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72" r:id="rId2"/>
  </p:sldMasterIdLst>
  <p:notesMasterIdLst>
    <p:notesMasterId r:id="rId60"/>
  </p:notesMasterIdLst>
  <p:sldIdLst>
    <p:sldId id="579" r:id="rId3"/>
    <p:sldId id="634" r:id="rId4"/>
    <p:sldId id="307" r:id="rId5"/>
    <p:sldId id="633" r:id="rId6"/>
    <p:sldId id="632" r:id="rId7"/>
    <p:sldId id="652" r:id="rId8"/>
    <p:sldId id="641" r:id="rId9"/>
    <p:sldId id="648" r:id="rId10"/>
    <p:sldId id="719" r:id="rId11"/>
    <p:sldId id="721" r:id="rId12"/>
    <p:sldId id="687" r:id="rId13"/>
    <p:sldId id="689" r:id="rId14"/>
    <p:sldId id="690" r:id="rId15"/>
    <p:sldId id="692" r:id="rId16"/>
    <p:sldId id="693" r:id="rId17"/>
    <p:sldId id="694" r:id="rId18"/>
    <p:sldId id="700" r:id="rId19"/>
    <p:sldId id="701" r:id="rId20"/>
    <p:sldId id="702" r:id="rId21"/>
    <p:sldId id="714" r:id="rId22"/>
    <p:sldId id="708" r:id="rId23"/>
    <p:sldId id="722" r:id="rId24"/>
    <p:sldId id="695" r:id="rId25"/>
    <p:sldId id="696" r:id="rId26"/>
    <p:sldId id="697" r:id="rId27"/>
    <p:sldId id="698" r:id="rId28"/>
    <p:sldId id="699" r:id="rId29"/>
    <p:sldId id="718" r:id="rId30"/>
    <p:sldId id="703" r:id="rId31"/>
    <p:sldId id="704" r:id="rId32"/>
    <p:sldId id="705" r:id="rId33"/>
    <p:sldId id="706" r:id="rId34"/>
    <p:sldId id="676" r:id="rId35"/>
    <p:sldId id="677" r:id="rId36"/>
    <p:sldId id="678" r:id="rId37"/>
    <p:sldId id="682" r:id="rId38"/>
    <p:sldId id="651" r:id="rId39"/>
    <p:sldId id="727" r:id="rId40"/>
    <p:sldId id="601" r:id="rId41"/>
    <p:sldId id="653" r:id="rId42"/>
    <p:sldId id="709" r:id="rId43"/>
    <p:sldId id="710" r:id="rId44"/>
    <p:sldId id="711" r:id="rId45"/>
    <p:sldId id="646" r:id="rId46"/>
    <p:sldId id="725" r:id="rId47"/>
    <p:sldId id="557" r:id="rId48"/>
    <p:sldId id="529" r:id="rId49"/>
    <p:sldId id="558" r:id="rId50"/>
    <p:sldId id="530" r:id="rId51"/>
    <p:sldId id="531" r:id="rId52"/>
    <p:sldId id="715" r:id="rId53"/>
    <p:sldId id="716" r:id="rId54"/>
    <p:sldId id="717" r:id="rId55"/>
    <p:sldId id="611" r:id="rId56"/>
    <p:sldId id="674" r:id="rId57"/>
    <p:sldId id="622" r:id="rId58"/>
    <p:sldId id="624" r:id="rId59"/>
  </p:sldIdLst>
  <p:sldSz cx="9144000" cy="5143500" type="screen16x9"/>
  <p:notesSz cx="9926638" cy="6781800"/>
  <p:defaultTextStyle>
    <a:defPPr>
      <a:defRPr lang="fa-IR"/>
    </a:defPPr>
    <a:lvl1pPr marL="0" algn="r" defTabSz="779252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r" defTabSz="779252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r" defTabSz="779252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r" defTabSz="779252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r" defTabSz="779252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r" defTabSz="779252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r" defTabSz="779252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r" defTabSz="779252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r" defTabSz="779252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46" autoAdjust="0"/>
    <p:restoredTop sz="82003" autoAdjust="0"/>
  </p:normalViewPr>
  <p:slideViewPr>
    <p:cSldViewPr>
      <p:cViewPr varScale="1">
        <p:scale>
          <a:sx n="79" d="100"/>
          <a:sy n="79" d="100"/>
        </p:scale>
        <p:origin x="117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BDDAD2-B7D1-457A-A84B-E928E327D0F6}" type="doc">
      <dgm:prSet loTypeId="urn:microsoft.com/office/officeart/2005/8/layout/v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3903D917-5492-4B8A-9A97-C694B0D5CCF1}">
      <dgm:prSet phldrT="[Text]"/>
      <dgm:spPr/>
      <dgm:t>
        <a:bodyPr/>
        <a:lstStyle/>
        <a:p>
          <a:r>
            <a:rPr lang="fa-IR" b="1" dirty="0" smtClean="0">
              <a:latin typeface="IranNastaliq" pitchFamily="18" charset="0"/>
              <a:cs typeface="B Nazanin" panose="00000400000000000000" pitchFamily="2" charset="-78"/>
            </a:rPr>
            <a:t>احتساب طبقه و رتبه در تاریخ </a:t>
          </a:r>
          <a:r>
            <a:rPr lang="fa-IR" b="1" dirty="0" smtClean="0">
              <a:solidFill>
                <a:srgbClr val="C00000"/>
              </a:solidFill>
              <a:latin typeface="IranNastaliq" pitchFamily="18" charset="0"/>
              <a:cs typeface="B Nazanin" panose="00000400000000000000" pitchFamily="2" charset="-78"/>
            </a:rPr>
            <a:t>1398/12/28</a:t>
          </a:r>
          <a:endParaRPr lang="en-US" dirty="0">
            <a:solidFill>
              <a:srgbClr val="C00000"/>
            </a:solidFill>
          </a:endParaRPr>
        </a:p>
      </dgm:t>
    </dgm:pt>
    <dgm:pt modelId="{F3D0BBD9-7474-4FFD-AE3E-F88432677A42}" type="sibTrans" cxnId="{332A4C84-B5E5-4B23-9E08-45FC1CCC0583}">
      <dgm:prSet/>
      <dgm:spPr/>
      <dgm:t>
        <a:bodyPr/>
        <a:lstStyle/>
        <a:p>
          <a:endParaRPr lang="en-US"/>
        </a:p>
      </dgm:t>
    </dgm:pt>
    <dgm:pt modelId="{9F381729-27EF-40DF-9DA5-1FFD9269F4CB}" type="parTrans" cxnId="{332A4C84-B5E5-4B23-9E08-45FC1CCC0583}">
      <dgm:prSet/>
      <dgm:spPr/>
      <dgm:t>
        <a:bodyPr/>
        <a:lstStyle/>
        <a:p>
          <a:endParaRPr lang="en-US"/>
        </a:p>
      </dgm:t>
    </dgm:pt>
    <dgm:pt modelId="{A3786E4C-B51F-427A-9929-FFD263228DAB}">
      <dgm:prSet/>
      <dgm:spPr/>
      <dgm:t>
        <a:bodyPr/>
        <a:lstStyle/>
        <a:p>
          <a:r>
            <a:rPr lang="fa-IR" b="1" dirty="0" smtClean="0">
              <a:latin typeface="IranNastaliq" pitchFamily="18" charset="0"/>
              <a:cs typeface="B Nazanin" panose="00000400000000000000" pitchFamily="2" charset="-78"/>
            </a:rPr>
            <a:t>تعیین طبقه و رتبه در تاریخ </a:t>
          </a:r>
          <a:r>
            <a:rPr lang="fa-IR" b="1" dirty="0" smtClean="0">
              <a:solidFill>
                <a:srgbClr val="C00000"/>
              </a:solidFill>
              <a:latin typeface="IranNastaliq" pitchFamily="18" charset="0"/>
              <a:cs typeface="B Nazanin" panose="00000400000000000000" pitchFamily="2" charset="-78"/>
            </a:rPr>
            <a:t>1398/12/29</a:t>
          </a:r>
          <a:endParaRPr lang="fa-IR" b="1" dirty="0">
            <a:solidFill>
              <a:srgbClr val="C00000"/>
            </a:solidFill>
            <a:latin typeface="IranNastaliq" pitchFamily="18" charset="0"/>
            <a:cs typeface="B Nazanin" panose="00000400000000000000" pitchFamily="2" charset="-78"/>
          </a:endParaRPr>
        </a:p>
      </dgm:t>
    </dgm:pt>
    <dgm:pt modelId="{3D71B9F6-B43F-4A88-A0B5-ED8A41B8322E}" type="parTrans" cxnId="{6B9E034F-0E9C-4B13-A473-AF08F7ECCD28}">
      <dgm:prSet/>
      <dgm:spPr/>
      <dgm:t>
        <a:bodyPr/>
        <a:lstStyle/>
        <a:p>
          <a:endParaRPr lang="en-US"/>
        </a:p>
      </dgm:t>
    </dgm:pt>
    <dgm:pt modelId="{B6B49F53-57A4-4CB2-8409-0CD4C4D4286D}" type="sibTrans" cxnId="{6B9E034F-0E9C-4B13-A473-AF08F7ECCD28}">
      <dgm:prSet/>
      <dgm:spPr/>
      <dgm:t>
        <a:bodyPr/>
        <a:lstStyle/>
        <a:p>
          <a:endParaRPr lang="en-US"/>
        </a:p>
      </dgm:t>
    </dgm:pt>
    <dgm:pt modelId="{B6004700-0DB1-4E35-A9D0-E1AE046DA82C}">
      <dgm:prSet/>
      <dgm:spPr/>
      <dgm:t>
        <a:bodyPr/>
        <a:lstStyle/>
        <a:p>
          <a:r>
            <a:rPr lang="fa-IR" b="1" dirty="0" smtClean="0">
              <a:latin typeface="IranNastaliq" pitchFamily="18" charset="0"/>
              <a:cs typeface="B Nazanin" panose="00000400000000000000" pitchFamily="2" charset="-78"/>
            </a:rPr>
            <a:t>ارتقا طبقه و رتبه از تاریخ </a:t>
          </a:r>
          <a:r>
            <a:rPr lang="fa-IR" b="1" dirty="0" smtClean="0">
              <a:solidFill>
                <a:srgbClr val="C00000"/>
              </a:solidFill>
              <a:latin typeface="IranNastaliq" pitchFamily="18" charset="0"/>
              <a:cs typeface="B Nazanin" panose="00000400000000000000" pitchFamily="2" charset="-78"/>
            </a:rPr>
            <a:t>1399/01/02</a:t>
          </a:r>
          <a:endParaRPr lang="fa-IR" b="1" dirty="0">
            <a:solidFill>
              <a:srgbClr val="C00000"/>
            </a:solidFill>
            <a:latin typeface="IranNastaliq" pitchFamily="18" charset="0"/>
            <a:cs typeface="B Nazanin" panose="00000400000000000000" pitchFamily="2" charset="-78"/>
          </a:endParaRPr>
        </a:p>
      </dgm:t>
    </dgm:pt>
    <dgm:pt modelId="{9ED7C13C-EC33-4248-95DF-654770A4CEFC}" type="parTrans" cxnId="{E61ACD4F-FD55-4187-A67E-E2CF7A790ACD}">
      <dgm:prSet/>
      <dgm:spPr/>
      <dgm:t>
        <a:bodyPr/>
        <a:lstStyle/>
        <a:p>
          <a:endParaRPr lang="en-US"/>
        </a:p>
      </dgm:t>
    </dgm:pt>
    <dgm:pt modelId="{E212A19D-61B5-42C3-B3ED-98D43AAF10B5}" type="sibTrans" cxnId="{E61ACD4F-FD55-4187-A67E-E2CF7A790ACD}">
      <dgm:prSet/>
      <dgm:spPr/>
      <dgm:t>
        <a:bodyPr/>
        <a:lstStyle/>
        <a:p>
          <a:endParaRPr lang="en-US"/>
        </a:p>
      </dgm:t>
    </dgm:pt>
    <dgm:pt modelId="{C35BA548-0D68-4E02-AA4E-E8DAD35DF2C3}" type="pres">
      <dgm:prSet presAssocID="{FEBDDAD2-B7D1-457A-A84B-E928E327D0F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0FE52C-3882-43B1-8AF0-BE872FA90ADC}" type="pres">
      <dgm:prSet presAssocID="{FEBDDAD2-B7D1-457A-A84B-E928E327D0F6}" presName="dummyMaxCanvas" presStyleCnt="0">
        <dgm:presLayoutVars/>
      </dgm:prSet>
      <dgm:spPr/>
    </dgm:pt>
    <dgm:pt modelId="{91658452-F6EA-4708-851C-FD056E0BE33B}" type="pres">
      <dgm:prSet presAssocID="{FEBDDAD2-B7D1-457A-A84B-E928E327D0F6}" presName="ThreeNodes_1" presStyleLbl="node1" presStyleIdx="0" presStyleCnt="3" custLinFactNeighborY="27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687AC0-1CB7-4560-B425-1E28D305D615}" type="pres">
      <dgm:prSet presAssocID="{FEBDDAD2-B7D1-457A-A84B-E928E327D0F6}" presName="ThreeNodes_2" presStyleLbl="node1" presStyleIdx="1" presStyleCnt="3" custLinFactNeighborX="0" custLinFactNeighborY="-57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A0E90-4CB2-42FD-8F5F-DB63E1925177}" type="pres">
      <dgm:prSet presAssocID="{FEBDDAD2-B7D1-457A-A84B-E928E327D0F6}" presName="ThreeNodes_3" presStyleLbl="node1" presStyleIdx="2" presStyleCnt="3" custLinFactNeighborX="-2941" custLinFactNeighborY="-29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E5F5AA-10EA-4CB1-8FD7-8C27B96F62AE}" type="pres">
      <dgm:prSet presAssocID="{FEBDDAD2-B7D1-457A-A84B-E928E327D0F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0B3B54-7980-49EF-83A8-90BF942B432C}" type="pres">
      <dgm:prSet presAssocID="{FEBDDAD2-B7D1-457A-A84B-E928E327D0F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687A01-D937-447A-BBB0-B22178244719}" type="pres">
      <dgm:prSet presAssocID="{FEBDDAD2-B7D1-457A-A84B-E928E327D0F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B115B6-8388-4F52-9AF5-BA11292B0AA2}" type="pres">
      <dgm:prSet presAssocID="{FEBDDAD2-B7D1-457A-A84B-E928E327D0F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0C324-F19A-454D-8B46-EDD10A3FA4BB}" type="pres">
      <dgm:prSet presAssocID="{FEBDDAD2-B7D1-457A-A84B-E928E327D0F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C7E77F-9500-4E3E-A4E1-0CC2121ECE14}" type="presOf" srcId="{F3D0BBD9-7474-4FFD-AE3E-F88432677A42}" destId="{E4E5F5AA-10EA-4CB1-8FD7-8C27B96F62AE}" srcOrd="0" destOrd="0" presId="urn:microsoft.com/office/officeart/2005/8/layout/vProcess5"/>
    <dgm:cxn modelId="{6B9E034F-0E9C-4B13-A473-AF08F7ECCD28}" srcId="{FEBDDAD2-B7D1-457A-A84B-E928E327D0F6}" destId="{A3786E4C-B51F-427A-9929-FFD263228DAB}" srcOrd="1" destOrd="0" parTransId="{3D71B9F6-B43F-4A88-A0B5-ED8A41B8322E}" sibTransId="{B6B49F53-57A4-4CB2-8409-0CD4C4D4286D}"/>
    <dgm:cxn modelId="{35D981C6-C258-4907-834F-40F186A9C9D8}" type="presOf" srcId="{3903D917-5492-4B8A-9A97-C694B0D5CCF1}" destId="{91658452-F6EA-4708-851C-FD056E0BE33B}" srcOrd="0" destOrd="0" presId="urn:microsoft.com/office/officeart/2005/8/layout/vProcess5"/>
    <dgm:cxn modelId="{F5187038-AD81-4840-A45C-8940351E1380}" type="presOf" srcId="{3903D917-5492-4B8A-9A97-C694B0D5CCF1}" destId="{4E687A01-D937-447A-BBB0-B22178244719}" srcOrd="1" destOrd="0" presId="urn:microsoft.com/office/officeart/2005/8/layout/vProcess5"/>
    <dgm:cxn modelId="{A7B9A7F8-FC17-4D1A-AA21-072F43945C3F}" type="presOf" srcId="{A3786E4C-B51F-427A-9929-FFD263228DAB}" destId="{EE687AC0-1CB7-4560-B425-1E28D305D615}" srcOrd="0" destOrd="0" presId="urn:microsoft.com/office/officeart/2005/8/layout/vProcess5"/>
    <dgm:cxn modelId="{E61ACD4F-FD55-4187-A67E-E2CF7A790ACD}" srcId="{FEBDDAD2-B7D1-457A-A84B-E928E327D0F6}" destId="{B6004700-0DB1-4E35-A9D0-E1AE046DA82C}" srcOrd="2" destOrd="0" parTransId="{9ED7C13C-EC33-4248-95DF-654770A4CEFC}" sibTransId="{E212A19D-61B5-42C3-B3ED-98D43AAF10B5}"/>
    <dgm:cxn modelId="{71504397-0532-4F32-94E4-17A028B5E792}" type="presOf" srcId="{B6B49F53-57A4-4CB2-8409-0CD4C4D4286D}" destId="{820B3B54-7980-49EF-83A8-90BF942B432C}" srcOrd="0" destOrd="0" presId="urn:microsoft.com/office/officeart/2005/8/layout/vProcess5"/>
    <dgm:cxn modelId="{D53089CB-9F1A-4D13-A2FB-F7D7A67E4A35}" type="presOf" srcId="{B6004700-0DB1-4E35-A9D0-E1AE046DA82C}" destId="{2CC0C324-F19A-454D-8B46-EDD10A3FA4BB}" srcOrd="1" destOrd="0" presId="urn:microsoft.com/office/officeart/2005/8/layout/vProcess5"/>
    <dgm:cxn modelId="{3144DBE8-F06E-4E6D-AD06-1046972B3A0E}" type="presOf" srcId="{B6004700-0DB1-4E35-A9D0-E1AE046DA82C}" destId="{AB5A0E90-4CB2-42FD-8F5F-DB63E1925177}" srcOrd="0" destOrd="0" presId="urn:microsoft.com/office/officeart/2005/8/layout/vProcess5"/>
    <dgm:cxn modelId="{801269CB-5504-4B16-A65D-402046B16D09}" type="presOf" srcId="{A3786E4C-B51F-427A-9929-FFD263228DAB}" destId="{E9B115B6-8388-4F52-9AF5-BA11292B0AA2}" srcOrd="1" destOrd="0" presId="urn:microsoft.com/office/officeart/2005/8/layout/vProcess5"/>
    <dgm:cxn modelId="{332A4C84-B5E5-4B23-9E08-45FC1CCC0583}" srcId="{FEBDDAD2-B7D1-457A-A84B-E928E327D0F6}" destId="{3903D917-5492-4B8A-9A97-C694B0D5CCF1}" srcOrd="0" destOrd="0" parTransId="{9F381729-27EF-40DF-9DA5-1FFD9269F4CB}" sibTransId="{F3D0BBD9-7474-4FFD-AE3E-F88432677A42}"/>
    <dgm:cxn modelId="{6D2C3197-427D-4A8D-86E1-C6CDF37D6C81}" type="presOf" srcId="{FEBDDAD2-B7D1-457A-A84B-E928E327D0F6}" destId="{C35BA548-0D68-4E02-AA4E-E8DAD35DF2C3}" srcOrd="0" destOrd="0" presId="urn:microsoft.com/office/officeart/2005/8/layout/vProcess5"/>
    <dgm:cxn modelId="{D7608932-479A-4B54-884A-1837B75ECC1B}" type="presParOf" srcId="{C35BA548-0D68-4E02-AA4E-E8DAD35DF2C3}" destId="{8F0FE52C-3882-43B1-8AF0-BE872FA90ADC}" srcOrd="0" destOrd="0" presId="urn:microsoft.com/office/officeart/2005/8/layout/vProcess5"/>
    <dgm:cxn modelId="{7D048D39-1F78-4671-BE66-F592CE309AE3}" type="presParOf" srcId="{C35BA548-0D68-4E02-AA4E-E8DAD35DF2C3}" destId="{91658452-F6EA-4708-851C-FD056E0BE33B}" srcOrd="1" destOrd="0" presId="urn:microsoft.com/office/officeart/2005/8/layout/vProcess5"/>
    <dgm:cxn modelId="{41E17D6F-F56E-4841-9253-6DDB988577C9}" type="presParOf" srcId="{C35BA548-0D68-4E02-AA4E-E8DAD35DF2C3}" destId="{EE687AC0-1CB7-4560-B425-1E28D305D615}" srcOrd="2" destOrd="0" presId="urn:microsoft.com/office/officeart/2005/8/layout/vProcess5"/>
    <dgm:cxn modelId="{FAC7328A-CD50-452B-BB66-1496C57A8D84}" type="presParOf" srcId="{C35BA548-0D68-4E02-AA4E-E8DAD35DF2C3}" destId="{AB5A0E90-4CB2-42FD-8F5F-DB63E1925177}" srcOrd="3" destOrd="0" presId="urn:microsoft.com/office/officeart/2005/8/layout/vProcess5"/>
    <dgm:cxn modelId="{9C6AA03E-0269-4BE3-AE9E-96828237DD2D}" type="presParOf" srcId="{C35BA548-0D68-4E02-AA4E-E8DAD35DF2C3}" destId="{E4E5F5AA-10EA-4CB1-8FD7-8C27B96F62AE}" srcOrd="4" destOrd="0" presId="urn:microsoft.com/office/officeart/2005/8/layout/vProcess5"/>
    <dgm:cxn modelId="{7B8D9910-E15F-44F4-97E3-60C12E91181E}" type="presParOf" srcId="{C35BA548-0D68-4E02-AA4E-E8DAD35DF2C3}" destId="{820B3B54-7980-49EF-83A8-90BF942B432C}" srcOrd="5" destOrd="0" presId="urn:microsoft.com/office/officeart/2005/8/layout/vProcess5"/>
    <dgm:cxn modelId="{EC3F92FA-8733-4F25-BCA9-102E972A9EE6}" type="presParOf" srcId="{C35BA548-0D68-4E02-AA4E-E8DAD35DF2C3}" destId="{4E687A01-D937-447A-BBB0-B22178244719}" srcOrd="6" destOrd="0" presId="urn:microsoft.com/office/officeart/2005/8/layout/vProcess5"/>
    <dgm:cxn modelId="{74653BF0-6A21-4928-8189-014585645C3B}" type="presParOf" srcId="{C35BA548-0D68-4E02-AA4E-E8DAD35DF2C3}" destId="{E9B115B6-8388-4F52-9AF5-BA11292B0AA2}" srcOrd="7" destOrd="0" presId="urn:microsoft.com/office/officeart/2005/8/layout/vProcess5"/>
    <dgm:cxn modelId="{EADC7B92-BC99-4601-B8D4-243B67439637}" type="presParOf" srcId="{C35BA548-0D68-4E02-AA4E-E8DAD35DF2C3}" destId="{2CC0C324-F19A-454D-8B46-EDD10A3FA4B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58452-F6EA-4708-851C-FD056E0BE33B}">
      <dsp:nvSpPr>
        <dsp:cNvPr id="0" name=""/>
        <dsp:cNvSpPr/>
      </dsp:nvSpPr>
      <dsp:spPr>
        <a:xfrm>
          <a:off x="0" y="340510"/>
          <a:ext cx="6736080" cy="1219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b="1" kern="1200" dirty="0" smtClean="0">
              <a:latin typeface="IranNastaliq" pitchFamily="18" charset="0"/>
              <a:cs typeface="B Nazanin" panose="00000400000000000000" pitchFamily="2" charset="-78"/>
            </a:rPr>
            <a:t>احتساب طبقه و رتبه در تاریخ </a:t>
          </a:r>
          <a:r>
            <a:rPr lang="fa-IR" sz="2700" b="1" kern="1200" dirty="0" smtClean="0">
              <a:solidFill>
                <a:srgbClr val="C00000"/>
              </a:solidFill>
              <a:latin typeface="IranNastaliq" pitchFamily="18" charset="0"/>
              <a:cs typeface="B Nazanin" panose="00000400000000000000" pitchFamily="2" charset="-78"/>
            </a:rPr>
            <a:t>1398/12/28</a:t>
          </a:r>
          <a:endParaRPr lang="en-US" sz="2700" kern="1200" dirty="0">
            <a:solidFill>
              <a:srgbClr val="C00000"/>
            </a:solidFill>
          </a:endParaRPr>
        </a:p>
      </dsp:txBody>
      <dsp:txXfrm>
        <a:off x="35709" y="376219"/>
        <a:ext cx="5420468" cy="1147782"/>
      </dsp:txXfrm>
    </dsp:sp>
    <dsp:sp modelId="{EE687AC0-1CB7-4560-B425-1E28D305D615}">
      <dsp:nvSpPr>
        <dsp:cNvPr id="0" name=""/>
        <dsp:cNvSpPr/>
      </dsp:nvSpPr>
      <dsp:spPr>
        <a:xfrm>
          <a:off x="594359" y="1352149"/>
          <a:ext cx="6736080" cy="1219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b="1" kern="1200" dirty="0" smtClean="0">
              <a:latin typeface="IranNastaliq" pitchFamily="18" charset="0"/>
              <a:cs typeface="B Nazanin" panose="00000400000000000000" pitchFamily="2" charset="-78"/>
            </a:rPr>
            <a:t>تعیین طبقه و رتبه در تاریخ </a:t>
          </a:r>
          <a:r>
            <a:rPr lang="fa-IR" sz="2700" b="1" kern="1200" dirty="0" smtClean="0">
              <a:solidFill>
                <a:srgbClr val="C00000"/>
              </a:solidFill>
              <a:latin typeface="IranNastaliq" pitchFamily="18" charset="0"/>
              <a:cs typeface="B Nazanin" panose="00000400000000000000" pitchFamily="2" charset="-78"/>
            </a:rPr>
            <a:t>1398/12/29</a:t>
          </a:r>
          <a:endParaRPr lang="fa-IR" sz="2700" b="1" kern="1200" dirty="0">
            <a:solidFill>
              <a:srgbClr val="C00000"/>
            </a:solidFill>
            <a:latin typeface="IranNastaliq" pitchFamily="18" charset="0"/>
            <a:cs typeface="B Nazanin" panose="00000400000000000000" pitchFamily="2" charset="-78"/>
          </a:endParaRPr>
        </a:p>
      </dsp:txBody>
      <dsp:txXfrm>
        <a:off x="630068" y="1387858"/>
        <a:ext cx="5277822" cy="1147782"/>
      </dsp:txXfrm>
    </dsp:sp>
    <dsp:sp modelId="{AB5A0E90-4CB2-42FD-8F5F-DB63E1925177}">
      <dsp:nvSpPr>
        <dsp:cNvPr id="0" name=""/>
        <dsp:cNvSpPr/>
      </dsp:nvSpPr>
      <dsp:spPr>
        <a:xfrm>
          <a:off x="990611" y="2482856"/>
          <a:ext cx="6736080" cy="1219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b="1" kern="1200" dirty="0" smtClean="0">
              <a:latin typeface="IranNastaliq" pitchFamily="18" charset="0"/>
              <a:cs typeface="B Nazanin" panose="00000400000000000000" pitchFamily="2" charset="-78"/>
            </a:rPr>
            <a:t>ارتقا طبقه و رتبه از تاریخ </a:t>
          </a:r>
          <a:r>
            <a:rPr lang="fa-IR" sz="2700" b="1" kern="1200" dirty="0" smtClean="0">
              <a:solidFill>
                <a:srgbClr val="C00000"/>
              </a:solidFill>
              <a:latin typeface="IranNastaliq" pitchFamily="18" charset="0"/>
              <a:cs typeface="B Nazanin" panose="00000400000000000000" pitchFamily="2" charset="-78"/>
            </a:rPr>
            <a:t>1399/01/02</a:t>
          </a:r>
          <a:endParaRPr lang="fa-IR" sz="2700" b="1" kern="1200" dirty="0">
            <a:solidFill>
              <a:srgbClr val="C00000"/>
            </a:solidFill>
            <a:latin typeface="IranNastaliq" pitchFamily="18" charset="0"/>
            <a:cs typeface="B Nazanin" panose="00000400000000000000" pitchFamily="2" charset="-78"/>
          </a:endParaRPr>
        </a:p>
      </dsp:txBody>
      <dsp:txXfrm>
        <a:off x="1026320" y="2518565"/>
        <a:ext cx="5277822" cy="1147782"/>
      </dsp:txXfrm>
    </dsp:sp>
    <dsp:sp modelId="{E4E5F5AA-10EA-4CB1-8FD7-8C27B96F62AE}">
      <dsp:nvSpPr>
        <dsp:cNvPr id="0" name=""/>
        <dsp:cNvSpPr/>
      </dsp:nvSpPr>
      <dsp:spPr>
        <a:xfrm>
          <a:off x="594360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121908" y="924560"/>
        <a:ext cx="435864" cy="596341"/>
      </dsp:txXfrm>
    </dsp:sp>
    <dsp:sp modelId="{820B3B54-7980-49EF-83A8-90BF942B432C}">
      <dsp:nvSpPr>
        <dsp:cNvPr id="0" name=""/>
        <dsp:cNvSpPr/>
      </dsp:nvSpPr>
      <dsp:spPr>
        <a:xfrm>
          <a:off x="6537959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716267" y="2338832"/>
        <a:ext cx="435864" cy="596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e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28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625095" y="0"/>
            <a:ext cx="4301543" cy="33909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724" y="0"/>
            <a:ext cx="4301543" cy="33909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A9FF095-36DB-487D-BF56-96A84EF70D0A}" type="datetimeFigureOut">
              <a:rPr lang="fa-IR" smtClean="0"/>
              <a:pPr/>
              <a:t>14/11/1441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08000"/>
            <a:ext cx="4522788" cy="2543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1355"/>
            <a:ext cx="7941310" cy="305181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625095" y="6441141"/>
            <a:ext cx="4301543" cy="33909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724" y="6441141"/>
            <a:ext cx="4301543" cy="33909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EA6ED8E-D48D-4A9A-B811-41030331412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6178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6ED8E-D48D-4A9A-B811-410303314122}" type="slidenum">
              <a:rPr lang="fa-IR" smtClean="0"/>
              <a:pPr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10729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6ED8E-D48D-4A9A-B811-410303314122}" type="slidenum">
              <a:rPr lang="fa-IR" smtClean="0"/>
              <a:pPr/>
              <a:t>25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95483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6ED8E-D48D-4A9A-B811-410303314122}" type="slidenum">
              <a:rPr lang="fa-IR" smtClean="0"/>
              <a:pPr/>
              <a:t>33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7204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6ED8E-D48D-4A9A-B811-410303314122}" type="slidenum">
              <a:rPr lang="fa-IR" smtClean="0"/>
              <a:pPr/>
              <a:t>38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50875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6ED8E-D48D-4A9A-B811-410303314122}" type="slidenum">
              <a:rPr lang="fa-IR" smtClean="0"/>
              <a:pPr/>
              <a:t>40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66631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a-IR"/>
              <a:t>دانشگاه علوم پزشکی اصفهان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D6A0A0-D71E-4AB5-AAC6-682E66FC9A2F}" type="slidenum">
              <a:rPr lang="fa-IR" smtClean="0"/>
              <a:pPr/>
              <a:t>49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12686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6ED8E-D48D-4A9A-B811-410303314122}" type="slidenum">
              <a:rPr lang="fa-IR" smtClean="0"/>
              <a:pPr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67908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6ED8E-D48D-4A9A-B811-410303314122}" type="slidenum">
              <a:rPr lang="fa-IR" smtClean="0"/>
              <a:pPr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72054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6ED8E-D48D-4A9A-B811-410303314122}" type="slidenum">
              <a:rPr lang="fa-IR" smtClean="0"/>
              <a:pPr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7779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6ED8E-D48D-4A9A-B811-410303314122}" type="slidenum">
              <a:rPr lang="fa-IR" smtClean="0">
                <a:solidFill>
                  <a:prstClr val="black"/>
                </a:solidFill>
              </a:rPr>
              <a:pPr/>
              <a:t>9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32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6ED8E-D48D-4A9A-B811-410303314122}" type="slidenum">
              <a:rPr lang="fa-IR" smtClean="0"/>
              <a:pPr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20724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6ED8E-D48D-4A9A-B811-410303314122}" type="slidenum">
              <a:rPr lang="fa-IR" smtClean="0"/>
              <a:pPr/>
              <a:t>15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54606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6ED8E-D48D-4A9A-B811-410303314122}" type="slidenum">
              <a:rPr lang="fa-IR" smtClean="0"/>
              <a:pPr/>
              <a:t>17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07049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6ED8E-D48D-4A9A-B811-410303314122}" type="slidenum">
              <a:rPr lang="fa-IR" smtClean="0"/>
              <a:pPr/>
              <a:t>22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62289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FE3E-761C-4C0B-A48C-E4710031929A}" type="datetimeFigureOut">
              <a:rPr lang="fa-IR" smtClean="0"/>
              <a:pPr/>
              <a:t>14/11/1441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5EED-3381-469E-8084-A59645DE714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8573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FE3E-761C-4C0B-A48C-E4710031929A}" type="datetimeFigureOut">
              <a:rPr lang="fa-IR" smtClean="0"/>
              <a:pPr/>
              <a:t>14/11/1441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5EED-3381-469E-8084-A59645DE714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30543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FE3E-761C-4C0B-A48C-E4710031929A}" type="datetimeFigureOut">
              <a:rPr lang="fa-IR" smtClean="0"/>
              <a:pPr/>
              <a:t>14/11/1441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5EED-3381-469E-8084-A59645DE714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82683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hidden">
          <a:xfrm>
            <a:off x="228600" y="2400300"/>
            <a:ext cx="8763000" cy="1006079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fa-IR" altLang="fa-IR"/>
          </a:p>
        </p:txBody>
      </p:sp>
      <p:pic>
        <p:nvPicPr>
          <p:cNvPr id="5" name="Picture 7" descr="ANABNR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" t="-1314" r="-2" b="-36961"/>
          <a:stretch>
            <a:fillRect/>
          </a:stretch>
        </p:blipFill>
        <p:spPr bwMode="auto">
          <a:xfrm>
            <a:off x="533400" y="2400301"/>
            <a:ext cx="8458200" cy="86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9"/>
          <p:cNvSpPr>
            <a:spLocks noChangeArrowheads="1"/>
          </p:cNvSpPr>
          <p:nvPr/>
        </p:nvSpPr>
        <p:spPr bwMode="hidden">
          <a:xfrm>
            <a:off x="795338" y="2171700"/>
            <a:ext cx="304800" cy="74295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fa-IR" altLang="fa-IR"/>
          </a:p>
        </p:txBody>
      </p:sp>
      <p:sp>
        <p:nvSpPr>
          <p:cNvPr id="539668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1143000" y="1485900"/>
            <a:ext cx="77724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39669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3263504"/>
            <a:ext cx="6400800" cy="10287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74345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1B45FE3E-761C-4C0B-A48C-E4710031929A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14/11/1441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2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74345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743450"/>
            <a:ext cx="1905000" cy="342900"/>
          </a:xfrm>
        </p:spPr>
        <p:txBody>
          <a:bodyPr/>
          <a:lstStyle>
            <a:lvl1pPr>
              <a:defRPr sz="1400"/>
            </a:lvl1pPr>
          </a:lstStyle>
          <a:p>
            <a:fld id="{06285EED-3381-469E-8084-A59645DE714A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43449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5FE3E-761C-4C0B-A48C-E4710031929A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14/11/1441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85EED-3381-469E-8084-A59645DE714A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964470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5FE3E-761C-4C0B-A48C-E4710031929A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14/11/1441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85EED-3381-469E-8084-A59645DE714A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747009"/>
      </p:ext>
    </p:extLst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485900"/>
            <a:ext cx="3810000" cy="3176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485900"/>
            <a:ext cx="3810000" cy="3176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5FE3E-761C-4C0B-A48C-E4710031929A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14/11/1441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85EED-3381-469E-8084-A59645DE714A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279557"/>
      </p:ext>
    </p:extLst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5FE3E-761C-4C0B-A48C-E4710031929A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14/11/1441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85EED-3381-469E-8084-A59645DE714A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7577"/>
      </p:ext>
    </p:extLst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5FE3E-761C-4C0B-A48C-E4710031929A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14/11/1441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85EED-3381-469E-8084-A59645DE714A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537678"/>
      </p:ext>
    </p:extLst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5FE3E-761C-4C0B-A48C-E4710031929A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14/11/1441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85EED-3381-469E-8084-A59645DE714A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3896"/>
      </p:ext>
    </p:extLst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5FE3E-761C-4C0B-A48C-E4710031929A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14/11/1441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85EED-3381-469E-8084-A59645DE714A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30063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FE3E-761C-4C0B-A48C-E4710031929A}" type="datetimeFigureOut">
              <a:rPr lang="fa-IR" smtClean="0"/>
              <a:pPr/>
              <a:t>14/11/1441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5EED-3381-469E-8084-A59645DE714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08119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5FE3E-761C-4C0B-A48C-E4710031929A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14/11/1441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85EED-3381-469E-8084-A59645DE714A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59523"/>
      </p:ext>
    </p:extLst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5FE3E-761C-4C0B-A48C-E4710031929A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14/11/1441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85EED-3381-469E-8084-A59645DE714A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60590"/>
      </p:ext>
    </p:extLst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628650"/>
            <a:ext cx="1943100" cy="4033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628650"/>
            <a:ext cx="5676900" cy="4033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5FE3E-761C-4C0B-A48C-E4710031929A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14/11/1441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85EED-3381-469E-8084-A59645DE714A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50931"/>
      </p:ext>
    </p:extLst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28650"/>
            <a:ext cx="7772400" cy="800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485900"/>
            <a:ext cx="3810000" cy="3176588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0" y="1485900"/>
            <a:ext cx="3810000" cy="3176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5FE3E-761C-4C0B-A48C-E4710031929A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14/11/1441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85EED-3381-469E-8084-A59645DE714A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55424"/>
      </p:ext>
    </p:extLst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28650"/>
            <a:ext cx="7772400" cy="800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485900"/>
            <a:ext cx="3810000" cy="3176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9200" y="1485900"/>
            <a:ext cx="3810000" cy="3176588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fa-IR" noProof="0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5FE3E-761C-4C0B-A48C-E4710031929A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14/11/1441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85EED-3381-469E-8084-A59645DE714A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57022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r">
              <a:defRPr sz="34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FE3E-761C-4C0B-A48C-E4710031929A}" type="datetimeFigureOut">
              <a:rPr lang="fa-IR" smtClean="0"/>
              <a:pPr/>
              <a:t>14/11/1441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5EED-3381-469E-8084-A59645DE714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79994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FE3E-761C-4C0B-A48C-E4710031929A}" type="datetimeFigureOut">
              <a:rPr lang="fa-IR" smtClean="0"/>
              <a:pPr/>
              <a:t>14/11/1441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5EED-3381-469E-8084-A59645DE714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97479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7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FE3E-761C-4C0B-A48C-E4710031929A}" type="datetimeFigureOut">
              <a:rPr lang="fa-IR" smtClean="0"/>
              <a:pPr/>
              <a:t>14/11/1441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5EED-3381-469E-8084-A59645DE714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00572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FE3E-761C-4C0B-A48C-E4710031929A}" type="datetimeFigureOut">
              <a:rPr lang="fa-IR" smtClean="0"/>
              <a:pPr/>
              <a:t>14/11/1441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5EED-3381-469E-8084-A59645DE714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64860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FE3E-761C-4C0B-A48C-E4710031929A}" type="datetimeFigureOut">
              <a:rPr lang="fa-IR" smtClean="0"/>
              <a:pPr/>
              <a:t>14/11/1441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5EED-3381-469E-8084-A59645DE714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1770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9"/>
            <a:ext cx="3008313" cy="871538"/>
          </a:xfrm>
        </p:spPr>
        <p:txBody>
          <a:bodyPr anchor="b"/>
          <a:lstStyle>
            <a:lvl1pPr algn="r">
              <a:defRPr sz="17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1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FE3E-761C-4C0B-A48C-E4710031929A}" type="datetimeFigureOut">
              <a:rPr lang="fa-IR" smtClean="0"/>
              <a:pPr/>
              <a:t>14/11/1441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5EED-3381-469E-8084-A59645DE714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8474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5"/>
          </a:xfrm>
        </p:spPr>
        <p:txBody>
          <a:bodyPr anchor="b"/>
          <a:lstStyle>
            <a:lvl1pPr algn="r">
              <a:defRPr sz="17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FE3E-761C-4C0B-A48C-E4710031929A}" type="datetimeFigureOut">
              <a:rPr lang="fa-IR" smtClean="0"/>
              <a:pPr/>
              <a:t>14/11/1441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5EED-3381-469E-8084-A59645DE714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6942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77925" tIns="38963" rIns="77925" bIns="38963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77925" tIns="38963" rIns="77925" bIns="38963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1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5FE3E-761C-4C0B-A48C-E4710031929A}" type="datetimeFigureOut">
              <a:rPr lang="fa-IR" smtClean="0"/>
              <a:pPr/>
              <a:t>14/11/1441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77925" tIns="38963" rIns="77925" bIns="38963" rtlCol="1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1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85EED-3381-469E-8084-A59645DE714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4600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79252" rtl="1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219" indent="-292219" algn="r" defTabSz="779252" rtl="1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42" indent="-243516" algn="r" defTabSz="779252" rtl="1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r" defTabSz="779252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r" defTabSz="779252" rtl="1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r" defTabSz="779252" rtl="1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r" defTabSz="779252" rtl="1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r" defTabSz="779252" rtl="1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r" defTabSz="779252" rtl="1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r" defTabSz="779252" rtl="1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779252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r" defTabSz="779252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r" defTabSz="779252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r" defTabSz="779252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r" defTabSz="779252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r" defTabSz="779252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r" defTabSz="779252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r" defTabSz="779252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r" defTabSz="779252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5"/>
          <p:cNvSpPr>
            <a:spLocks noChangeArrowheads="1"/>
          </p:cNvSpPr>
          <p:nvPr/>
        </p:nvSpPr>
        <p:spPr bwMode="hidden">
          <a:xfrm>
            <a:off x="152400" y="0"/>
            <a:ext cx="1447800" cy="51435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fa-IR" altLang="fa-IR"/>
          </a:p>
        </p:txBody>
      </p:sp>
      <p:sp>
        <p:nvSpPr>
          <p:cNvPr id="1027" name="Rectangle 26"/>
          <p:cNvSpPr>
            <a:spLocks noChangeArrowheads="1"/>
          </p:cNvSpPr>
          <p:nvPr/>
        </p:nvSpPr>
        <p:spPr bwMode="hidden">
          <a:xfrm>
            <a:off x="1676400" y="0"/>
            <a:ext cx="7467600" cy="9144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fa-IR" altLang="fa-IR"/>
          </a:p>
        </p:txBody>
      </p:sp>
      <p:sp>
        <p:nvSpPr>
          <p:cNvPr id="1028" name="Rectangle 27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571500"/>
          </a:xfrm>
          <a:prstGeom prst="rect">
            <a:avLst/>
          </a:prstGeom>
          <a:blipFill dpi="0" rotWithShape="0">
            <a:blip r:embed="rId15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fa-IR" altLang="fa-IR"/>
          </a:p>
        </p:txBody>
      </p:sp>
      <p:sp>
        <p:nvSpPr>
          <p:cNvPr id="1029" name="Rectangle 28" descr="Stationery"/>
          <p:cNvSpPr>
            <a:spLocks noChangeArrowheads="1"/>
          </p:cNvSpPr>
          <p:nvPr/>
        </p:nvSpPr>
        <p:spPr bwMode="auto">
          <a:xfrm>
            <a:off x="0" y="0"/>
            <a:ext cx="457200" cy="5143500"/>
          </a:xfrm>
          <a:prstGeom prst="rect">
            <a:avLst/>
          </a:prstGeom>
          <a:blipFill dpi="0" rotWithShape="0">
            <a:blip r:embed="rId15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fa-IR" altLang="fa-IR"/>
          </a:p>
        </p:txBody>
      </p:sp>
      <p:sp>
        <p:nvSpPr>
          <p:cNvPr id="1030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628650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/>
              <a:t>Click to edit Master title style</a:t>
            </a:r>
          </a:p>
        </p:txBody>
      </p:sp>
      <p:sp>
        <p:nvSpPr>
          <p:cNvPr id="538655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4810125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1B45FE3E-761C-4C0B-A48C-E4710031929A}" type="datetimeFigureOut">
              <a:rPr lang="fa-IR" smtClean="0"/>
              <a:pPr/>
              <a:t>14/11/1441</a:t>
            </a:fld>
            <a:endParaRPr lang="fa-IR"/>
          </a:p>
        </p:txBody>
      </p:sp>
      <p:sp>
        <p:nvSpPr>
          <p:cNvPr id="538656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4810125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pic>
        <p:nvPicPr>
          <p:cNvPr id="1033" name="Picture 33" descr="anabnr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0"/>
            <a:ext cx="7913687" cy="56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34"/>
          <p:cNvSpPr>
            <a:spLocks noChangeArrowheads="1"/>
          </p:cNvSpPr>
          <p:nvPr/>
        </p:nvSpPr>
        <p:spPr bwMode="auto">
          <a:xfrm>
            <a:off x="304800" y="342900"/>
            <a:ext cx="2514600" cy="2286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fa-IR" altLang="fa-IR"/>
          </a:p>
        </p:txBody>
      </p:sp>
      <p:sp>
        <p:nvSpPr>
          <p:cNvPr id="538659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4810125"/>
            <a:ext cx="914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06285EED-3381-469E-8084-A59645DE714A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36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485900"/>
            <a:ext cx="7772400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/>
              <a:t>Click to edit Master text styles</a:t>
            </a:r>
          </a:p>
          <a:p>
            <a:pPr lvl="1"/>
            <a:r>
              <a:rPr lang="en-US" altLang="fa-IR"/>
              <a:t>Second level</a:t>
            </a:r>
          </a:p>
          <a:p>
            <a:pPr lvl="2"/>
            <a:r>
              <a:rPr lang="en-US" altLang="fa-IR"/>
              <a:t>Third level</a:t>
            </a:r>
          </a:p>
          <a:p>
            <a:pPr lvl="3"/>
            <a:r>
              <a:rPr lang="en-US" altLang="fa-IR"/>
              <a:t>Fourth level</a:t>
            </a:r>
          </a:p>
          <a:p>
            <a:pPr lvl="4"/>
            <a:r>
              <a:rPr lang="en-US" altLang="fa-IR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 spd="med">
    <p:fade thruBlk="1"/>
  </p:transition>
  <p:txStyles>
    <p:titleStyle>
      <a:lvl1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r" rtl="1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r" rtl="1" eaLnBrk="1" fontAlgn="base" hangingPunct="1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r" rtl="1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7.wmf"/><Relationship Id="rId10" Type="http://schemas.openxmlformats.org/officeDocument/2006/relationships/image" Target="../media/image19.wmf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8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2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2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8.emf"/><Relationship Id="rId9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34.png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0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e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9.emf"/><Relationship Id="rId4" Type="http://schemas.openxmlformats.org/officeDocument/2006/relationships/image" Target="../media/image28.emf"/><Relationship Id="rId9" Type="http://schemas.openxmlformats.org/officeDocument/2006/relationships/oleObject" Target="../embeddings/oleObject22.bin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555526"/>
            <a:ext cx="7524800" cy="4226024"/>
          </a:xfrm>
        </p:spPr>
        <p:txBody>
          <a:bodyPr/>
          <a:lstStyle/>
          <a:p>
            <a:pPr marL="0" lvl="0" indent="0" algn="ctr" eaLnBrk="0" hangingPunct="0">
              <a:buClr>
                <a:srgbClr val="9C007F"/>
              </a:buClr>
              <a:buSzPct val="95000"/>
              <a:buNone/>
            </a:pPr>
            <a:r>
              <a:rPr lang="fa-IR" sz="4400" kern="1200" dirty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مقدم مسئولین وشاغلین محترم کارگزینی</a:t>
            </a:r>
          </a:p>
          <a:p>
            <a:pPr marL="0" lvl="0" indent="0" algn="ctr" eaLnBrk="0" hangingPunct="0">
              <a:buClr>
                <a:srgbClr val="9C007F"/>
              </a:buClr>
              <a:buSzPct val="95000"/>
              <a:buNone/>
            </a:pPr>
            <a:r>
              <a:rPr lang="fa-IR" sz="4400" b="1" kern="1200" dirty="0">
                <a:latin typeface="IranNastaliq" pitchFamily="18" charset="0"/>
                <a:cs typeface="IranNastaliq" pitchFamily="18" charset="0"/>
              </a:rPr>
              <a:t>را درجلسه</a:t>
            </a:r>
          </a:p>
          <a:p>
            <a:pPr marL="0" indent="0" algn="ctr" eaLnBrk="0" hangingPunct="0">
              <a:buClr>
                <a:srgbClr val="9C007F"/>
              </a:buClr>
              <a:buSzPct val="95000"/>
              <a:buNone/>
            </a:pPr>
            <a:r>
              <a:rPr lang="fa-IR" sz="4400" b="1" kern="1200" dirty="0" smtClean="0">
                <a:latin typeface="IranNastaliq" pitchFamily="18" charset="0"/>
                <a:cs typeface="IranNastaliq" pitchFamily="18" charset="0"/>
              </a:rPr>
              <a:t>«شیوه نامه تطبیق، احتساب تجربه ،ارتقا طبقه  و رتبه مشمولین قرارداد کارمعین و طرح پزشک خانواده»</a:t>
            </a:r>
            <a:endParaRPr lang="fa-IR" sz="4400" b="1" kern="1200" dirty="0">
              <a:latin typeface="IranNastaliq" pitchFamily="18" charset="0"/>
              <a:cs typeface="IranNastaliq" pitchFamily="18" charset="0"/>
            </a:endParaRPr>
          </a:p>
          <a:p>
            <a:pPr marL="0" lvl="0" indent="0" algn="ctr" eaLnBrk="0" hangingPunct="0">
              <a:buClr>
                <a:srgbClr val="9C007F"/>
              </a:buClr>
              <a:buSzPct val="95000"/>
              <a:buNone/>
            </a:pPr>
            <a:r>
              <a:rPr lang="fa-IR" sz="4400" kern="1200" dirty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گرامی میداریم</a:t>
            </a:r>
          </a:p>
          <a:p>
            <a:pPr marL="0" lvl="0" indent="0" algn="ctr" eaLnBrk="0" hangingPunct="0">
              <a:buClr>
                <a:srgbClr val="9C007F"/>
              </a:buClr>
              <a:buSzPct val="95000"/>
              <a:buNone/>
            </a:pPr>
            <a:endParaRPr lang="fa-IR" sz="1400" dirty="0"/>
          </a:p>
        </p:txBody>
      </p:sp>
    </p:spTree>
    <p:extLst>
      <p:ext uri="{BB962C8B-B14F-4D97-AF65-F5344CB8AC3E}">
        <p14:creationId xmlns:p14="http://schemas.microsoft.com/office/powerpoint/2010/main" val="251995138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85" y="-247650"/>
            <a:ext cx="8686800" cy="1428750"/>
          </a:xfrm>
        </p:spPr>
        <p:txBody>
          <a:bodyPr/>
          <a:lstStyle/>
          <a:p>
            <a:pPr algn="r"/>
            <a:r>
              <a:rPr lang="fa-IR" b="1" dirty="0" smtClean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b="1" dirty="0" smtClean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b="1" dirty="0" smtClean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b="1" dirty="0" smtClean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b="1" dirty="0" smtClean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تعیین رتبه </a:t>
            </a:r>
            <a:r>
              <a:rPr lang="fa-IR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کارکنان قرارداد کارمعین/پزشک خانواده </a:t>
            </a:r>
            <a:r>
              <a:rPr lang="fa-IR" sz="2800" b="1" kern="1200" dirty="0">
                <a:solidFill>
                  <a:srgbClr val="000099"/>
                </a:solidFill>
                <a:cs typeface="B Nazanin" panose="00000400000000000000" pitchFamily="2" charset="-78"/>
              </a:rPr>
              <a:t>درتاریخ</a:t>
            </a:r>
            <a:r>
              <a:rPr lang="fa-IR" b="1" dirty="0" smtClean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  </a:t>
            </a:r>
            <a:r>
              <a:rPr lang="fa-IR" sz="2800" b="1" kern="1200" dirty="0" smtClean="0">
                <a:solidFill>
                  <a:srgbClr val="000099"/>
                </a:solidFill>
                <a:cs typeface="B Nazanin" panose="00000400000000000000" pitchFamily="2" charset="-78"/>
              </a:rPr>
              <a:t>1398/12/29</a:t>
            </a:r>
            <a:r>
              <a:rPr lang="fa-IR" sz="2800" b="1" dirty="0" smtClean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 </a:t>
            </a:r>
            <a:r>
              <a:rPr lang="fa-IR" b="1" dirty="0" smtClean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Low" defTabSz="779252">
              <a:lnSpc>
                <a:spcPct val="130000"/>
              </a:lnSpc>
              <a:buNone/>
            </a:pPr>
            <a:r>
              <a:rPr lang="fa-IR" sz="1400" kern="1200" dirty="0" smtClean="0">
                <a:solidFill>
                  <a:prstClr val="black"/>
                </a:solidFill>
                <a:cs typeface="B Nazanin" panose="00000400000000000000" pitchFamily="2" charset="-78"/>
              </a:rPr>
              <a:t>.</a:t>
            </a:r>
            <a:endParaRPr lang="fa-IR" sz="1400" kern="1200" dirty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7" name="Picture 2" descr="C:\Users\Barbod 2\Desktop\mohandesi-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85900"/>
            <a:ext cx="6158538" cy="155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65726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تجربه شغلی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Low">
              <a:lnSpc>
                <a:spcPct val="130000"/>
              </a:lnSpc>
              <a:buNone/>
            </a:pPr>
            <a:r>
              <a:rPr lang="ar-SA" sz="1600" b="1" dirty="0" smtClean="0">
                <a:solidFill>
                  <a:srgbClr val="7030A0"/>
                </a:solidFill>
                <a:cs typeface="B Nazanin" panose="00000400000000000000" pitchFamily="2" charset="-78"/>
              </a:rPr>
              <a:t>تجربه </a:t>
            </a:r>
            <a:r>
              <a:rPr lang="ar-SA" sz="1600" b="1" dirty="0">
                <a:solidFill>
                  <a:srgbClr val="7030A0"/>
                </a:solidFill>
                <a:cs typeface="B Nazanin" panose="00000400000000000000" pitchFamily="2" charset="-78"/>
              </a:rPr>
              <a:t>شغلي:</a:t>
            </a:r>
            <a:r>
              <a:rPr lang="ar-SA" sz="1600" dirty="0">
                <a:solidFill>
                  <a:srgbClr val="7030A0"/>
                </a:solidFill>
                <a:cs typeface="B Nazanin" panose="00000400000000000000" pitchFamily="2" charset="-78"/>
              </a:rPr>
              <a:t> </a:t>
            </a:r>
            <a:r>
              <a:rPr lang="ar-SA" sz="1600" dirty="0">
                <a:solidFill>
                  <a:srgbClr val="5B5249"/>
                </a:solidFill>
                <a:cs typeface="B Nazanin" panose="00000400000000000000" pitchFamily="2" charset="-78"/>
              </a:rPr>
              <a:t>آن بخش از خدمات کارکنان است که سبب افزايش و تثبیت مهارت مي‌گردد و در تعيين طبقه و رتبه شغلي وي مؤثر می باشد.</a:t>
            </a:r>
            <a:endParaRPr lang="en-US" sz="1600" dirty="0">
              <a:solidFill>
                <a:srgbClr val="5B5249"/>
              </a:solidFill>
              <a:cs typeface="B Nazanin" panose="00000400000000000000" pitchFamily="2" charset="-78"/>
            </a:endParaRPr>
          </a:p>
          <a:p>
            <a:pPr marL="0" indent="0" algn="justLow">
              <a:lnSpc>
                <a:spcPct val="130000"/>
              </a:lnSpc>
              <a:buNone/>
            </a:pPr>
            <a:r>
              <a:rPr lang="ar-SA" sz="1600" b="1" dirty="0">
                <a:solidFill>
                  <a:srgbClr val="00B0F0"/>
                </a:solidFill>
                <a:cs typeface="B Nazanin" panose="00000400000000000000" pitchFamily="2" charset="-78"/>
              </a:rPr>
              <a:t>تبصره1: </a:t>
            </a:r>
            <a:r>
              <a:rPr lang="ar-SA" sz="1600" b="1" dirty="0">
                <a:solidFill>
                  <a:srgbClr val="7030A0"/>
                </a:solidFill>
                <a:cs typeface="B Nazanin" panose="00000400000000000000" pitchFamily="2" charset="-78"/>
              </a:rPr>
              <a:t>تجربه مربوط: </a:t>
            </a:r>
            <a:r>
              <a:rPr lang="ar-SA" sz="1600" dirty="0" smtClean="0">
                <a:solidFill>
                  <a:srgbClr val="5B5249"/>
                </a:solidFill>
                <a:cs typeface="B Nazanin" panose="00000400000000000000" pitchFamily="2" charset="-78"/>
              </a:rPr>
              <a:t>آن قسمت از سوابق کارکنان</a:t>
            </a:r>
            <a:r>
              <a:rPr lang="ar-SA" sz="1600" strike="sngStrike" dirty="0" smtClean="0">
                <a:solidFill>
                  <a:srgbClr val="5B5249"/>
                </a:solidFill>
                <a:cs typeface="B Nazanin" panose="00000400000000000000" pitchFamily="2" charset="-78"/>
              </a:rPr>
              <a:t>،</a:t>
            </a:r>
            <a:r>
              <a:rPr lang="ar-SA" sz="1600" dirty="0" smtClean="0">
                <a:solidFill>
                  <a:srgbClr val="5B5249"/>
                </a:solidFill>
                <a:cs typeface="B Nazanin" panose="00000400000000000000" pitchFamily="2" charset="-78"/>
              </a:rPr>
              <a:t> که با شغل مورد تصدي وي </a:t>
            </a:r>
            <a:r>
              <a:rPr lang="ar-SA" sz="16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ارتباط مستقیم </a:t>
            </a:r>
            <a:r>
              <a:rPr lang="ar-SA" sz="1600" dirty="0" smtClean="0">
                <a:solidFill>
                  <a:srgbClr val="5B5249"/>
                </a:solidFill>
                <a:cs typeface="B Nazanin" panose="00000400000000000000" pitchFamily="2" charset="-78"/>
              </a:rPr>
              <a:t>دارد. بطور </a:t>
            </a:r>
            <a:r>
              <a:rPr lang="ar-SA" sz="1600" dirty="0">
                <a:solidFill>
                  <a:srgbClr val="5B5249"/>
                </a:solidFill>
                <a:cs typeface="B Nazanin" panose="00000400000000000000" pitchFamily="2" charset="-78"/>
              </a:rPr>
              <a:t>مثال: </a:t>
            </a:r>
            <a:r>
              <a:rPr lang="en-US" sz="1600" dirty="0">
                <a:solidFill>
                  <a:srgbClr val="5B5249"/>
                </a:solidFill>
                <a:cs typeface="B Nazanin" panose="00000400000000000000" pitchFamily="2" charset="-78"/>
              </a:rPr>
              <a:t> </a:t>
            </a:r>
            <a:r>
              <a:rPr lang="fa-IR" sz="1600" dirty="0">
                <a:solidFill>
                  <a:srgbClr val="5B5249"/>
                </a:solidFill>
                <a:cs typeface="B Nazanin" panose="00000400000000000000" pitchFamily="2" charset="-78"/>
              </a:rPr>
              <a:t>کاردان فوریتهای پزشکی</a:t>
            </a:r>
            <a:r>
              <a:rPr lang="ar-SA" sz="1600" dirty="0">
                <a:solidFill>
                  <a:srgbClr val="5B5249"/>
                </a:solidFill>
                <a:cs typeface="B Nazanin" panose="00000400000000000000" pitchFamily="2" charset="-78"/>
              </a:rPr>
              <a:t> برای کارشناس </a:t>
            </a:r>
            <a:r>
              <a:rPr lang="fa-IR" sz="1600" dirty="0">
                <a:solidFill>
                  <a:srgbClr val="5B5249"/>
                </a:solidFill>
                <a:cs typeface="B Nazanin" panose="00000400000000000000" pitchFamily="2" charset="-78"/>
              </a:rPr>
              <a:t>فوریتهای پزشکی</a:t>
            </a:r>
            <a:r>
              <a:rPr lang="ar-SA" sz="1600" dirty="0">
                <a:solidFill>
                  <a:srgbClr val="5B5249"/>
                </a:solidFill>
                <a:cs typeface="B Nazanin" panose="00000400000000000000" pitchFamily="2" charset="-78"/>
              </a:rPr>
              <a:t>.</a:t>
            </a:r>
            <a:endParaRPr lang="en-US" sz="1600" dirty="0">
              <a:solidFill>
                <a:srgbClr val="5B5249"/>
              </a:solidFill>
              <a:cs typeface="B Nazanin" panose="00000400000000000000" pitchFamily="2" charset="-78"/>
            </a:endParaRPr>
          </a:p>
          <a:p>
            <a:pPr marL="0" indent="0" algn="justLow">
              <a:lnSpc>
                <a:spcPct val="130000"/>
              </a:lnSpc>
              <a:buNone/>
            </a:pPr>
            <a:r>
              <a:rPr lang="ar-SA" sz="1600" b="1" dirty="0">
                <a:solidFill>
                  <a:srgbClr val="00B0F0"/>
                </a:solidFill>
                <a:cs typeface="B Nazanin" panose="00000400000000000000" pitchFamily="2" charset="-78"/>
              </a:rPr>
              <a:t>تبصره2: </a:t>
            </a:r>
            <a:r>
              <a:rPr lang="ar-SA" sz="1600" b="1" dirty="0">
                <a:solidFill>
                  <a:srgbClr val="7030A0"/>
                </a:solidFill>
                <a:cs typeface="B Nazanin" panose="00000400000000000000" pitchFamily="2" charset="-78"/>
              </a:rPr>
              <a:t>تجربه مشابه:</a:t>
            </a:r>
            <a:r>
              <a:rPr lang="ar-SA" sz="1600" dirty="0">
                <a:solidFill>
                  <a:srgbClr val="7030A0"/>
                </a:solidFill>
                <a:cs typeface="B Nazanin" panose="00000400000000000000" pitchFamily="2" charset="-78"/>
              </a:rPr>
              <a:t> </a:t>
            </a:r>
            <a:r>
              <a:rPr lang="ar-SA" sz="1600" dirty="0">
                <a:solidFill>
                  <a:srgbClr val="5B5249"/>
                </a:solidFill>
                <a:cs typeface="B Nazanin" panose="00000400000000000000" pitchFamily="2" charset="-78"/>
              </a:rPr>
              <a:t>آن قسمت از سوابق کارکنان، که با شغل مورد تصدي </a:t>
            </a:r>
            <a:r>
              <a:rPr lang="ar-SA" sz="1600" dirty="0">
                <a:solidFill>
                  <a:srgbClr val="FF0000"/>
                </a:solidFill>
                <a:cs typeface="B Nazanin" panose="00000400000000000000" pitchFamily="2" charset="-78"/>
              </a:rPr>
              <a:t>مرتبط</a:t>
            </a:r>
            <a:r>
              <a:rPr lang="ar-SA" sz="1600" dirty="0">
                <a:solidFill>
                  <a:srgbClr val="5B5249"/>
                </a:solidFill>
                <a:cs typeface="B Nazanin" panose="00000400000000000000" pitchFamily="2" charset="-78"/>
              </a:rPr>
              <a:t> باشد. بطور مثال: کارگزين برای کارشناس امور اداري و بهيار برای پرستار.</a:t>
            </a:r>
            <a:endParaRPr lang="en-US" sz="1600" dirty="0">
              <a:solidFill>
                <a:srgbClr val="5B5249"/>
              </a:solidFill>
              <a:cs typeface="B Nazanin" panose="00000400000000000000" pitchFamily="2" charset="-78"/>
            </a:endParaRPr>
          </a:p>
          <a:p>
            <a:pPr marL="0" indent="0" algn="justLow">
              <a:lnSpc>
                <a:spcPct val="130000"/>
              </a:lnSpc>
              <a:buNone/>
            </a:pPr>
            <a:r>
              <a:rPr lang="ar-SA" sz="1600" b="1" dirty="0">
                <a:solidFill>
                  <a:srgbClr val="00B0F0"/>
                </a:solidFill>
                <a:cs typeface="B Nazanin" panose="00000400000000000000" pitchFamily="2" charset="-78"/>
              </a:rPr>
              <a:t>تبصره3: </a:t>
            </a:r>
            <a:r>
              <a:rPr lang="ar-SA" sz="1600" b="1" dirty="0">
                <a:solidFill>
                  <a:srgbClr val="7030A0"/>
                </a:solidFill>
                <a:cs typeface="B Nazanin" panose="00000400000000000000" pitchFamily="2" charset="-78"/>
              </a:rPr>
              <a:t>تجربه غيرمربوط:</a:t>
            </a:r>
            <a:r>
              <a:rPr lang="ar-SA" sz="1600" dirty="0">
                <a:solidFill>
                  <a:srgbClr val="7030A0"/>
                </a:solidFill>
                <a:cs typeface="B Nazanin" panose="00000400000000000000" pitchFamily="2" charset="-78"/>
              </a:rPr>
              <a:t> </a:t>
            </a:r>
            <a:r>
              <a:rPr lang="ar-SA" sz="1600" dirty="0">
                <a:solidFill>
                  <a:srgbClr val="5B5249"/>
                </a:solidFill>
                <a:cs typeface="B Nazanin" panose="00000400000000000000" pitchFamily="2" charset="-78"/>
              </a:rPr>
              <a:t>آن قسمت از سوابق کارکنان که </a:t>
            </a:r>
            <a:r>
              <a:rPr lang="fa-IR" sz="1600" dirty="0" smtClean="0">
                <a:solidFill>
                  <a:srgbClr val="5B5249"/>
                </a:solidFill>
                <a:cs typeface="B Nazanin" panose="00000400000000000000" pitchFamily="2" charset="-78"/>
              </a:rPr>
              <a:t>با شغل مورد تصدی، </a:t>
            </a:r>
            <a:r>
              <a:rPr lang="ar-SA" sz="1600" dirty="0" smtClean="0">
                <a:solidFill>
                  <a:srgbClr val="5B5249"/>
                </a:solidFill>
                <a:cs typeface="B Nazanin" panose="00000400000000000000" pitchFamily="2" charset="-78"/>
              </a:rPr>
              <a:t>مربوط </a:t>
            </a:r>
            <a:r>
              <a:rPr lang="ar-SA" sz="1600" dirty="0">
                <a:solidFill>
                  <a:srgbClr val="5B5249"/>
                </a:solidFill>
                <a:cs typeface="B Nazanin" panose="00000400000000000000" pitchFamily="2" charset="-78"/>
              </a:rPr>
              <a:t>و مشابه نباشد. بطور مثال خدمات کارگزيني برای خدمات پرستاري.</a:t>
            </a:r>
            <a:endParaRPr lang="en-US" sz="1600" dirty="0">
              <a:solidFill>
                <a:srgbClr val="5B5249"/>
              </a:solidFill>
              <a:cs typeface="B Nazanin" panose="00000400000000000000" pitchFamily="2" charset="-78"/>
            </a:endParaRPr>
          </a:p>
          <a:p>
            <a:pPr marL="0" indent="0" algn="justLow">
              <a:lnSpc>
                <a:spcPct val="130000"/>
              </a:lnSpc>
              <a:buNone/>
            </a:pPr>
            <a:r>
              <a:rPr lang="ar-SA" dirty="0">
                <a:solidFill>
                  <a:srgbClr val="5B5249"/>
                </a:solidFill>
                <a:cs typeface="B Nazanin" panose="00000400000000000000" pitchFamily="2" charset="-78"/>
              </a:rPr>
              <a:t>.</a:t>
            </a:r>
            <a:endParaRPr lang="en-US" dirty="0">
              <a:solidFill>
                <a:srgbClr val="5B5249"/>
              </a:solidFill>
              <a:cs typeface="B Nazanin" panose="00000400000000000000" pitchFamily="2" charset="-78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0012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1491630"/>
            <a:ext cx="6912768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>
              <a:lnSpc>
                <a:spcPct val="140000"/>
              </a:lnSpc>
            </a:pPr>
            <a:r>
              <a:rPr lang="fa-IR" sz="1600" dirty="0">
                <a:solidFill>
                  <a:prstClr val="black"/>
                </a:solidFill>
                <a:cs typeface="B Titr" panose="00000700000000000000" pitchFamily="2" charset="-78"/>
              </a:rPr>
              <a:t>1. </a:t>
            </a:r>
            <a:r>
              <a:rPr lang="ar-SA" sz="1800" b="1" dirty="0">
                <a:solidFill>
                  <a:srgbClr val="000099"/>
                </a:solidFill>
                <a:cs typeface="B Nazanin" panose="00000400000000000000" pitchFamily="2" charset="-78"/>
              </a:rPr>
              <a:t>گواهي سابقه کار با قيد تاريخ شروع، استمرار، خاتمه و عنوان شغل مورد تصدي.</a:t>
            </a:r>
            <a:endParaRPr lang="en-US" sz="1800" b="1" dirty="0">
              <a:solidFill>
                <a:srgbClr val="000099"/>
              </a:solidFill>
              <a:cs typeface="B Nazanin" panose="00000400000000000000" pitchFamily="2" charset="-78"/>
            </a:endParaRPr>
          </a:p>
          <a:p>
            <a:pPr algn="justLow">
              <a:lnSpc>
                <a:spcPct val="140000"/>
              </a:lnSpc>
            </a:pPr>
            <a:r>
              <a:rPr lang="fa-IR" sz="1800" b="1" dirty="0">
                <a:solidFill>
                  <a:srgbClr val="000099"/>
                </a:solidFill>
                <a:cs typeface="B Nazanin" panose="00000400000000000000" pitchFamily="2" charset="-78"/>
              </a:rPr>
              <a:t>2. </a:t>
            </a:r>
            <a:r>
              <a:rPr lang="ar-SA" sz="1800" b="1" dirty="0">
                <a:solidFill>
                  <a:srgbClr val="000099"/>
                </a:solidFill>
                <a:cs typeface="B Nazanin" panose="00000400000000000000" pitchFamily="2" charset="-78"/>
              </a:rPr>
              <a:t>ارائه ليست سياهه ريز حقوقي سنوات خدمت معتبر.</a:t>
            </a:r>
            <a:endParaRPr lang="en-US" sz="1800" b="1" dirty="0">
              <a:solidFill>
                <a:srgbClr val="000099"/>
              </a:solidFill>
              <a:cs typeface="B Nazanin" panose="00000400000000000000" pitchFamily="2" charset="-78"/>
            </a:endParaRPr>
          </a:p>
          <a:p>
            <a:pPr algn="justLow">
              <a:lnSpc>
                <a:spcPct val="140000"/>
              </a:lnSpc>
            </a:pPr>
            <a:r>
              <a:rPr lang="fa-IR" sz="1800" b="1" dirty="0">
                <a:solidFill>
                  <a:srgbClr val="000099"/>
                </a:solidFill>
                <a:cs typeface="B Nazanin" panose="00000400000000000000" pitchFamily="2" charset="-78"/>
              </a:rPr>
              <a:t>3. </a:t>
            </a:r>
            <a:r>
              <a:rPr lang="ar-SA" sz="1800" b="1" dirty="0">
                <a:solidFill>
                  <a:srgbClr val="000099"/>
                </a:solidFill>
                <a:cs typeface="B Nazanin" panose="00000400000000000000" pitchFamily="2" charset="-78"/>
              </a:rPr>
              <a:t>ارائه تائيديه پرداخت کسور بازنشستگي يا سهم بيمه.</a:t>
            </a:r>
            <a:endParaRPr lang="en-US" sz="1800" b="1" dirty="0">
              <a:solidFill>
                <a:srgbClr val="000099"/>
              </a:solidFill>
              <a:cs typeface="B Nazanin" panose="00000400000000000000" pitchFamily="2" charset="-78"/>
            </a:endParaRPr>
          </a:p>
          <a:p>
            <a:pPr algn="justLow">
              <a:lnSpc>
                <a:spcPct val="140000"/>
              </a:lnSpc>
            </a:pPr>
            <a:r>
              <a:rPr lang="fa-IR" sz="1800" b="1" dirty="0">
                <a:solidFill>
                  <a:srgbClr val="000099"/>
                </a:solidFill>
                <a:cs typeface="B Nazanin" panose="00000400000000000000" pitchFamily="2" charset="-78"/>
              </a:rPr>
              <a:t>4. </a:t>
            </a:r>
            <a:r>
              <a:rPr lang="ar-SA" sz="1800" b="1" dirty="0">
                <a:solidFill>
                  <a:srgbClr val="000099"/>
                </a:solidFill>
                <a:cs typeface="B Nazanin" panose="00000400000000000000" pitchFamily="2" charset="-78"/>
              </a:rPr>
              <a:t>ارائه گواهي ثبت شرکت يا موسسه از مراجع ذيربط</a:t>
            </a:r>
            <a:r>
              <a:rPr lang="ar-SA" sz="1800" b="1" dirty="0" smtClean="0">
                <a:solidFill>
                  <a:srgbClr val="000099"/>
                </a:solidFill>
                <a:cs typeface="B Nazanin" panose="00000400000000000000" pitchFamily="2" charset="-78"/>
              </a:rPr>
              <a:t>.</a:t>
            </a:r>
            <a:endParaRPr lang="fa-IR" sz="1800" b="1" dirty="0" smtClean="0">
              <a:solidFill>
                <a:srgbClr val="000099"/>
              </a:solidFill>
              <a:cs typeface="B Nazanin" panose="00000400000000000000" pitchFamily="2" charset="-78"/>
            </a:endParaRPr>
          </a:p>
          <a:p>
            <a:pPr algn="justLow">
              <a:lnSpc>
                <a:spcPct val="140000"/>
              </a:lnSpc>
            </a:pPr>
            <a:r>
              <a:rPr lang="ar-SA" sz="1800" b="1" dirty="0" smtClean="0">
                <a:solidFill>
                  <a:srgbClr val="000099"/>
                </a:solidFill>
                <a:cs typeface="B Nazanin" panose="00000400000000000000" pitchFamily="2" charset="-78"/>
              </a:rPr>
              <a:t>تبصره</a:t>
            </a:r>
            <a:r>
              <a:rPr lang="ar-SA" sz="1800" b="1" dirty="0">
                <a:solidFill>
                  <a:srgbClr val="000099"/>
                </a:solidFill>
                <a:cs typeface="B Nazanin" panose="00000400000000000000" pitchFamily="2" charset="-78"/>
              </a:rPr>
              <a:t>: در صورت انحلال شرکتهای طرف قرارداد، تصمیم گیری در خصوص احتساب سوابق تجربی توسط کمیته  مهندسی مشاغل انجام می </a:t>
            </a:r>
            <a:r>
              <a:rPr lang="ar-SA" sz="1800" b="1" dirty="0" smtClean="0">
                <a:solidFill>
                  <a:srgbClr val="000099"/>
                </a:solidFill>
                <a:cs typeface="B Nazanin" panose="00000400000000000000" pitchFamily="2" charset="-78"/>
              </a:rPr>
              <a:t>پذیرد</a:t>
            </a:r>
            <a:r>
              <a:rPr lang="fa-IR" sz="1800" b="1" dirty="0" smtClean="0">
                <a:solidFill>
                  <a:srgbClr val="000099"/>
                </a:solidFill>
                <a:cs typeface="B Nazanin" panose="00000400000000000000" pitchFamily="2" charset="-78"/>
              </a:rPr>
              <a:t>.</a:t>
            </a:r>
            <a:endParaRPr lang="en-US" sz="1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66800" y="628650"/>
            <a:ext cx="7772400" cy="800100"/>
          </a:xfrm>
        </p:spPr>
        <p:txBody>
          <a:bodyPr/>
          <a:lstStyle/>
          <a:p>
            <a:pPr algn="ctr"/>
            <a:r>
              <a:rPr lang="fa-IR" b="1" kern="1200" dirty="0" smtClean="0">
                <a:solidFill>
                  <a:srgbClr val="FF0000"/>
                </a:solidFill>
                <a:latin typeface="IranNastaliq" pitchFamily="18" charset="0"/>
                <a:cs typeface="IranNastaliq" pitchFamily="18" charset="0"/>
              </a:rPr>
              <a:t>مدارک </a:t>
            </a:r>
            <a:r>
              <a:rPr lang="fa-IR" b="1" kern="1200" dirty="0">
                <a:solidFill>
                  <a:srgbClr val="FF0000"/>
                </a:solidFill>
                <a:latin typeface="IranNastaliq" pitchFamily="18" charset="0"/>
                <a:cs typeface="IranNastaliq" pitchFamily="18" charset="0"/>
              </a:rPr>
              <a:t>لازم برای احتساب تجربه بخش غیر دولتی </a:t>
            </a:r>
            <a:r>
              <a:rPr lang="fa-IR" b="1" kern="1200" dirty="0" smtClean="0">
                <a:solidFill>
                  <a:srgbClr val="FF0000"/>
                </a:solidFill>
                <a:latin typeface="IranNastaliq" pitchFamily="18" charset="0"/>
                <a:cs typeface="IranNastaliq" pitchFamily="18" charset="0"/>
              </a:rPr>
              <a:t>(ماده 39)</a:t>
            </a:r>
            <a:endParaRPr lang="fa-IR" b="1" kern="1200" dirty="0">
              <a:solidFill>
                <a:srgbClr val="FF0000"/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4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66750"/>
            <a:ext cx="7467600" cy="1066800"/>
          </a:xfrm>
        </p:spPr>
        <p:txBody>
          <a:bodyPr/>
          <a:lstStyle/>
          <a:p>
            <a:pPr algn="ctr"/>
            <a:r>
              <a:rPr lang="fa-IR" sz="3200" b="1" kern="1200" dirty="0" smtClean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sz="3200" b="1" kern="1200" dirty="0" smtClean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sz="3200" b="1" kern="1200" dirty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sz="3200" b="1" kern="1200" dirty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sz="3200" b="1" kern="1200" dirty="0" smtClean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sz="3200" b="1" kern="1200" dirty="0" smtClean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sz="3200" b="1" kern="1200" dirty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sz="3200" b="1" kern="1200" dirty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sz="3200" b="1" kern="1200" dirty="0" smtClean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sz="3200" b="1" kern="1200" dirty="0" smtClean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sz="3200" b="1" kern="1200" dirty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sz="3200" b="1" kern="1200" dirty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sz="3200" b="1" kern="1200" dirty="0" smtClean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sz="3200" b="1" kern="1200" dirty="0" smtClean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sz="3200" b="1" kern="1200" dirty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sz="3200" b="1" kern="1200" dirty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sz="3200" b="1" kern="1200" dirty="0" smtClean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sz="3200" b="1" kern="1200" dirty="0" smtClean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sz="3200" b="1" kern="1200" dirty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sz="3200" b="1" kern="1200" dirty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sz="3200" b="1" kern="1200" dirty="0" smtClean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sz="3200" b="1" kern="1200" dirty="0" smtClean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sz="3200" b="1" kern="1200" dirty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sz="3200" b="1" kern="1200" dirty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sz="3200" b="1" kern="1200" dirty="0" smtClean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sz="3200" b="1" kern="1200" dirty="0" smtClean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sz="3200" b="1" kern="1200" dirty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sz="3200" b="1" kern="1200" dirty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sz="3200" b="1" kern="1200" dirty="0" smtClean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sz="3200" b="1" kern="1200" dirty="0" smtClean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sz="3200" b="1" kern="1200" dirty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sz="3200" b="1" kern="1200" dirty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sz="3200" b="1" kern="1200" dirty="0" smtClean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sz="3200" b="1" kern="1200" dirty="0" smtClean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sz="3200" b="1" kern="1200" dirty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sz="3200" b="1" kern="1200" dirty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sz="3200" b="1" kern="1200" dirty="0" smtClean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sz="3200" b="1" kern="1200" dirty="0" smtClean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sz="3200" b="1" kern="1200" dirty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sz="3200" b="1" kern="1200" dirty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sz="3200" b="1" kern="1200" dirty="0" smtClean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sz="3200" b="1" kern="1200" dirty="0" smtClean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sz="3200" b="1" kern="1200" dirty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sz="3200" b="1" kern="1200" dirty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sz="3200" b="1" kern="1200" dirty="0" smtClean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sz="3200" b="1" kern="1200" dirty="0" smtClean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sz="3200" b="1" kern="1200" dirty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sz="3200" b="1" kern="1200" dirty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sz="3200" b="1" kern="1200" dirty="0" smtClean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sz="3200" b="1" kern="1200" dirty="0" smtClean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sz="3200" b="1" kern="1200" dirty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sz="3200" b="1" kern="1200" dirty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sz="3200" b="1" kern="1200" dirty="0" smtClean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sz="3200" b="1" kern="1200" dirty="0" smtClean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sz="3200" b="1" kern="1200" dirty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sz="3200" b="1" kern="1200" dirty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sz="3200" b="1" kern="1200" dirty="0" smtClean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sz="3200" b="1" kern="1200" dirty="0" smtClean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sz="3200" b="1" kern="1200" dirty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sz="3200" b="1" kern="1200" dirty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sz="3200" b="1" kern="1200" dirty="0" smtClean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sz="3200" b="1" kern="1200" dirty="0" smtClean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sz="3200" b="1" kern="1200" dirty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sz="3200" b="1" kern="1200" dirty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sz="3200" b="1" kern="1200" dirty="0" smtClean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sz="3200" b="1" kern="1200" dirty="0" smtClean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sz="3200" b="1" kern="1200" dirty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sz="3200" b="1" kern="1200" dirty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sz="3200" b="1" kern="1200" dirty="0" smtClean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مصوبات کمیته اجرایی مهندسی مشاغل (تسهیل ماده </a:t>
            </a:r>
            <a:r>
              <a:rPr lang="fa-IR" sz="3200" b="1" dirty="0" smtClean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39)</a:t>
            </a:r>
            <a:br>
              <a:rPr lang="fa-IR" sz="3200" b="1" dirty="0" smtClean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</a:br>
            <a:endParaRPr lang="en-US" sz="32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85900"/>
            <a:ext cx="7772400" cy="3448050"/>
          </a:xfrm>
        </p:spPr>
        <p:txBody>
          <a:bodyPr/>
          <a:lstStyle/>
          <a:p>
            <a:pPr algn="justLow">
              <a:lnSpc>
                <a:spcPct val="140000"/>
              </a:lnSpc>
            </a:pPr>
            <a:r>
              <a:rPr lang="fa-IR" sz="1800" b="1" kern="1200" dirty="0">
                <a:solidFill>
                  <a:srgbClr val="000099"/>
                </a:solidFill>
                <a:cs typeface="B Nazanin" panose="00000400000000000000" pitchFamily="2" charset="-78"/>
              </a:rPr>
              <a:t>سوابق بیمه ای طبق دستورالعمل سازمان سازمان تامین اجتماعی </a:t>
            </a:r>
            <a:r>
              <a:rPr lang="ar-SA" sz="1800" b="1" kern="1200" dirty="0">
                <a:solidFill>
                  <a:srgbClr val="000099"/>
                </a:solidFill>
                <a:cs typeface="B Nazanin" panose="00000400000000000000" pitchFamily="2" charset="-78"/>
              </a:rPr>
              <a:t>( درصورت ارائه درخواست و اعلام کد رهگیری کارمند )</a:t>
            </a:r>
            <a:r>
              <a:rPr lang="fa-IR" sz="1800" b="1" kern="1200" dirty="0">
                <a:solidFill>
                  <a:srgbClr val="000099"/>
                </a:solidFill>
                <a:cs typeface="B Nazanin" panose="00000400000000000000" pitchFamily="2" charset="-78"/>
              </a:rPr>
              <a:t>از سامانه مربوطه توسط مسئول امور عمومی/ اداری</a:t>
            </a:r>
            <a:r>
              <a:rPr lang="ar-SA" sz="1800" b="1" kern="1200" dirty="0">
                <a:solidFill>
                  <a:srgbClr val="000099"/>
                </a:solidFill>
                <a:cs typeface="B Nazanin" panose="00000400000000000000" pitchFamily="2" charset="-78"/>
              </a:rPr>
              <a:t> اخذ، تائید و پس از قبول و امضای فرد ذی نفع،توسط مسنول امورمالی تایید و ملاک عمل قرار خواهد گرفت</a:t>
            </a:r>
            <a:r>
              <a:rPr lang="ar-SA" sz="1800" b="1" kern="1200" dirty="0" smtClean="0">
                <a:solidFill>
                  <a:srgbClr val="000099"/>
                </a:solidFill>
                <a:cs typeface="B Nazanin" panose="00000400000000000000" pitchFamily="2" charset="-78"/>
              </a:rPr>
              <a:t>.</a:t>
            </a:r>
            <a:endParaRPr lang="en-US" sz="1800" b="1" kern="1200" dirty="0" smtClean="0">
              <a:solidFill>
                <a:srgbClr val="000099"/>
              </a:solidFill>
              <a:cs typeface="B Nazanin" panose="00000400000000000000" pitchFamily="2" charset="-78"/>
            </a:endParaRPr>
          </a:p>
          <a:p>
            <a:pPr algn="justLow">
              <a:lnSpc>
                <a:spcPct val="140000"/>
              </a:lnSpc>
            </a:pPr>
            <a:r>
              <a:rPr lang="en-US" sz="1800" b="1" kern="1200" dirty="0" smtClean="0">
                <a:solidFill>
                  <a:srgbClr val="000099"/>
                </a:solidFill>
                <a:cs typeface="B Nazanin" panose="00000400000000000000" pitchFamily="2" charset="-78"/>
              </a:rPr>
              <a:t> </a:t>
            </a:r>
            <a:r>
              <a:rPr lang="fa-IR" sz="1800" b="1" kern="1200" dirty="0">
                <a:solidFill>
                  <a:srgbClr val="000099"/>
                </a:solidFill>
                <a:cs typeface="B Nazanin" panose="00000400000000000000" pitchFamily="2" charset="-78"/>
              </a:rPr>
              <a:t>تصویر قرارداد منعقده کارمند با بخش خصوصی با تایید امور مالی واحد محل اشتغال (در زمان اشتغال شرکتی) می تواند به جایگزینی سیاهه ریز حقوقی ملاک عمل قرار گیرد. </a:t>
            </a:r>
            <a:endParaRPr lang="fa-IR" sz="1800" b="1" kern="1200" dirty="0" smtClean="0">
              <a:solidFill>
                <a:srgbClr val="000099"/>
              </a:solidFill>
              <a:cs typeface="B Nazanin" panose="00000400000000000000" pitchFamily="2" charset="-78"/>
            </a:endParaRPr>
          </a:p>
          <a:p>
            <a:pPr marL="0" lvl="0" algn="justLow" defTabSz="779252">
              <a:lnSpc>
                <a:spcPct val="140000"/>
              </a:lnSpc>
            </a:pPr>
            <a:r>
              <a:rPr lang="fa-IR" sz="1800" b="1" kern="1200" dirty="0">
                <a:solidFill>
                  <a:srgbClr val="000099"/>
                </a:solidFill>
                <a:cs typeface="B Nazanin" panose="00000400000000000000" pitchFamily="2" charset="-78"/>
              </a:rPr>
              <a:t>سوابق بیمه ای تایید شده توسط امور مالی محل خدمت مستخدم در ایام شرکتی </a:t>
            </a:r>
            <a:r>
              <a:rPr lang="fa-IR" sz="1800" b="1" kern="12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( در صورت انحلال شرکت) می </a:t>
            </a:r>
            <a:r>
              <a:rPr lang="fa-IR" sz="1800" b="1" kern="1200" dirty="0">
                <a:solidFill>
                  <a:srgbClr val="C00000"/>
                </a:solidFill>
                <a:cs typeface="B Nazanin" panose="00000400000000000000" pitchFamily="2" charset="-78"/>
              </a:rPr>
              <a:t>تواند جایگزین سیاهه ریز حقوقی </a:t>
            </a:r>
            <a:r>
              <a:rPr lang="fa-IR" sz="1800" b="1" kern="12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گردد.</a:t>
            </a:r>
            <a:endParaRPr lang="en-US" sz="1800" b="1" kern="1200" dirty="0" smtClean="0">
              <a:solidFill>
                <a:srgbClr val="000099"/>
              </a:solidFill>
              <a:cs typeface="B Nazanin" panose="00000400000000000000" pitchFamily="2" charset="-78"/>
            </a:endParaRPr>
          </a:p>
          <a:p>
            <a:pPr marL="0" indent="0" algn="justLow">
              <a:lnSpc>
                <a:spcPct val="140000"/>
              </a:lnSpc>
              <a:buNone/>
            </a:pPr>
            <a:endParaRPr lang="fa-IR" sz="1800" b="1" kern="1200" dirty="0">
              <a:solidFill>
                <a:srgbClr val="000099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313646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kern="1200" dirty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فراینداحتساب تجربه بخش غیر دولتی  </a:t>
            </a:r>
            <a:r>
              <a:rPr lang="fa-IR" b="1" kern="1200" dirty="0" smtClean="0">
                <a:solidFill>
                  <a:srgbClr val="FF0000"/>
                </a:solidFill>
                <a:latin typeface="IranNastaliq" pitchFamily="18" charset="0"/>
                <a:cs typeface="IranNastaliq" pitchFamily="18" charset="0"/>
              </a:rPr>
              <a:t>شرکتهای منحل </a:t>
            </a:r>
            <a:r>
              <a:rPr lang="fa-IR" b="1" kern="1200" dirty="0" smtClean="0">
                <a:solidFill>
                  <a:srgbClr val="FF0000"/>
                </a:solidFill>
                <a:latin typeface="IranNastaliq" pitchFamily="18" charset="0"/>
                <a:cs typeface="IranNastaliq" pitchFamily="18" charset="0"/>
              </a:rPr>
              <a:t>شده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fa-IR" sz="1800" b="1" kern="1200" dirty="0" smtClean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ارائه درخواست کارمند مبنی بر انحلال به واحد محل خدمت ایام شرکتی</a:t>
            </a:r>
          </a:p>
          <a:p>
            <a:pPr>
              <a:buFont typeface="+mj-lt"/>
              <a:buAutoNum type="arabicPeriod"/>
            </a:pPr>
            <a:r>
              <a:rPr lang="fa-IR" sz="1800" b="1" kern="1200" dirty="0" smtClean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استعلام مسئول </a:t>
            </a:r>
            <a:r>
              <a:rPr lang="fa-IR" sz="1800" b="1" kern="1200" dirty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امور عمومی/ اداری </a:t>
            </a:r>
            <a:r>
              <a:rPr lang="fa-IR" sz="1800" b="1" kern="1200" dirty="0" smtClean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از </a:t>
            </a:r>
            <a:r>
              <a:rPr lang="fa-IR" sz="1800" b="1" kern="1200" dirty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سازمان ثبت شرکت </a:t>
            </a:r>
            <a:r>
              <a:rPr lang="fa-IR" sz="1800" b="1" kern="1200" dirty="0" smtClean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هاو... و </a:t>
            </a:r>
            <a:r>
              <a:rPr lang="fa-IR" sz="1800" b="1" kern="1200" dirty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در صورت احراز انحلال </a:t>
            </a:r>
            <a:r>
              <a:rPr lang="fa-IR" sz="1800" b="1" kern="1200" dirty="0" smtClean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شرکت، اعلام مراتب به مسئول امورمالی</a:t>
            </a:r>
          </a:p>
          <a:p>
            <a:pPr>
              <a:buFont typeface="+mj-lt"/>
              <a:buAutoNum type="arabicPeriod"/>
            </a:pPr>
            <a:r>
              <a:rPr lang="fa-IR" sz="1800" b="1" kern="1200" dirty="0" smtClean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تطابق سوابق بیمه ای توسط مسئول </a:t>
            </a:r>
            <a:r>
              <a:rPr lang="fa-IR" sz="1800" b="1" kern="1200" dirty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امور مالی </a:t>
            </a:r>
            <a:r>
              <a:rPr lang="fa-IR" sz="1800" b="1" kern="1200" dirty="0" smtClean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با </a:t>
            </a:r>
            <a:r>
              <a:rPr lang="fa-IR" sz="1800" b="1" kern="1200" dirty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اسامی مستندات پرداخت شده به شرکت طرف </a:t>
            </a:r>
            <a:r>
              <a:rPr lang="fa-IR" sz="1800" b="1" kern="1200" dirty="0" smtClean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قرارداد و در صورت تایید، ارسال </a:t>
            </a:r>
            <a:r>
              <a:rPr lang="fa-IR" sz="1800" b="1" kern="1200" dirty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مستندات </a:t>
            </a:r>
            <a:r>
              <a:rPr lang="fa-IR" sz="1800" b="1" kern="1200" dirty="0" smtClean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به </a:t>
            </a:r>
            <a:r>
              <a:rPr lang="fa-IR" sz="1800" b="1" kern="1200" dirty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اداره منابع انسانی/واحد کارگزینی </a:t>
            </a:r>
            <a:r>
              <a:rPr lang="fa-IR" sz="1800" b="1" kern="1200" dirty="0" smtClean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مربوطه</a:t>
            </a:r>
          </a:p>
          <a:p>
            <a:pPr>
              <a:buFont typeface="+mj-lt"/>
              <a:buAutoNum type="arabicPeriod"/>
            </a:pPr>
            <a:r>
              <a:rPr lang="fa-IR" sz="1800" b="1" kern="1200" dirty="0" smtClean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تعیین عنوان شغلی مستخدم توسط </a:t>
            </a:r>
            <a:r>
              <a:rPr lang="ar-SA" sz="1800" b="1" kern="1200" dirty="0" smtClean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بالاترین </a:t>
            </a:r>
            <a:r>
              <a:rPr lang="ar-SA" sz="1800" b="1" kern="1200" dirty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مقام اجرایی </a:t>
            </a:r>
            <a:r>
              <a:rPr lang="ar-SA" sz="1800" b="1" kern="1200" dirty="0" smtClean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واحد</a:t>
            </a:r>
            <a:r>
              <a:rPr lang="fa-IR" sz="1800" b="1" kern="1200" smtClean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 محل خدمت کارمند در ایام شرکتی</a:t>
            </a:r>
            <a:r>
              <a:rPr lang="ar-SA" sz="1800" b="1" kern="1200" smtClean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(با </a:t>
            </a:r>
            <a:r>
              <a:rPr lang="ar-SA" sz="1800" b="1" kern="1200" dirty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بررسی مستندات و قبول مسئولیت شرعی و قانونی) </a:t>
            </a:r>
            <a:endParaRPr lang="fa-IR" sz="1800" b="1" kern="1200" dirty="0" smtClean="0">
              <a:solidFill>
                <a:schemeClr val="accent1">
                  <a:lumMod val="10000"/>
                </a:schemeClr>
              </a:solidFill>
              <a:cs typeface="B Nazanin" panose="00000400000000000000" pitchFamily="2" charset="-78"/>
            </a:endParaRPr>
          </a:p>
          <a:p>
            <a:pPr>
              <a:buFont typeface="+mj-lt"/>
              <a:buAutoNum type="arabicPeriod"/>
            </a:pPr>
            <a:r>
              <a:rPr lang="fa-IR" sz="1800" b="1" kern="1200" dirty="0" smtClean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ارسال </a:t>
            </a:r>
            <a:r>
              <a:rPr lang="ar-SA" sz="1800" b="1" kern="1200" dirty="0" smtClean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کلیه </a:t>
            </a:r>
            <a:r>
              <a:rPr lang="ar-SA" sz="1800" b="1" kern="1200" dirty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مستندات </a:t>
            </a:r>
            <a:r>
              <a:rPr lang="ar-SA" sz="1800" b="1" kern="1200" dirty="0" smtClean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مربوطه</a:t>
            </a:r>
            <a:r>
              <a:rPr lang="fa-IR" sz="1800" b="1" kern="1200" dirty="0" smtClean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 توسط اداره منابع انسانی/کارگزینی</a:t>
            </a:r>
            <a:r>
              <a:rPr lang="ar-SA" sz="1800" b="1" kern="1200" dirty="0" smtClean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 با رعایت مواد 39 و 40 آیین نامه </a:t>
            </a:r>
            <a:r>
              <a:rPr lang="fa-IR" sz="1800" b="1" kern="1200" dirty="0" smtClean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مهندسی و ارزیابی مشاغل</a:t>
            </a:r>
            <a:r>
              <a:rPr lang="ar-SA" sz="1800" b="1" kern="1200" dirty="0" smtClean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، به </a:t>
            </a:r>
            <a:r>
              <a:rPr lang="ar-SA" sz="1800" b="1" kern="1200" dirty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مدیریت توسعه سازمان و تحول </a:t>
            </a:r>
            <a:r>
              <a:rPr lang="ar-SA" sz="1800" b="1" kern="1200" dirty="0" smtClean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اداری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522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6482" y="1352550"/>
            <a:ext cx="812601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</a:pPr>
            <a:r>
              <a:rPr lang="en-US" sz="1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/>
            </a:r>
            <a:br>
              <a:rPr lang="en-US" sz="1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</a:br>
            <a:r>
              <a:rPr lang="ar-SA" sz="1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تبصره </a:t>
            </a:r>
            <a:r>
              <a:rPr lang="ar-SA" sz="1600" b="1" dirty="0">
                <a:solidFill>
                  <a:srgbClr val="FF0000"/>
                </a:solidFill>
                <a:cs typeface="B Nazanin" panose="00000400000000000000" pitchFamily="2" charset="-78"/>
              </a:rPr>
              <a:t>1: سوابق تجربی غیرمرتبط پرسنلی که قبل از استخدام بصورت شرکتی تا تاریخ </a:t>
            </a:r>
            <a:r>
              <a:rPr lang="fa-IR" sz="1600" b="1" dirty="0">
                <a:solidFill>
                  <a:srgbClr val="FF0000"/>
                </a:solidFill>
                <a:cs typeface="B Nazanin" panose="00000400000000000000" pitchFamily="2" charset="-78"/>
              </a:rPr>
              <a:t>7</a:t>
            </a:r>
            <a:r>
              <a:rPr lang="ar-SA" sz="1600" b="1" dirty="0">
                <a:solidFill>
                  <a:srgbClr val="FF0000"/>
                </a:solidFill>
                <a:cs typeface="B Nazanin" panose="00000400000000000000" pitchFamily="2" charset="-78"/>
              </a:rPr>
              <a:t>/</a:t>
            </a:r>
            <a:r>
              <a:rPr lang="fa-IR" sz="1600" b="1" dirty="0">
                <a:solidFill>
                  <a:srgbClr val="FF0000"/>
                </a:solidFill>
                <a:cs typeface="B Nazanin" panose="00000400000000000000" pitchFamily="2" charset="-78"/>
              </a:rPr>
              <a:t>1</a:t>
            </a:r>
            <a:r>
              <a:rPr lang="ar-SA" sz="1600" b="1" dirty="0">
                <a:solidFill>
                  <a:srgbClr val="FF0000"/>
                </a:solidFill>
                <a:cs typeface="B Nazanin" panose="00000400000000000000" pitchFamily="2" charset="-78"/>
              </a:rPr>
              <a:t>/۱۳85 </a:t>
            </a:r>
            <a:endParaRPr lang="fa-IR" sz="1600" b="1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justLow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</a:pPr>
            <a:r>
              <a:rPr lang="ar-SA" sz="1600" b="1" dirty="0">
                <a:solidFill>
                  <a:srgbClr val="FF0000"/>
                </a:solidFill>
                <a:cs typeface="B Nazanin" panose="00000400000000000000" pitchFamily="2" charset="-78"/>
              </a:rPr>
              <a:t>در دانشگاه/ دانشکده های علوم پزشکی  فعالیت داشته اند </a:t>
            </a:r>
            <a:r>
              <a:rPr lang="ar-SA" sz="1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با </a:t>
            </a:r>
            <a:r>
              <a:rPr lang="ar-SA" sz="1600" b="1" dirty="0">
                <a:solidFill>
                  <a:srgbClr val="FF0000"/>
                </a:solidFill>
                <a:cs typeface="B Nazanin" panose="00000400000000000000" pitchFamily="2" charset="-78"/>
              </a:rPr>
              <a:t>رعایت ماده 39 این آيين‌نامه و ارائه تائیدیه سوابق خدمتی از بالاترین مقام اجرائی حوزه عملیاتی</a:t>
            </a:r>
            <a:r>
              <a:rPr lang="ar-SA" sz="1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، </a:t>
            </a:r>
            <a:r>
              <a:rPr lang="ar-SA" sz="1600" b="1" dirty="0">
                <a:solidFill>
                  <a:srgbClr val="FF0000"/>
                </a:solidFill>
                <a:cs typeface="B Nazanin" panose="00000400000000000000" pitchFamily="2" charset="-78"/>
              </a:rPr>
              <a:t>در صورتی که سوابق تجربی آنان بعد از استخدام، معادل سوابق تجربی غیرمرتبط شرکتی آنان باشد بطور کامل قابل محاسبه می باشد.</a:t>
            </a:r>
            <a:endParaRPr lang="en-US" sz="1600" b="1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justLow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</a:pPr>
            <a:r>
              <a:rPr lang="fa-IR" sz="1800" b="1" dirty="0" smtClean="0">
                <a:cs typeface="B Nazanin" panose="00000400000000000000" pitchFamily="2" charset="-78"/>
              </a:rPr>
              <a:t>تذکر1</a:t>
            </a:r>
            <a:r>
              <a:rPr lang="fa-IR" sz="1800" b="1" dirty="0">
                <a:cs typeface="B Nazanin" panose="00000400000000000000" pitchFamily="2" charset="-78"/>
              </a:rPr>
              <a:t>: با توجه به </a:t>
            </a:r>
            <a:r>
              <a:rPr lang="fa-IR" sz="1800" b="1" dirty="0" smtClean="0">
                <a:cs typeface="B Nazanin" panose="00000400000000000000" pitchFamily="2" charset="-78"/>
              </a:rPr>
              <a:t>دستورالعمل مربوطه </a:t>
            </a:r>
            <a:r>
              <a:rPr lang="ar-SA" sz="1800" b="1" dirty="0" smtClean="0">
                <a:cs typeface="B Nazanin" panose="00000400000000000000" pitchFamily="2" charset="-78"/>
              </a:rPr>
              <a:t>تاریخ </a:t>
            </a:r>
            <a:r>
              <a:rPr lang="ar-SA" sz="1800" b="1" dirty="0">
                <a:cs typeface="B Nazanin" panose="00000400000000000000" pitchFamily="2" charset="-78"/>
              </a:rPr>
              <a:t>اجرای احتساب سوابق بخش غیردولتی</a:t>
            </a:r>
            <a:r>
              <a:rPr lang="fa-IR" sz="1800" b="1" dirty="0">
                <a:cs typeface="B Nazanin" panose="00000400000000000000" pitchFamily="2" charset="-78"/>
              </a:rPr>
              <a:t> مشمولین قرارداد کارمعین در هر زمان ارایه گردد مورخ 98/12/29 خواهد بود.</a:t>
            </a:r>
          </a:p>
          <a:p>
            <a:pPr algn="justLow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</a:pPr>
            <a:r>
              <a:rPr lang="fa-IR" sz="1800" b="1" dirty="0" smtClean="0">
                <a:cs typeface="B Nazanin" panose="00000400000000000000" pitchFamily="2" charset="-78"/>
              </a:rPr>
              <a:t>تذکر2:</a:t>
            </a:r>
            <a:r>
              <a:rPr lang="ar-SA" sz="1800" b="1" dirty="0">
                <a:cs typeface="B Nazanin" panose="00000400000000000000" pitchFamily="2" charset="-78"/>
              </a:rPr>
              <a:t> تاریخ اجرای احتساب سوابق بخش </a:t>
            </a:r>
            <a:r>
              <a:rPr lang="ar-SA" sz="1800" b="1" dirty="0" smtClean="0">
                <a:cs typeface="B Nazanin" panose="00000400000000000000" pitchFamily="2" charset="-78"/>
              </a:rPr>
              <a:t>غیردولتی</a:t>
            </a:r>
            <a:r>
              <a:rPr lang="fa-IR" sz="1800" b="1" dirty="0" smtClean="0">
                <a:cs typeface="B Nazanin" panose="00000400000000000000" pitchFamily="2" charset="-78"/>
              </a:rPr>
              <a:t> </a:t>
            </a:r>
            <a:r>
              <a:rPr lang="fa-IR" sz="1800" b="1" dirty="0">
                <a:cs typeface="B Nazanin" panose="00000400000000000000" pitchFamily="2" charset="-78"/>
              </a:rPr>
              <a:t>مشمولین قرارداد کارمعین </a:t>
            </a:r>
            <a:r>
              <a:rPr lang="fa-IR" sz="1800" b="1" dirty="0" smtClean="0">
                <a:cs typeface="B Nazanin" panose="00000400000000000000" pitchFamily="2" charset="-78"/>
              </a:rPr>
              <a:t> که بعد از 1399/01/01بکار گیری می شوند</a:t>
            </a:r>
            <a:r>
              <a:rPr lang="ar-SA" sz="1800" b="1" dirty="0" smtClean="0">
                <a:cs typeface="B Nazanin" panose="00000400000000000000" pitchFamily="2" charset="-78"/>
              </a:rPr>
              <a:t>، </a:t>
            </a:r>
            <a:r>
              <a:rPr lang="ar-SA" sz="1800" b="1" dirty="0">
                <a:cs typeface="B Nazanin" panose="00000400000000000000" pitchFamily="2" charset="-78"/>
              </a:rPr>
              <a:t>از تاریخ تصویب در کمیته اجرایی مهندسی مشاغل</a:t>
            </a:r>
            <a:r>
              <a:rPr lang="en-US" sz="1800" b="1" dirty="0">
                <a:cs typeface="B Nazanin" panose="00000400000000000000" pitchFamily="2" charset="-78"/>
              </a:rPr>
              <a:t> </a:t>
            </a:r>
            <a:r>
              <a:rPr lang="ar-SA" sz="1800" b="1" dirty="0">
                <a:cs typeface="B Nazanin" panose="00000400000000000000" pitchFamily="2" charset="-78"/>
              </a:rPr>
              <a:t>می باشد. </a:t>
            </a:r>
            <a:endParaRPr lang="en-US" sz="1800" b="1" dirty="0" smtClean="0">
              <a:cs typeface="B Nazanin" panose="00000400000000000000" pitchFamily="2" charset="-78"/>
            </a:endParaRPr>
          </a:p>
          <a:p>
            <a:pPr algn="justLow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</a:pPr>
            <a:endParaRPr lang="fa-IR" sz="1800" b="1" dirty="0" smtClean="0">
              <a:solidFill>
                <a:srgbClr val="000099"/>
              </a:solidFill>
              <a:cs typeface="B Nazanin" panose="00000400000000000000" pitchFamily="2" charset="-78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16512" y="666750"/>
            <a:ext cx="7775986" cy="533400"/>
          </a:xfrm>
        </p:spPr>
        <p:txBody>
          <a:bodyPr/>
          <a:lstStyle/>
          <a:p>
            <a:pPr algn="r"/>
            <a:r>
              <a:rPr lang="fa-IR" sz="2400" b="1" kern="1200" dirty="0">
                <a:solidFill>
                  <a:schemeClr val="tx1"/>
                </a:solidFill>
                <a:latin typeface="IranNastaliq" pitchFamily="18" charset="0"/>
                <a:cs typeface="IranNastaliq" pitchFamily="18" charset="0"/>
              </a:rPr>
              <a:t>ماده </a:t>
            </a:r>
            <a:r>
              <a:rPr lang="fa-IR" sz="2400" b="1" kern="1200" dirty="0">
                <a:solidFill>
                  <a:schemeClr val="tx1"/>
                </a:solidFill>
                <a:latin typeface="Gill Sans MT Ext Condensed Bold" panose="020B0902020104020203" pitchFamily="34" charset="0"/>
                <a:cs typeface="B Zar" panose="00000400000000000000" pitchFamily="2" charset="-78"/>
              </a:rPr>
              <a:t>40</a:t>
            </a:r>
            <a:r>
              <a:rPr lang="fa-IR" sz="2400" b="1" kern="1200" dirty="0">
                <a:solidFill>
                  <a:schemeClr val="tx1"/>
                </a:solidFill>
                <a:latin typeface="IranNastaliq" pitchFamily="18" charset="0"/>
                <a:cs typeface="IranNastaliq" pitchFamily="18" charset="0"/>
              </a:rPr>
              <a:t>: </a:t>
            </a:r>
            <a:r>
              <a:rPr lang="fa-IR" sz="2400" b="1" kern="1200" dirty="0" smtClean="0">
                <a:solidFill>
                  <a:schemeClr val="tx1"/>
                </a:solidFill>
                <a:latin typeface="IranNastaliq" pitchFamily="18" charset="0"/>
                <a:cs typeface="IranNastaliq" pitchFamily="18" charset="0"/>
              </a:rPr>
              <a:t>درحتساب </a:t>
            </a:r>
            <a:r>
              <a:rPr lang="fa-IR" sz="2400" b="1" kern="1200" dirty="0">
                <a:solidFill>
                  <a:schemeClr val="tx1"/>
                </a:solidFill>
                <a:latin typeface="IranNastaliq" pitchFamily="18" charset="0"/>
                <a:cs typeface="IranNastaliq" pitchFamily="18" charset="0"/>
              </a:rPr>
              <a:t>تجربه بخش غيردولتي کارکنان، آن قسمت از تجربه مستخدم که در زمينة شغلي مربوط و مشابه مورد تصدي او باشد، ملاک محاسبه خواهد بود</a:t>
            </a:r>
          </a:p>
        </p:txBody>
      </p:sp>
    </p:spTree>
    <p:extLst>
      <p:ext uri="{BB962C8B-B14F-4D97-AF65-F5344CB8AC3E}">
        <p14:creationId xmlns:p14="http://schemas.microsoft.com/office/powerpoint/2010/main" val="199422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7501" y="1851670"/>
            <a:ext cx="8204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>
              <a:lnSpc>
                <a:spcPct val="200000"/>
              </a:lnSpc>
            </a:pPr>
            <a:r>
              <a:rPr lang="fa-IR" sz="1800" b="1" dirty="0">
                <a:solidFill>
                  <a:srgbClr val="000099"/>
                </a:solidFill>
                <a:cs typeface="B Nazanin" panose="00000400000000000000" pitchFamily="2" charset="-78"/>
              </a:rPr>
              <a:t>1. </a:t>
            </a:r>
            <a:r>
              <a:rPr lang="ar-SA" sz="1800" b="1" dirty="0">
                <a:solidFill>
                  <a:srgbClr val="000099"/>
                </a:solidFill>
                <a:cs typeface="B Nazanin" panose="00000400000000000000" pitchFamily="2" charset="-78"/>
              </a:rPr>
              <a:t>میزان کارکرد در متن قرارداد، 44 ساعت کار در هفته تعیین و</a:t>
            </a:r>
            <a:r>
              <a:rPr lang="fa-IR" sz="1800" b="1" dirty="0">
                <a:solidFill>
                  <a:srgbClr val="000099"/>
                </a:solidFill>
                <a:cs typeface="B Nazanin" panose="00000400000000000000" pitchFamily="2" charset="-78"/>
              </a:rPr>
              <a:t>یا اینکه با توجه به ساعت کارکرد</a:t>
            </a:r>
            <a:r>
              <a:rPr lang="ar-SA" sz="1800" b="1" dirty="0">
                <a:solidFill>
                  <a:srgbClr val="000099"/>
                </a:solidFill>
                <a:cs typeface="B Nazanin" panose="00000400000000000000" pitchFamily="2" charset="-78"/>
              </a:rPr>
              <a:t> </a:t>
            </a:r>
            <a:r>
              <a:rPr lang="fa-IR" sz="1800" b="1" dirty="0">
                <a:solidFill>
                  <a:srgbClr val="000099"/>
                </a:solidFill>
                <a:cs typeface="B Nazanin" panose="00000400000000000000" pitchFamily="2" charset="-78"/>
              </a:rPr>
              <a:t/>
            </a:r>
            <a:br>
              <a:rPr lang="fa-IR" sz="1800" b="1" dirty="0">
                <a:solidFill>
                  <a:srgbClr val="000099"/>
                </a:solidFill>
                <a:cs typeface="B Nazanin" panose="00000400000000000000" pitchFamily="2" charset="-78"/>
              </a:rPr>
            </a:br>
            <a:r>
              <a:rPr lang="fa-IR" sz="1800" b="1" dirty="0">
                <a:solidFill>
                  <a:srgbClr val="000099"/>
                </a:solidFill>
                <a:cs typeface="B Nazanin" panose="00000400000000000000" pitchFamily="2" charset="-78"/>
              </a:rPr>
              <a:t>و یا </a:t>
            </a:r>
            <a:r>
              <a:rPr lang="ar-SA" sz="1800" b="1" dirty="0">
                <a:solidFill>
                  <a:srgbClr val="000099"/>
                </a:solidFill>
                <a:cs typeface="B Nazanin" panose="00000400000000000000" pitchFamily="2" charset="-78"/>
              </a:rPr>
              <a:t>در متن قرارداد برابر و یا بیشتر از سقف مجاز ساعت کارکرد در یک ماه باشد</a:t>
            </a:r>
            <a:r>
              <a:rPr lang="fa-IR" sz="1800" b="1" dirty="0">
                <a:solidFill>
                  <a:srgbClr val="000099"/>
                </a:solidFill>
                <a:cs typeface="B Nazanin" panose="00000400000000000000" pitchFamily="2" charset="-78"/>
              </a:rPr>
              <a:t> ، با توجه به ساعت کارکرد به ازای هر 8 ساعت یک روز محاسبه گردد. </a:t>
            </a:r>
            <a:r>
              <a:rPr lang="ar-SA" sz="1800" b="1" dirty="0">
                <a:solidFill>
                  <a:srgbClr val="000099"/>
                </a:solidFill>
                <a:cs typeface="B Nazanin" panose="00000400000000000000" pitchFamily="2" charset="-78"/>
              </a:rPr>
              <a:t> </a:t>
            </a:r>
            <a:endParaRPr lang="en-US" sz="1800" b="1" dirty="0">
              <a:solidFill>
                <a:srgbClr val="000099"/>
              </a:solidFill>
              <a:cs typeface="B Nazanin" panose="00000400000000000000" pitchFamily="2" charset="-78"/>
            </a:endParaRPr>
          </a:p>
          <a:p>
            <a:pPr algn="justLow" rtl="1">
              <a:lnSpc>
                <a:spcPct val="200000"/>
              </a:lnSpc>
            </a:pPr>
            <a:r>
              <a:rPr lang="fa-IR" sz="1800" b="1" dirty="0">
                <a:solidFill>
                  <a:srgbClr val="000099"/>
                </a:solidFill>
                <a:cs typeface="B Nazanin" panose="00000400000000000000" pitchFamily="2" charset="-78"/>
              </a:rPr>
              <a:t>2. </a:t>
            </a:r>
            <a:r>
              <a:rPr lang="ar-SA" sz="1800" b="1" dirty="0">
                <a:solidFill>
                  <a:srgbClr val="000099"/>
                </a:solidFill>
                <a:cs typeface="B Nazanin" panose="00000400000000000000" pitchFamily="2" charset="-78"/>
              </a:rPr>
              <a:t>بابت کارکرد ماهانه فرد شاغل، کسور قانونی کسر و به صندوق بازنشستگی مربوطه واریز شده باشد.</a:t>
            </a:r>
            <a:endParaRPr lang="en-US" sz="1800" b="1" dirty="0">
              <a:solidFill>
                <a:srgbClr val="000099"/>
              </a:solidFill>
              <a:cs typeface="B Nazanin" panose="00000400000000000000" pitchFamily="2" charset="-78"/>
            </a:endParaRPr>
          </a:p>
          <a:p>
            <a:pPr algn="justLow" rtl="1">
              <a:lnSpc>
                <a:spcPct val="200000"/>
              </a:lnSpc>
            </a:pPr>
            <a:r>
              <a:rPr lang="fa-IR" sz="1800" b="1" dirty="0">
                <a:solidFill>
                  <a:srgbClr val="000099"/>
                </a:solidFill>
                <a:cs typeface="B Nazanin" panose="00000400000000000000" pitchFamily="2" charset="-78"/>
              </a:rPr>
              <a:t>3. </a:t>
            </a:r>
            <a:r>
              <a:rPr lang="ar-SA" sz="1800" b="1" dirty="0">
                <a:solidFill>
                  <a:srgbClr val="000099"/>
                </a:solidFill>
                <a:cs typeface="B Nazanin" panose="00000400000000000000" pitchFamily="2" charset="-78"/>
              </a:rPr>
              <a:t>تائیدیه از بالاترین مقام اجرائی حوزه عملیاتی در زمان اشتغال ارائه شود.</a:t>
            </a:r>
            <a:endParaRPr lang="en-US" sz="1800" b="1" dirty="0">
              <a:solidFill>
                <a:srgbClr val="000099"/>
              </a:solidFill>
              <a:cs typeface="B Nazanin" panose="00000400000000000000" pitchFamily="2" charset="-78"/>
            </a:endParaRPr>
          </a:p>
          <a:p>
            <a:pPr algn="justLow" rtl="1">
              <a:lnSpc>
                <a:spcPct val="200000"/>
              </a:lnSpc>
            </a:pPr>
            <a:r>
              <a:rPr lang="fa-IR" sz="1800" b="1" dirty="0">
                <a:solidFill>
                  <a:srgbClr val="000099"/>
                </a:solidFill>
                <a:cs typeface="B Nazanin" panose="00000400000000000000" pitchFamily="2" charset="-78"/>
              </a:rPr>
              <a:t>4. </a:t>
            </a:r>
            <a:r>
              <a:rPr lang="ar-SA" sz="1800" b="1" dirty="0">
                <a:solidFill>
                  <a:srgbClr val="000099"/>
                </a:solidFill>
                <a:cs typeface="B Nazanin" panose="00000400000000000000" pitchFamily="2" charset="-78"/>
              </a:rPr>
              <a:t>قرارداد ساعتی تنظیم شده با دانشگاه/دانشکده/موسسه ارائه گردد</a:t>
            </a:r>
            <a:r>
              <a:rPr lang="ar-SA" sz="1800" dirty="0">
                <a:solidFill>
                  <a:prstClr val="black"/>
                </a:solidFill>
                <a:cs typeface="B Nazanin" panose="00000400000000000000" pitchFamily="2" charset="-78"/>
              </a:rPr>
              <a:t>.</a:t>
            </a:r>
            <a:endParaRPr lang="en-US" sz="1800"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0357" y="555526"/>
            <a:ext cx="7844091" cy="873224"/>
          </a:xfrm>
        </p:spPr>
        <p:txBody>
          <a:bodyPr/>
          <a:lstStyle/>
          <a:p>
            <a:pPr algn="ctr"/>
            <a:r>
              <a:rPr lang="fa-IR" sz="3200" b="1" kern="1200" dirty="0" smtClean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نحوه </a:t>
            </a:r>
            <a:r>
              <a:rPr lang="fa-IR" sz="3200" b="1" kern="1200" dirty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محاسبه سوابق تجربی پرسنلی که قبل از </a:t>
            </a:r>
            <a:r>
              <a:rPr lang="fa-IR" sz="3200" b="1" kern="1200" dirty="0" smtClean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استخدام، </a:t>
            </a:r>
            <a:r>
              <a:rPr lang="fa-IR" sz="3200" b="1" kern="1200" dirty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در دانشگاه/دانشکده های علوم </a:t>
            </a:r>
            <a:r>
              <a:rPr lang="fa-IR" sz="3200" b="1" kern="1200" dirty="0" smtClean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پزشکی  </a:t>
            </a:r>
            <a:r>
              <a:rPr lang="fa-IR" sz="3200" b="1" kern="1200" dirty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بصورت ساعتی فعالیت داشته </a:t>
            </a:r>
            <a:r>
              <a:rPr lang="fa-IR" sz="3200" b="1" kern="1200" dirty="0" smtClean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اند</a:t>
            </a:r>
            <a:endParaRPr lang="fa-IR" sz="3200" b="1" kern="1200" dirty="0">
              <a:solidFill>
                <a:srgbClr val="FF0000"/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11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335736"/>
            <a:ext cx="760098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>
              <a:lnSpc>
                <a:spcPct val="250000"/>
              </a:lnSpc>
            </a:pPr>
            <a:r>
              <a:rPr lang="fa-IR" sz="1200" dirty="0">
                <a:solidFill>
                  <a:prstClr val="black"/>
                </a:solidFill>
                <a:cs typeface="B Titr" panose="00000700000000000000" pitchFamily="2" charset="-78"/>
              </a:rPr>
              <a:t>1</a:t>
            </a:r>
            <a:r>
              <a:rPr lang="fa-IR" sz="1800" dirty="0">
                <a:solidFill>
                  <a:schemeClr val="accent4">
                    <a:lumMod val="50000"/>
                  </a:schemeClr>
                </a:solidFill>
                <a:cs typeface="B Nazanin" panose="00000400000000000000" pitchFamily="2" charset="-78"/>
              </a:rPr>
              <a:t>. کلیه </a:t>
            </a:r>
            <a:r>
              <a:rPr lang="ar-SA" sz="1800" dirty="0">
                <a:solidFill>
                  <a:schemeClr val="accent4">
                    <a:lumMod val="50000"/>
                  </a:schemeClr>
                </a:solidFill>
                <a:cs typeface="B Nazanin" panose="00000400000000000000" pitchFamily="2" charset="-78"/>
              </a:rPr>
              <a:t>خدمات انجام شده در رشته شغلي مربوط به پست مورد تصدي.</a:t>
            </a:r>
            <a:endParaRPr lang="en-US" sz="1800" dirty="0">
              <a:solidFill>
                <a:schemeClr val="accent4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justLow">
              <a:lnSpc>
                <a:spcPct val="250000"/>
              </a:lnSpc>
            </a:pPr>
            <a:r>
              <a:rPr lang="fa-IR" sz="1800" dirty="0">
                <a:solidFill>
                  <a:schemeClr val="accent4">
                    <a:lumMod val="50000"/>
                  </a:schemeClr>
                </a:solidFill>
                <a:cs typeface="B Nazanin" panose="00000400000000000000" pitchFamily="2" charset="-78"/>
              </a:rPr>
              <a:t>2. </a:t>
            </a:r>
            <a:r>
              <a:rPr lang="ar-SA" sz="1800" dirty="0">
                <a:solidFill>
                  <a:schemeClr val="accent4">
                    <a:lumMod val="50000"/>
                  </a:schemeClr>
                </a:solidFill>
                <a:cs typeface="B Nazanin" panose="00000400000000000000" pitchFamily="2" charset="-78"/>
              </a:rPr>
              <a:t>کليه خدمات انجام شده در رشته‌هاي شغلي مشابه با پست مورد تصدي.</a:t>
            </a:r>
            <a:endParaRPr lang="en-US" sz="1800" dirty="0">
              <a:solidFill>
                <a:schemeClr val="accent4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justLow">
              <a:lnSpc>
                <a:spcPct val="250000"/>
              </a:lnSpc>
            </a:pPr>
            <a:r>
              <a:rPr lang="fa-IR" sz="1800" dirty="0">
                <a:solidFill>
                  <a:schemeClr val="accent4">
                    <a:lumMod val="50000"/>
                  </a:schemeClr>
                </a:solidFill>
                <a:cs typeface="B Nazanin" panose="00000400000000000000" pitchFamily="2" charset="-78"/>
              </a:rPr>
              <a:t>3. </a:t>
            </a:r>
            <a:r>
              <a:rPr lang="ar-SA" sz="1800" dirty="0">
                <a:solidFill>
                  <a:schemeClr val="accent4">
                    <a:lumMod val="50000"/>
                  </a:schemeClr>
                </a:solidFill>
                <a:cs typeface="B Nazanin" panose="00000400000000000000" pitchFamily="2" charset="-78"/>
              </a:rPr>
              <a:t>از بقيه خدمات معادل جمع رديف‌هاي يک و دو.</a:t>
            </a:r>
            <a:endParaRPr lang="en-US" sz="1800" dirty="0">
              <a:solidFill>
                <a:schemeClr val="accent4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justLow">
              <a:lnSpc>
                <a:spcPct val="250000"/>
              </a:lnSpc>
            </a:pPr>
            <a:r>
              <a:rPr lang="ar-SA" sz="1800" dirty="0">
                <a:solidFill>
                  <a:schemeClr val="accent4">
                    <a:lumMod val="50000"/>
                  </a:schemeClr>
                </a:solidFill>
                <a:cs typeface="B Nazanin" panose="00000400000000000000" pitchFamily="2" charset="-78"/>
              </a:rPr>
              <a:t>تبصره1: تشخيص نوع تجربه به عهده کمیته  مهندسی مشاغل است.</a:t>
            </a:r>
            <a:endParaRPr lang="en-US" sz="1800" dirty="0">
              <a:solidFill>
                <a:schemeClr val="accent4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justLow">
              <a:lnSpc>
                <a:spcPct val="250000"/>
              </a:lnSpc>
            </a:pPr>
            <a:r>
              <a:rPr lang="ar-SA" sz="1800" dirty="0">
                <a:solidFill>
                  <a:schemeClr val="accent4">
                    <a:lumMod val="50000"/>
                  </a:schemeClr>
                </a:solidFill>
                <a:cs typeface="B Nazanin" panose="00000400000000000000" pitchFamily="2" charset="-78"/>
              </a:rPr>
              <a:t>تبصره2:  </a:t>
            </a:r>
            <a:r>
              <a:rPr lang="ar-SA" sz="1800" dirty="0">
                <a:solidFill>
                  <a:srgbClr val="FF0000"/>
                </a:solidFill>
                <a:cs typeface="B Nazanin" panose="00000400000000000000" pitchFamily="2" charset="-78"/>
              </a:rPr>
              <a:t>در هر صورت يک‌سوم تجربه غيرمرتبط کارکنان قابل احتساب خواهد بود</a:t>
            </a:r>
            <a:r>
              <a:rPr lang="ar-SA" sz="1200" dirty="0">
                <a:solidFill>
                  <a:srgbClr val="FF0000"/>
                </a:solidFill>
                <a:cs typeface="B Nazanin" panose="00000400000000000000" pitchFamily="2" charset="-78"/>
              </a:rPr>
              <a:t>.</a:t>
            </a:r>
            <a:endParaRPr lang="en-US" sz="12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590550"/>
            <a:ext cx="7772400" cy="757064"/>
          </a:xfrm>
        </p:spPr>
        <p:txBody>
          <a:bodyPr/>
          <a:lstStyle/>
          <a:p>
            <a:pPr algn="r"/>
            <a:r>
              <a:rPr lang="fa-IR" sz="4800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ماده </a:t>
            </a:r>
            <a:r>
              <a:rPr lang="fa-IR" sz="4800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B Davat" panose="00000400000000000000" pitchFamily="2" charset="-78"/>
              </a:rPr>
              <a:t>34:</a:t>
            </a:r>
            <a:r>
              <a:rPr lang="ar-SA" sz="4800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معيارهاي محاسبه تجربه قابل‌ قبول</a:t>
            </a:r>
            <a:endParaRPr lang="fa-IR" sz="4800" b="1" dirty="0">
              <a:solidFill>
                <a:schemeClr val="accent5">
                  <a:lumMod val="10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78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581150"/>
            <a:ext cx="7600987" cy="363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>
              <a:lnSpc>
                <a:spcPct val="130000"/>
              </a:lnSpc>
            </a:pPr>
            <a:r>
              <a:rPr lang="fa-IR" sz="2000" b="1" dirty="0">
                <a:solidFill>
                  <a:srgbClr val="000099"/>
                </a:solidFill>
                <a:cs typeface="B Nazanin" panose="00000400000000000000" pitchFamily="2" charset="-78"/>
              </a:rPr>
              <a:t>1.  </a:t>
            </a:r>
            <a:r>
              <a:rPr lang="ar-SA" sz="2000" b="1" dirty="0">
                <a:solidFill>
                  <a:srgbClr val="000099"/>
                </a:solidFill>
                <a:cs typeface="B Nazanin" panose="00000400000000000000" pitchFamily="2" charset="-78"/>
              </a:rPr>
              <a:t>آمادگي به خدمت</a:t>
            </a:r>
            <a:endParaRPr lang="en-US" sz="2000" b="1" dirty="0">
              <a:solidFill>
                <a:srgbClr val="000099"/>
              </a:solidFill>
              <a:cs typeface="B Nazanin" panose="00000400000000000000" pitchFamily="2" charset="-78"/>
            </a:endParaRPr>
          </a:p>
          <a:p>
            <a:pPr algn="justLow">
              <a:lnSpc>
                <a:spcPct val="130000"/>
              </a:lnSpc>
            </a:pPr>
            <a:r>
              <a:rPr lang="fa-IR" sz="2000" b="1" dirty="0">
                <a:solidFill>
                  <a:srgbClr val="000099"/>
                </a:solidFill>
                <a:cs typeface="B Nazanin" panose="00000400000000000000" pitchFamily="2" charset="-78"/>
              </a:rPr>
              <a:t>2. </a:t>
            </a:r>
            <a:r>
              <a:rPr lang="ar-SA" sz="2000" b="1" dirty="0">
                <a:solidFill>
                  <a:srgbClr val="000099"/>
                </a:solidFill>
                <a:cs typeface="B Nazanin" panose="00000400000000000000" pitchFamily="2" charset="-78"/>
              </a:rPr>
              <a:t>ايام تعليق</a:t>
            </a:r>
            <a:endParaRPr lang="en-US" sz="2000" b="1" dirty="0">
              <a:solidFill>
                <a:srgbClr val="000099"/>
              </a:solidFill>
              <a:cs typeface="B Nazanin" panose="00000400000000000000" pitchFamily="2" charset="-78"/>
            </a:endParaRPr>
          </a:p>
          <a:p>
            <a:pPr algn="justLow">
              <a:lnSpc>
                <a:spcPct val="130000"/>
              </a:lnSpc>
            </a:pPr>
            <a:r>
              <a:rPr lang="fa-IR" sz="2000" b="1" dirty="0">
                <a:solidFill>
                  <a:srgbClr val="000099"/>
                </a:solidFill>
                <a:cs typeface="B Nazanin" panose="00000400000000000000" pitchFamily="2" charset="-78"/>
              </a:rPr>
              <a:t>3. </a:t>
            </a:r>
            <a:r>
              <a:rPr lang="ar-SA" sz="2000" b="1" dirty="0">
                <a:solidFill>
                  <a:srgbClr val="000099"/>
                </a:solidFill>
                <a:cs typeface="B Nazanin" panose="00000400000000000000" pitchFamily="2" charset="-78"/>
              </a:rPr>
              <a:t>ايام بازنشستگي</a:t>
            </a:r>
            <a:endParaRPr lang="en-US" sz="2000" b="1" dirty="0">
              <a:solidFill>
                <a:srgbClr val="000099"/>
              </a:solidFill>
              <a:cs typeface="B Nazanin" panose="00000400000000000000" pitchFamily="2" charset="-78"/>
            </a:endParaRPr>
          </a:p>
          <a:p>
            <a:pPr algn="justLow">
              <a:lnSpc>
                <a:spcPct val="130000"/>
              </a:lnSpc>
            </a:pPr>
            <a:r>
              <a:rPr lang="fa-IR" sz="2000" b="1" dirty="0">
                <a:solidFill>
                  <a:srgbClr val="000099"/>
                </a:solidFill>
                <a:cs typeface="B Nazanin" panose="00000400000000000000" pitchFamily="2" charset="-78"/>
              </a:rPr>
              <a:t>4. </a:t>
            </a:r>
            <a:r>
              <a:rPr lang="ar-SA" sz="2000" b="1" dirty="0">
                <a:solidFill>
                  <a:srgbClr val="000099"/>
                </a:solidFill>
                <a:cs typeface="B Nazanin" panose="00000400000000000000" pitchFamily="2" charset="-78"/>
              </a:rPr>
              <a:t>ايام انفصال موقت</a:t>
            </a:r>
            <a:endParaRPr lang="en-US" sz="2000" b="1" dirty="0">
              <a:solidFill>
                <a:srgbClr val="000099"/>
              </a:solidFill>
              <a:cs typeface="B Nazanin" panose="00000400000000000000" pitchFamily="2" charset="-78"/>
            </a:endParaRPr>
          </a:p>
          <a:p>
            <a:pPr algn="justLow">
              <a:lnSpc>
                <a:spcPct val="130000"/>
              </a:lnSpc>
            </a:pPr>
            <a:r>
              <a:rPr lang="fa-IR" sz="2000" b="1" dirty="0">
                <a:solidFill>
                  <a:srgbClr val="000099"/>
                </a:solidFill>
                <a:cs typeface="B Nazanin" panose="00000400000000000000" pitchFamily="2" charset="-78"/>
              </a:rPr>
              <a:t>5. </a:t>
            </a:r>
            <a:r>
              <a:rPr lang="ar-SA" sz="2000" b="1" dirty="0">
                <a:solidFill>
                  <a:srgbClr val="000099"/>
                </a:solidFill>
                <a:cs typeface="B Nazanin" panose="00000400000000000000" pitchFamily="2" charset="-78"/>
              </a:rPr>
              <a:t>ايام مرخصي بدون حقوق</a:t>
            </a:r>
            <a:endParaRPr lang="en-US" sz="2000" b="1" dirty="0">
              <a:solidFill>
                <a:srgbClr val="000099"/>
              </a:solidFill>
              <a:cs typeface="B Nazanin" panose="00000400000000000000" pitchFamily="2" charset="-78"/>
            </a:endParaRPr>
          </a:p>
          <a:p>
            <a:pPr algn="justLow">
              <a:lnSpc>
                <a:spcPct val="130000"/>
              </a:lnSpc>
            </a:pPr>
            <a:r>
              <a:rPr lang="fa-IR" sz="2000" b="1" dirty="0">
                <a:solidFill>
                  <a:srgbClr val="000099"/>
                </a:solidFill>
                <a:cs typeface="B Nazanin" panose="00000400000000000000" pitchFamily="2" charset="-78"/>
              </a:rPr>
              <a:t>6. </a:t>
            </a:r>
            <a:r>
              <a:rPr lang="ar-SA" sz="2000" b="1" dirty="0">
                <a:solidFill>
                  <a:srgbClr val="000099"/>
                </a:solidFill>
                <a:cs typeface="B Nazanin" panose="00000400000000000000" pitchFamily="2" charset="-78"/>
              </a:rPr>
              <a:t>ايام </a:t>
            </a:r>
            <a:r>
              <a:rPr lang="ar-SA" sz="2000" b="1" dirty="0" smtClean="0">
                <a:solidFill>
                  <a:srgbClr val="000099"/>
                </a:solidFill>
                <a:cs typeface="B Nazanin" panose="00000400000000000000" pitchFamily="2" charset="-78"/>
              </a:rPr>
              <a:t>غيبت</a:t>
            </a:r>
            <a:endParaRPr lang="fa-IR" sz="2000" b="1" dirty="0" smtClean="0">
              <a:solidFill>
                <a:srgbClr val="000099"/>
              </a:solidFill>
              <a:cs typeface="B Nazanin" panose="00000400000000000000" pitchFamily="2" charset="-78"/>
            </a:endParaRPr>
          </a:p>
          <a:p>
            <a:pPr algn="justLow">
              <a:lnSpc>
                <a:spcPct val="130000"/>
              </a:lnSpc>
            </a:pPr>
            <a:r>
              <a:rPr lang="ar-SA" sz="20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تبصره1</a:t>
            </a:r>
            <a:r>
              <a:rPr lang="ar-SA" sz="2000" b="1" dirty="0">
                <a:solidFill>
                  <a:srgbClr val="C00000"/>
                </a:solidFill>
                <a:cs typeface="B Nazanin" panose="00000400000000000000" pitchFamily="2" charset="-78"/>
              </a:rPr>
              <a:t>: کل مدت مرخصی صعب العلاج به عنوان تجربه قابل احتساب خواهد بود.</a:t>
            </a:r>
            <a:endParaRPr lang="en-US" sz="2000" b="1" dirty="0">
              <a:solidFill>
                <a:srgbClr val="C00000"/>
              </a:solidFill>
              <a:cs typeface="B Nazanin" panose="00000400000000000000" pitchFamily="2" charset="-78"/>
            </a:endParaRPr>
          </a:p>
          <a:p>
            <a:pPr algn="justLow">
              <a:lnSpc>
                <a:spcPct val="130000"/>
              </a:lnSpc>
            </a:pPr>
            <a:r>
              <a:rPr lang="ar-SA" sz="2000" b="1" dirty="0">
                <a:solidFill>
                  <a:srgbClr val="C00000"/>
                </a:solidFill>
                <a:cs typeface="B Nazanin" panose="00000400000000000000" pitchFamily="2" charset="-78"/>
              </a:rPr>
              <a:t>تبصره2: در نقاط محروم مدت مرخصی مذکور، دو برابر محاسبه می گرد</a:t>
            </a:r>
            <a:r>
              <a:rPr lang="ar-SA" sz="2000" b="1" dirty="0">
                <a:solidFill>
                  <a:srgbClr val="000099"/>
                </a:solidFill>
                <a:cs typeface="B Nazanin" panose="00000400000000000000" pitchFamily="2" charset="-78"/>
              </a:rPr>
              <a:t>د</a:t>
            </a:r>
            <a:endParaRPr lang="fa-IR" sz="2000" b="1" dirty="0">
              <a:solidFill>
                <a:srgbClr val="000099"/>
              </a:solidFill>
              <a:cs typeface="B Nazanin" panose="00000400000000000000" pitchFamily="2" charset="-78"/>
            </a:endParaRPr>
          </a:p>
          <a:p>
            <a:pPr algn="justLow">
              <a:lnSpc>
                <a:spcPct val="130000"/>
              </a:lnSpc>
            </a:pPr>
            <a:r>
              <a:rPr lang="ar-SA" sz="1800" dirty="0">
                <a:solidFill>
                  <a:prstClr val="black"/>
                </a:solidFill>
                <a:cs typeface="B Nazanin" panose="00000400000000000000" pitchFamily="2" charset="-78"/>
              </a:rPr>
              <a:t> </a:t>
            </a:r>
            <a:endParaRPr lang="en-US" sz="18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771550"/>
            <a:ext cx="7772400" cy="576064"/>
          </a:xfrm>
        </p:spPr>
        <p:txBody>
          <a:bodyPr/>
          <a:lstStyle/>
          <a:p>
            <a:pPr algn="ctr"/>
            <a:r>
              <a:rPr lang="fa-IR" sz="4800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ماده </a:t>
            </a:r>
            <a:r>
              <a:rPr lang="fa-IR" sz="4800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B Davat" panose="00000400000000000000" pitchFamily="2" charset="-78"/>
              </a:rPr>
              <a:t>35</a:t>
            </a:r>
            <a:r>
              <a:rPr lang="fa-IR" sz="4800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:</a:t>
            </a:r>
            <a:r>
              <a:rPr lang="ar-SA" sz="4800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 در احتساب تجربه، موارد زير مشمول ماده فوق نمي‌باشند:</a:t>
            </a:r>
            <a:endParaRPr lang="fa-IR" sz="4800" b="1" dirty="0">
              <a:solidFill>
                <a:schemeClr val="accent5">
                  <a:lumMod val="10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23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0435" y="1573292"/>
            <a:ext cx="8424935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>
              <a:lnSpc>
                <a:spcPct val="130000"/>
              </a:lnSpc>
            </a:pPr>
            <a:r>
              <a:rPr lang="fa-IR" sz="1800" b="1" dirty="0">
                <a:solidFill>
                  <a:srgbClr val="000099"/>
                </a:solidFill>
                <a:cs typeface="B Nazanin" panose="00000400000000000000" pitchFamily="2" charset="-78"/>
              </a:rPr>
              <a:t>1</a:t>
            </a:r>
            <a:r>
              <a:rPr lang="fa-IR" sz="1600" b="1" dirty="0">
                <a:solidFill>
                  <a:srgbClr val="000099"/>
                </a:solidFill>
                <a:cs typeface="B Nazanin" panose="00000400000000000000" pitchFamily="2" charset="-78"/>
              </a:rPr>
              <a:t>. پس از اخذ مدرک کارداني مرتبط، تمام سوابق مربوط و مشابه با مدرک ديپلم و پايين‌تر قابل احتساب است.</a:t>
            </a:r>
          </a:p>
          <a:p>
            <a:pPr algn="justLow">
              <a:lnSpc>
                <a:spcPct val="130000"/>
              </a:lnSpc>
            </a:pPr>
            <a:r>
              <a:rPr lang="fa-IR" sz="1600" b="1" dirty="0">
                <a:solidFill>
                  <a:srgbClr val="000099"/>
                </a:solidFill>
                <a:cs typeface="B Nazanin" panose="00000400000000000000" pitchFamily="2" charset="-78"/>
              </a:rPr>
              <a:t> 2. کل سوابق تجربي مربوط و مشابه با مدرک تحصيلي کارشناسي مربوط و بالاتر در نظر گرفته مي شود.</a:t>
            </a:r>
          </a:p>
          <a:p>
            <a:pPr algn="justLow">
              <a:lnSpc>
                <a:spcPct val="130000"/>
              </a:lnSpc>
            </a:pPr>
            <a:r>
              <a:rPr lang="fa-IR" sz="1600" b="1" dirty="0">
                <a:solidFill>
                  <a:srgbClr val="000099"/>
                </a:solidFill>
                <a:cs typeface="B Nazanin" panose="00000400000000000000" pitchFamily="2" charset="-78"/>
              </a:rPr>
              <a:t>3. پس از اخذ مدرک کارشناسي مربوط، يک‌دوم سوابق مربوط و مشابه با مدرک تحصيلي کارداني قابل احتساب است.</a:t>
            </a:r>
          </a:p>
          <a:p>
            <a:pPr algn="justLow">
              <a:lnSpc>
                <a:spcPct val="130000"/>
              </a:lnSpc>
            </a:pPr>
            <a:r>
              <a:rPr lang="fa-IR" sz="1600" b="1" dirty="0">
                <a:solidFill>
                  <a:srgbClr val="000099"/>
                </a:solidFill>
                <a:cs typeface="B Nazanin" panose="00000400000000000000" pitchFamily="2" charset="-78"/>
              </a:rPr>
              <a:t>4. پس از اخذ مدرک کارشناسي مربوط، يک‌سوم سوابق مربوط و مشابه با مدرک تحصيلي ديپلم  و پایین تر قابل احتساب است.</a:t>
            </a:r>
          </a:p>
          <a:p>
            <a:pPr algn="justLow">
              <a:lnSpc>
                <a:spcPct val="130000"/>
              </a:lnSpc>
            </a:pPr>
            <a:r>
              <a:rPr lang="fa-IR" sz="1600" b="1" dirty="0">
                <a:solidFill>
                  <a:srgbClr val="000099"/>
                </a:solidFill>
                <a:cs typeface="B Nazanin" panose="00000400000000000000" pitchFamily="2" charset="-78"/>
              </a:rPr>
              <a:t>5. از بقيه سوابق، معادل خدمات بعد از اخذ مدرک کارشناسي قابل احتساب خواهد بود.</a:t>
            </a:r>
          </a:p>
          <a:p>
            <a:pPr algn="justLow">
              <a:lnSpc>
                <a:spcPct val="130000"/>
              </a:lnSpc>
            </a:pPr>
            <a:r>
              <a:rPr lang="fa-IR" sz="1600" b="1" dirty="0">
                <a:solidFill>
                  <a:srgbClr val="000099"/>
                </a:solidFill>
                <a:cs typeface="B Nazanin" panose="00000400000000000000" pitchFamily="2" charset="-78"/>
              </a:rPr>
              <a:t>6-يک‌سوم تجربه غيرمرتبط کارکنان قابل احتساب خواهد بود</a:t>
            </a:r>
          </a:p>
          <a:p>
            <a:pPr algn="justLow">
              <a:lnSpc>
                <a:spcPct val="130000"/>
              </a:lnSpc>
            </a:pPr>
            <a:r>
              <a:rPr lang="ar-SA" sz="1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تبصره</a:t>
            </a:r>
            <a:r>
              <a:rPr lang="fa-IR" sz="1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1</a:t>
            </a:r>
            <a:r>
              <a:rPr lang="ar-SA" sz="1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:در </a:t>
            </a:r>
            <a:r>
              <a:rPr lang="ar-SA" sz="1600" b="1" dirty="0">
                <a:solidFill>
                  <a:srgbClr val="FF0000"/>
                </a:solidFill>
                <a:cs typeface="B Nazanin" panose="00000400000000000000" pitchFamily="2" charset="-78"/>
              </a:rPr>
              <a:t>هر صورت يک‌سوم تجربه غيرمرتبط کارکنان قابل احتساب خواهد بود</a:t>
            </a:r>
            <a:r>
              <a:rPr lang="ar-SA" sz="1600" dirty="0">
                <a:solidFill>
                  <a:srgbClr val="FF0000"/>
                </a:solidFill>
                <a:latin typeface="+mj-lt"/>
                <a:ea typeface="+mj-ea"/>
                <a:cs typeface="B Titr" panose="00000700000000000000" pitchFamily="2" charset="-78"/>
              </a:rPr>
              <a:t>.</a:t>
            </a:r>
            <a:endParaRPr lang="fa-IR" sz="1600" dirty="0">
              <a:solidFill>
                <a:srgbClr val="FF0000"/>
              </a:solidFill>
              <a:latin typeface="+mj-lt"/>
              <a:ea typeface="+mj-ea"/>
              <a:cs typeface="B Titr" panose="00000700000000000000" pitchFamily="2" charset="-78"/>
            </a:endParaRPr>
          </a:p>
          <a:p>
            <a:pPr algn="justLow"/>
            <a:endParaRPr lang="ar-SA" sz="1800" dirty="0">
              <a:solidFill>
                <a:srgbClr val="FF0000"/>
              </a:solidFill>
              <a:latin typeface="+mj-lt"/>
              <a:ea typeface="+mj-ea"/>
              <a:cs typeface="B Titr" panose="00000700000000000000" pitchFamily="2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39502"/>
            <a:ext cx="8845370" cy="936104"/>
          </a:xfrm>
        </p:spPr>
        <p:txBody>
          <a:bodyPr/>
          <a:lstStyle/>
          <a:p>
            <a:pPr algn="r"/>
            <a:r>
              <a:rPr lang="fa-IR" sz="4000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ماده </a:t>
            </a:r>
            <a:r>
              <a:rPr lang="fa-IR" sz="4000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B Zar" panose="00000400000000000000" pitchFamily="2" charset="-78"/>
              </a:rPr>
              <a:t>36</a:t>
            </a:r>
            <a:r>
              <a:rPr lang="fa-IR" sz="4000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:نحوه </a:t>
            </a:r>
            <a:r>
              <a:rPr lang="ar-SA" sz="4000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احتساب تجربه</a:t>
            </a:r>
            <a:r>
              <a:rPr lang="fa-IR" sz="4000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 برای </a:t>
            </a:r>
            <a:r>
              <a:rPr lang="ar-SA" sz="4000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 </a:t>
            </a:r>
            <a:r>
              <a:rPr lang="fa-IR" sz="4000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کارمندانی که </a:t>
            </a:r>
            <a:r>
              <a:rPr lang="ar-SA" sz="4000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مدرک تحصيلي بالا</a:t>
            </a:r>
            <a:r>
              <a:rPr lang="fa-IR" sz="4000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تر </a:t>
            </a:r>
            <a:r>
              <a:rPr lang="ar-SA" sz="4000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در ارتباط با شغل مورد تصدي  ارائه </a:t>
            </a:r>
            <a:r>
              <a:rPr lang="fa-IR" sz="4000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 می </a:t>
            </a:r>
            <a:r>
              <a:rPr lang="ar-SA" sz="4000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نمايند</a:t>
            </a:r>
            <a:r>
              <a:rPr lang="fa-IR" sz="4000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.</a:t>
            </a:r>
            <a:endParaRPr lang="ar-SA" sz="4000" b="1" dirty="0">
              <a:solidFill>
                <a:schemeClr val="accent5">
                  <a:lumMod val="10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74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723" y="123478"/>
            <a:ext cx="8568952" cy="1795482"/>
          </a:xfrm>
        </p:spPr>
        <p:txBody>
          <a:bodyPr>
            <a:noAutofit/>
          </a:bodyPr>
          <a:lstStyle/>
          <a:p>
            <a:pPr algn="ctr"/>
            <a:r>
              <a:rPr lang="fa-IR" sz="5400" b="1" dirty="0">
                <a:solidFill>
                  <a:srgbClr val="7030A0"/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sz="5400" b="1" dirty="0">
                <a:solidFill>
                  <a:srgbClr val="7030A0"/>
                </a:solidFill>
                <a:latin typeface="IranNastaliq" pitchFamily="18" charset="0"/>
                <a:cs typeface="IranNastaliq" pitchFamily="18" charset="0"/>
              </a:rPr>
            </a:br>
            <a:endParaRPr lang="fa-IR" sz="5400" b="1" dirty="0">
              <a:solidFill>
                <a:srgbClr val="7030A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10762"/>
            <a:ext cx="9143999" cy="417197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a-IR" sz="1600" b="1" dirty="0" smtClean="0">
                <a:solidFill>
                  <a:srgbClr val="00B050"/>
                </a:solidFill>
                <a:cs typeface="B Titr" pitchFamily="2" charset="-78"/>
              </a:rPr>
              <a:t>تهیه  کنندگان: </a:t>
            </a:r>
            <a:endParaRPr lang="fa-IR" sz="1600" b="1" dirty="0">
              <a:solidFill>
                <a:srgbClr val="00B050"/>
              </a:solidFill>
              <a:cs typeface="B Titr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fa-IR" sz="1600" b="1" dirty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محمد اکبری</a:t>
            </a:r>
          </a:p>
          <a:p>
            <a:pPr algn="ctr">
              <a:lnSpc>
                <a:spcPct val="150000"/>
              </a:lnSpc>
            </a:pPr>
            <a:r>
              <a:rPr lang="fa-IR" sz="1600" b="1" dirty="0">
                <a:solidFill>
                  <a:srgbClr val="C00000"/>
                </a:solidFill>
                <a:cs typeface="B Titr" pitchFamily="2" charset="-78"/>
              </a:rPr>
              <a:t>مدیر توسعه سازمان وتحول اداری</a:t>
            </a:r>
          </a:p>
          <a:p>
            <a:pPr algn="ctr">
              <a:lnSpc>
                <a:spcPct val="150000"/>
              </a:lnSpc>
            </a:pPr>
            <a:r>
              <a:rPr lang="fa-IR" sz="1600" b="1" dirty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سیدمحمد جواد سیدالعسگری</a:t>
            </a:r>
          </a:p>
          <a:p>
            <a:pPr algn="ctr">
              <a:lnSpc>
                <a:spcPct val="150000"/>
              </a:lnSpc>
            </a:pPr>
            <a:r>
              <a:rPr lang="fa-IR" sz="1600" b="1" dirty="0">
                <a:solidFill>
                  <a:srgbClr val="C00000"/>
                </a:solidFill>
                <a:cs typeface="B Titr" pitchFamily="2" charset="-78"/>
              </a:rPr>
              <a:t>رئیس گروه مهندسی مشاغل</a:t>
            </a:r>
          </a:p>
          <a:p>
            <a:pPr algn="ctr">
              <a:lnSpc>
                <a:spcPct val="150000"/>
              </a:lnSpc>
            </a:pPr>
            <a:r>
              <a:rPr lang="fa-IR" sz="1600" b="1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هادی نصوحی</a:t>
            </a:r>
            <a:endParaRPr lang="fa-IR" sz="1600" b="1" dirty="0">
              <a:solidFill>
                <a:schemeClr val="tx2">
                  <a:lumMod val="75000"/>
                </a:schemeClr>
              </a:solidFill>
              <a:cs typeface="B Titr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fa-IR" sz="1600" b="1" dirty="0">
                <a:solidFill>
                  <a:srgbClr val="C00000"/>
                </a:solidFill>
                <a:cs typeface="B Titr" pitchFamily="2" charset="-78"/>
              </a:rPr>
              <a:t>کارشناس </a:t>
            </a:r>
            <a:r>
              <a:rPr lang="fa-IR" sz="1600" b="1" dirty="0" smtClean="0">
                <a:solidFill>
                  <a:srgbClr val="C00000"/>
                </a:solidFill>
                <a:cs typeface="B Titr" pitchFamily="2" charset="-78"/>
              </a:rPr>
              <a:t>گروه مهندسی مشاغل</a:t>
            </a:r>
            <a:endParaRPr lang="fa-IR" sz="1600" b="1" dirty="0">
              <a:solidFill>
                <a:srgbClr val="C00000"/>
              </a:solidFill>
              <a:cs typeface="B Titr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fa-IR" sz="1600" b="1" dirty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گروه </a:t>
            </a:r>
            <a:r>
              <a:rPr lang="fa-IR" sz="1600" b="1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هدف: رئیس اداره منابع انسانی /مسئول کارگزینی-کارشناس منابع انسانی/کارگزین</a:t>
            </a:r>
          </a:p>
          <a:p>
            <a:pPr algn="ctr">
              <a:lnSpc>
                <a:spcPct val="150000"/>
              </a:lnSpc>
            </a:pPr>
            <a:r>
              <a:rPr lang="fa-IR" sz="1600" b="1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مورخ </a:t>
            </a:r>
            <a:r>
              <a:rPr lang="fa-IR" sz="1600" b="1" dirty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1399/04/15 </a:t>
            </a:r>
          </a:p>
          <a:p>
            <a:pPr algn="ctr">
              <a:lnSpc>
                <a:spcPct val="150000"/>
              </a:lnSpc>
            </a:pPr>
            <a:endParaRPr lang="fa-IR" sz="1600" b="1" dirty="0" smtClean="0">
              <a:solidFill>
                <a:schemeClr val="tx2">
                  <a:lumMod val="75000"/>
                </a:schemeClr>
              </a:solidFill>
              <a:cs typeface="B Titr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5379"/>
            <a:ext cx="11080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68855" y="1123950"/>
            <a:ext cx="2189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b="1" dirty="0">
                <a:solidFill>
                  <a:srgbClr val="7030A0"/>
                </a:solidFill>
                <a:latin typeface="IranNastaliq" pitchFamily="18" charset="0"/>
                <a:cs typeface="IranNastaliq" pitchFamily="18" charset="0"/>
              </a:rPr>
              <a:t>دانشگاه علوم پزشکی اصفهان </a:t>
            </a:r>
            <a:endParaRPr lang="fa-IR" sz="2400" dirty="0">
              <a:solidFill>
                <a:srgbClr val="5B52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70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347614"/>
            <a:ext cx="8451074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ar-SA" sz="1600" dirty="0">
                <a:solidFill>
                  <a:srgbClr val="FF0000"/>
                </a:solidFill>
                <a:cs typeface="B Titr" panose="00000700000000000000" pitchFamily="2" charset="-78"/>
              </a:rPr>
              <a:t>تبصره 2</a:t>
            </a:r>
            <a:r>
              <a:rPr lang="fa-IR" sz="1600" dirty="0">
                <a:solidFill>
                  <a:srgbClr val="FF0000"/>
                </a:solidFill>
                <a:cs typeface="B Titr" panose="00000700000000000000" pitchFamily="2" charset="-78"/>
              </a:rPr>
              <a:t> : </a:t>
            </a:r>
            <a:r>
              <a:rPr lang="ar-SA" sz="1600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ar-SA" sz="1600" dirty="0">
                <a:solidFill>
                  <a:prstClr val="black"/>
                </a:solidFill>
                <a:cs typeface="B Titr" panose="00000700000000000000" pitchFamily="2" charset="-78"/>
              </a:rPr>
              <a:t>دارندگان مدرک تحصیلی ديپلم </a:t>
            </a:r>
            <a:r>
              <a:rPr lang="fa-IR" sz="1600" dirty="0">
                <a:solidFill>
                  <a:srgbClr val="00B050"/>
                </a:solidFill>
                <a:cs typeface="B Titr" panose="00000700000000000000" pitchFamily="2" charset="-78"/>
              </a:rPr>
              <a:t>و فوق دیپلم </a:t>
            </a:r>
            <a:r>
              <a:rPr lang="ar-SA" sz="1600" dirty="0">
                <a:solidFill>
                  <a:prstClr val="black"/>
                </a:solidFill>
                <a:cs typeface="B Titr" panose="00000700000000000000" pitchFamily="2" charset="-78"/>
              </a:rPr>
              <a:t>در صورت </a:t>
            </a:r>
            <a:r>
              <a:rPr lang="ar-SA" sz="1600" dirty="0">
                <a:solidFill>
                  <a:srgbClr val="FF0000"/>
                </a:solidFill>
                <a:cs typeface="B Titr" panose="00000700000000000000" pitchFamily="2" charset="-78"/>
              </a:rPr>
              <a:t>ارائه مدرک تحصیلی کارشناسي و بالاتر مربوط و مشابه با شغل مورد تصدي</a:t>
            </a:r>
            <a:r>
              <a:rPr lang="fa-IR" sz="1600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1600" dirty="0">
                <a:solidFill>
                  <a:srgbClr val="00B050"/>
                </a:solidFill>
                <a:cs typeface="B Titr" panose="00000700000000000000" pitchFamily="2" charset="-78"/>
              </a:rPr>
              <a:t>( بدون تغییر شغل) </a:t>
            </a:r>
            <a:r>
              <a:rPr lang="ar-SA" sz="1600" dirty="0">
                <a:solidFill>
                  <a:prstClr val="black"/>
                </a:solidFill>
                <a:cs typeface="B Titr" panose="00000700000000000000" pitchFamily="2" charset="-78"/>
              </a:rPr>
              <a:t>، به جهت ارتقا</a:t>
            </a:r>
            <a:r>
              <a:rPr lang="fa-IR" sz="1600" dirty="0">
                <a:solidFill>
                  <a:prstClr val="black"/>
                </a:solidFill>
                <a:cs typeface="B Titr" panose="00000700000000000000" pitchFamily="2" charset="-78"/>
              </a:rPr>
              <a:t>ء</a:t>
            </a:r>
            <a:r>
              <a:rPr lang="ar-SA" sz="1600" dirty="0">
                <a:solidFill>
                  <a:prstClr val="black"/>
                </a:solidFill>
                <a:cs typeface="B Titr" panose="00000700000000000000" pitchFamily="2" charset="-78"/>
              </a:rPr>
              <a:t> به طبقه </a:t>
            </a:r>
            <a:r>
              <a:rPr lang="fa-IR" sz="1600" dirty="0">
                <a:solidFill>
                  <a:srgbClr val="00B050"/>
                </a:solidFill>
                <a:cs typeface="B Titr" panose="00000700000000000000" pitchFamily="2" charset="-78"/>
              </a:rPr>
              <a:t>6</a:t>
            </a:r>
            <a:r>
              <a:rPr lang="ar-SA" sz="1600" dirty="0">
                <a:solidFill>
                  <a:prstClr val="black"/>
                </a:solidFill>
                <a:cs typeface="B Titr" panose="00000700000000000000" pitchFamily="2" charset="-78"/>
              </a:rPr>
              <a:t> و بالاتر</a:t>
            </a:r>
            <a:r>
              <a:rPr lang="fa-IR" sz="1600" dirty="0">
                <a:solidFill>
                  <a:prstClr val="black"/>
                </a:solidFill>
                <a:cs typeface="B Titr" panose="00000700000000000000" pitchFamily="2" charset="-78"/>
              </a:rPr>
              <a:t> و </a:t>
            </a:r>
            <a:r>
              <a:rPr lang="fa-IR" sz="1600" dirty="0">
                <a:solidFill>
                  <a:srgbClr val="00B050"/>
                </a:solidFill>
                <a:cs typeface="B Titr" panose="00000700000000000000" pitchFamily="2" charset="-78"/>
              </a:rPr>
              <a:t>ارتقاء رتبه بالاتر </a:t>
            </a:r>
            <a:r>
              <a:rPr lang="ar-SA" sz="1600" dirty="0">
                <a:solidFill>
                  <a:prstClr val="black"/>
                </a:solidFill>
                <a:cs typeface="B Titr" panose="00000700000000000000" pitchFamily="2" charset="-78"/>
              </a:rPr>
              <a:t>، مدت سنوات با مدرک </a:t>
            </a:r>
            <a:r>
              <a:rPr lang="ar-SA" sz="1600" dirty="0">
                <a:solidFill>
                  <a:srgbClr val="00B0F0"/>
                </a:solidFill>
                <a:cs typeface="B Titr" panose="00000700000000000000" pitchFamily="2" charset="-78"/>
              </a:rPr>
              <a:t>دیپلم </a:t>
            </a:r>
            <a:r>
              <a:rPr lang="fa-IR" sz="1600" dirty="0">
                <a:solidFill>
                  <a:srgbClr val="00B0F0"/>
                </a:solidFill>
                <a:cs typeface="B Titr" panose="00000700000000000000" pitchFamily="2" charset="-78"/>
              </a:rPr>
              <a:t> </a:t>
            </a:r>
            <a:r>
              <a:rPr lang="fa-IR" sz="1600" dirty="0">
                <a:solidFill>
                  <a:srgbClr val="00B050"/>
                </a:solidFill>
                <a:cs typeface="B Titr" panose="00000700000000000000" pitchFamily="2" charset="-78"/>
              </a:rPr>
              <a:t>و فوق دیپلم </a:t>
            </a:r>
            <a:r>
              <a:rPr lang="ar-SA" sz="1600" dirty="0">
                <a:solidFill>
                  <a:srgbClr val="00B0F0"/>
                </a:solidFill>
                <a:cs typeface="B Titr" panose="00000700000000000000" pitchFamily="2" charset="-78"/>
              </a:rPr>
              <a:t>سه چهارم  </a:t>
            </a:r>
            <a:r>
              <a:rPr lang="ar-SA" sz="1600" dirty="0">
                <a:solidFill>
                  <a:prstClr val="black"/>
                </a:solidFill>
                <a:cs typeface="B Titr" panose="00000700000000000000" pitchFamily="2" charset="-78"/>
              </a:rPr>
              <a:t>محاسبه می گردد.</a:t>
            </a:r>
            <a:r>
              <a:rPr lang="ar-SA" sz="1600" b="1" dirty="0">
                <a:solidFill>
                  <a:prstClr val="black"/>
                </a:solidFill>
                <a:cs typeface="B Titr" panose="00000700000000000000" pitchFamily="2" charset="-78"/>
              </a:rPr>
              <a:t> </a:t>
            </a:r>
            <a:endParaRPr lang="fa-IR" sz="1600" b="1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pPr algn="justLow" rtl="1">
              <a:lnSpc>
                <a:spcPct val="150000"/>
              </a:lnSpc>
            </a:pPr>
            <a:endParaRPr lang="fa-IR" sz="1600" b="1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pPr algn="justLow" rtl="1">
              <a:lnSpc>
                <a:spcPct val="150000"/>
              </a:lnSpc>
            </a:pPr>
            <a:endParaRPr lang="fa-IR" sz="1600" b="1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fa-IR" sz="1600" dirty="0">
                <a:solidFill>
                  <a:srgbClr val="7030A0"/>
                </a:solidFill>
                <a:cs typeface="B Titr" pitchFamily="2" charset="-78"/>
              </a:rPr>
              <a:t>«روش محاسبه احتساب تجربه مربوط و مشابه </a:t>
            </a:r>
            <a:r>
              <a:rPr lang="fa-IR" sz="1600" u="sng" dirty="0">
                <a:solidFill>
                  <a:srgbClr val="7030A0"/>
                </a:solidFill>
                <a:cs typeface="B Titr" pitchFamily="2" charset="-78"/>
              </a:rPr>
              <a:t>بدون تغییر رشته شغلی </a:t>
            </a:r>
            <a:r>
              <a:rPr lang="fa-IR" sz="1600" dirty="0">
                <a:solidFill>
                  <a:srgbClr val="7030A0"/>
                </a:solidFill>
                <a:cs typeface="B Titr" pitchFamily="2" charset="-78"/>
              </a:rPr>
              <a:t>»</a:t>
            </a:r>
          </a:p>
          <a:p>
            <a:pPr algn="justLow" rtl="1">
              <a:lnSpc>
                <a:spcPct val="150000"/>
              </a:lnSpc>
            </a:pPr>
            <a:endParaRPr lang="fa-IR" sz="1600" b="1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1400" dirty="0">
                <a:solidFill>
                  <a:schemeClr val="tx1">
                    <a:lumMod val="50000"/>
                  </a:schemeClr>
                </a:solidFill>
                <a:cs typeface="B Titr" pitchFamily="2" charset="-78"/>
              </a:rPr>
              <a:t>                 خدمت  با مدرک دیپلم و </a:t>
            </a:r>
            <a:r>
              <a:rPr lang="fa-IR" sz="1600" dirty="0">
                <a:solidFill>
                  <a:srgbClr val="00B050"/>
                </a:solidFill>
                <a:cs typeface="B Titr" panose="00000700000000000000" pitchFamily="2" charset="-78"/>
              </a:rPr>
              <a:t>کاردانی</a:t>
            </a:r>
            <a:r>
              <a:rPr lang="fa-IR" sz="1400" dirty="0">
                <a:solidFill>
                  <a:schemeClr val="tx1">
                    <a:lumMod val="50000"/>
                  </a:schemeClr>
                </a:solidFill>
                <a:cs typeface="B Titr" pitchFamily="2" charset="-78"/>
              </a:rPr>
              <a:t>+ 2 برابر خدمت در رشته شغلی مشابه مربوط با مدرک کارشناسی </a:t>
            </a:r>
            <a:r>
              <a:rPr lang="fa-IR" sz="1400" dirty="0">
                <a:solidFill>
                  <a:srgbClr val="C00000"/>
                </a:solidFill>
              </a:rPr>
              <a:t>=  </a:t>
            </a:r>
            <a:r>
              <a:rPr lang="fa-IR" sz="1400" dirty="0">
                <a:solidFill>
                  <a:srgbClr val="FF0000"/>
                </a:solidFill>
                <a:cs typeface="B Titr" panose="00000700000000000000" pitchFamily="2" charset="-78"/>
              </a:rPr>
              <a:t>تجربه</a:t>
            </a:r>
          </a:p>
          <a:p>
            <a:pPr algn="justLow">
              <a:lnSpc>
                <a:spcPct val="150000"/>
              </a:lnSpc>
            </a:pPr>
            <a:endParaRPr lang="fa-IR" sz="1400" b="1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justLow">
              <a:lnSpc>
                <a:spcPct val="150000"/>
              </a:lnSpc>
            </a:pPr>
            <a:endParaRPr lang="fa-IR" sz="1600" b="1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2970" y="339502"/>
            <a:ext cx="7772400" cy="936104"/>
          </a:xfrm>
        </p:spPr>
        <p:txBody>
          <a:bodyPr/>
          <a:lstStyle/>
          <a:p>
            <a:pPr algn="ctr"/>
            <a:r>
              <a:rPr lang="fa-IR" sz="3200" b="1" dirty="0">
                <a:solidFill>
                  <a:srgbClr val="FF0000"/>
                </a:solidFill>
                <a:latin typeface="IranNastaliq" pitchFamily="18" charset="0"/>
                <a:cs typeface="IranNastaliq" pitchFamily="18" charset="0"/>
              </a:rPr>
              <a:t>ماده </a:t>
            </a:r>
            <a:r>
              <a:rPr lang="fa-IR" sz="3200" b="1" dirty="0">
                <a:solidFill>
                  <a:srgbClr val="FF0000"/>
                </a:solidFill>
                <a:latin typeface="IranNastaliq" pitchFamily="18" charset="0"/>
                <a:cs typeface="B Zar" panose="00000400000000000000" pitchFamily="2" charset="-78"/>
              </a:rPr>
              <a:t>36</a:t>
            </a:r>
            <a:r>
              <a:rPr lang="fa-IR" sz="3200" b="1" dirty="0">
                <a:solidFill>
                  <a:srgbClr val="FF0000"/>
                </a:solidFill>
                <a:latin typeface="IranNastaliq" pitchFamily="18" charset="0"/>
                <a:cs typeface="IranNastaliq" pitchFamily="18" charset="0"/>
              </a:rPr>
              <a:t>:نحوه </a:t>
            </a:r>
            <a:r>
              <a:rPr lang="ar-SA" sz="3200" b="1" dirty="0">
                <a:solidFill>
                  <a:srgbClr val="FF0000"/>
                </a:solidFill>
                <a:latin typeface="IranNastaliq" pitchFamily="18" charset="0"/>
                <a:cs typeface="IranNastaliq" pitchFamily="18" charset="0"/>
              </a:rPr>
              <a:t>احتساب تجربه</a:t>
            </a:r>
            <a:r>
              <a:rPr lang="fa-IR" sz="3200" b="1" dirty="0">
                <a:solidFill>
                  <a:srgbClr val="FF0000"/>
                </a:solidFill>
                <a:latin typeface="IranNastaliq" pitchFamily="18" charset="0"/>
                <a:cs typeface="IranNastaliq" pitchFamily="18" charset="0"/>
              </a:rPr>
              <a:t> برای </a:t>
            </a:r>
            <a:r>
              <a:rPr lang="ar-SA" sz="3200" b="1" dirty="0">
                <a:solidFill>
                  <a:srgbClr val="FF0000"/>
                </a:solidFill>
                <a:latin typeface="IranNastaliq" pitchFamily="18" charset="0"/>
                <a:cs typeface="IranNastaliq" pitchFamily="18" charset="0"/>
              </a:rPr>
              <a:t> </a:t>
            </a:r>
            <a:r>
              <a:rPr lang="fa-IR" sz="3200" b="1" dirty="0">
                <a:solidFill>
                  <a:srgbClr val="FF0000"/>
                </a:solidFill>
                <a:latin typeface="IranNastaliq" pitchFamily="18" charset="0"/>
                <a:cs typeface="IranNastaliq" pitchFamily="18" charset="0"/>
              </a:rPr>
              <a:t>کارمندانی که </a:t>
            </a:r>
            <a:r>
              <a:rPr lang="ar-SA" sz="3200" b="1" dirty="0">
                <a:solidFill>
                  <a:srgbClr val="00B0F0"/>
                </a:solidFill>
                <a:latin typeface="IranNastaliq" pitchFamily="18" charset="0"/>
                <a:cs typeface="IranNastaliq" pitchFamily="18" charset="0"/>
              </a:rPr>
              <a:t>مدرک تحصيلي بالا</a:t>
            </a:r>
            <a:r>
              <a:rPr lang="fa-IR" sz="3200" b="1" dirty="0">
                <a:solidFill>
                  <a:srgbClr val="00B0F0"/>
                </a:solidFill>
                <a:latin typeface="IranNastaliq" pitchFamily="18" charset="0"/>
                <a:cs typeface="IranNastaliq" pitchFamily="18" charset="0"/>
              </a:rPr>
              <a:t>تر </a:t>
            </a:r>
            <a:r>
              <a:rPr lang="ar-SA" sz="3200" b="1" dirty="0">
                <a:solidFill>
                  <a:srgbClr val="FF0000"/>
                </a:solidFill>
                <a:latin typeface="IranNastaliq" pitchFamily="18" charset="0"/>
                <a:cs typeface="IranNastaliq" pitchFamily="18" charset="0"/>
              </a:rPr>
              <a:t>در ارتباط با </a:t>
            </a:r>
            <a:r>
              <a:rPr lang="ar-SA" sz="3200" b="1" u="sng" dirty="0">
                <a:solidFill>
                  <a:srgbClr val="00B0F0"/>
                </a:solidFill>
                <a:latin typeface="IranNastaliq" pitchFamily="18" charset="0"/>
                <a:cs typeface="IranNastaliq" pitchFamily="18" charset="0"/>
              </a:rPr>
              <a:t>شغل مورد تصدي </a:t>
            </a:r>
            <a:r>
              <a:rPr lang="ar-SA" sz="3200" b="1" dirty="0">
                <a:solidFill>
                  <a:srgbClr val="FF0000"/>
                </a:solidFill>
                <a:latin typeface="IranNastaliq" pitchFamily="18" charset="0"/>
                <a:cs typeface="IranNastaliq" pitchFamily="18" charset="0"/>
              </a:rPr>
              <a:t> ارائه </a:t>
            </a:r>
            <a:r>
              <a:rPr lang="fa-IR" sz="3200" b="1" dirty="0">
                <a:solidFill>
                  <a:srgbClr val="FF0000"/>
                </a:solidFill>
                <a:latin typeface="IranNastaliq" pitchFamily="18" charset="0"/>
                <a:cs typeface="IranNastaliq" pitchFamily="18" charset="0"/>
              </a:rPr>
              <a:t> می </a:t>
            </a:r>
            <a:r>
              <a:rPr lang="ar-SA" sz="3200" b="1" dirty="0">
                <a:solidFill>
                  <a:srgbClr val="FF0000"/>
                </a:solidFill>
                <a:latin typeface="IranNastaliq" pitchFamily="18" charset="0"/>
                <a:cs typeface="IranNastaliq" pitchFamily="18" charset="0"/>
              </a:rPr>
              <a:t>نمايند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8388424" y="3867894"/>
          <a:ext cx="290513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Equation" r:id="rId3" imgW="164880" imgH="469800" progId="Equation.3">
                  <p:embed/>
                </p:oleObj>
              </mc:Choice>
              <mc:Fallback>
                <p:oleObj name="Equation" r:id="rId3" imgW="1648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8424" y="3867894"/>
                        <a:ext cx="290513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368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dirty="0">
                <a:solidFill>
                  <a:srgbClr val="FF0000"/>
                </a:solidFill>
                <a:latin typeface="IranNastaliq" pitchFamily="18" charset="0"/>
                <a:cs typeface="IranNastaliq" pitchFamily="18" charset="0"/>
              </a:rPr>
              <a:t>ماده </a:t>
            </a:r>
            <a:r>
              <a:rPr lang="ar-SA" b="1" dirty="0">
                <a:solidFill>
                  <a:srgbClr val="FF0000"/>
                </a:solidFill>
                <a:latin typeface="IranNastaliq" pitchFamily="18" charset="0"/>
                <a:cs typeface="B Zar" panose="00000400000000000000" pitchFamily="2" charset="-78"/>
              </a:rPr>
              <a:t>38</a:t>
            </a:r>
            <a:r>
              <a:rPr lang="fa-IR" b="1" dirty="0">
                <a:solidFill>
                  <a:srgbClr val="FF0000"/>
                </a:solidFill>
                <a:latin typeface="IranNastaliq" pitchFamily="18" charset="0"/>
                <a:cs typeface="IranNastaliq" pitchFamily="18" charset="0"/>
              </a:rPr>
              <a:t>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>
              <a:latin typeface="IranNastaliq" pitchFamily="18" charset="0"/>
              <a:cs typeface="IranNastaliq" pitchFamily="18" charset="0"/>
            </a:endParaRPr>
          </a:p>
          <a:p>
            <a:pPr marL="0" indent="0" algn="ctr">
              <a:buNone/>
            </a:pPr>
            <a:r>
              <a:rPr lang="ar-SA" b="1" dirty="0" smtClean="0">
                <a:latin typeface="IranNastaliq" pitchFamily="18" charset="0"/>
                <a:cs typeface="IranNastaliq" pitchFamily="18" charset="0"/>
              </a:rPr>
              <a:t>مدت </a:t>
            </a:r>
            <a:r>
              <a:rPr lang="ar-SA" b="1" dirty="0">
                <a:latin typeface="IranNastaliq" pitchFamily="18" charset="0"/>
                <a:cs typeface="IranNastaliq" pitchFamily="18" charset="0"/>
              </a:rPr>
              <a:t>خدمت وظيفه عمومي </a:t>
            </a:r>
            <a:r>
              <a:rPr lang="ar-SA" b="1" dirty="0" smtClean="0">
                <a:latin typeface="IranNastaliq" pitchFamily="18" charset="0"/>
                <a:cs typeface="IranNastaliq" pitchFamily="18" charset="0"/>
              </a:rPr>
              <a:t>کارکنان</a:t>
            </a:r>
            <a:r>
              <a:rPr lang="en-US" b="1" dirty="0" smtClean="0">
                <a:latin typeface="IranNastaliq" pitchFamily="18" charset="0"/>
                <a:cs typeface="IranNastaliq" pitchFamily="18" charset="0"/>
              </a:rPr>
              <a:t> </a:t>
            </a:r>
            <a:r>
              <a:rPr lang="ar-SA" b="1" dirty="0" smtClean="0">
                <a:latin typeface="IranNastaliq" pitchFamily="18" charset="0"/>
                <a:cs typeface="IranNastaliq" pitchFamily="18" charset="0"/>
              </a:rPr>
              <a:t> </a:t>
            </a:r>
            <a:r>
              <a:rPr lang="ar-SA" b="1" dirty="0">
                <a:latin typeface="IranNastaliq" pitchFamily="18" charset="0"/>
                <a:cs typeface="IranNastaliq" pitchFamily="18" charset="0"/>
              </a:rPr>
              <a:t>با توجه به </a:t>
            </a:r>
            <a:r>
              <a:rPr lang="ar-SA" b="1" dirty="0" smtClean="0">
                <a:latin typeface="IranNastaliq" pitchFamily="18" charset="0"/>
                <a:cs typeface="IranNastaliq" pitchFamily="18" charset="0"/>
              </a:rPr>
              <a:t>تعاريف</a:t>
            </a:r>
            <a:r>
              <a:rPr lang="en-US" b="1" dirty="0" smtClean="0">
                <a:latin typeface="IranNastaliq" pitchFamily="18" charset="0"/>
                <a:cs typeface="IranNastaliq" pitchFamily="18" charset="0"/>
              </a:rPr>
              <a:t> </a:t>
            </a:r>
            <a:r>
              <a:rPr lang="ar-SA" b="1" dirty="0" smtClean="0">
                <a:latin typeface="IranNastaliq" pitchFamily="18" charset="0"/>
                <a:cs typeface="IranNastaliq" pitchFamily="18" charset="0"/>
              </a:rPr>
              <a:t> </a:t>
            </a:r>
            <a:r>
              <a:rPr lang="ar-SA" b="1" dirty="0">
                <a:solidFill>
                  <a:srgbClr val="FF0000"/>
                </a:solidFill>
                <a:latin typeface="IranNastaliq" pitchFamily="18" charset="0"/>
                <a:cs typeface="IranNastaliq" pitchFamily="18" charset="0"/>
              </a:rPr>
              <a:t>تجربه مربوط و تجربه مشابه و مفاد ماده </a:t>
            </a:r>
            <a:r>
              <a:rPr lang="ar-SA" sz="4400" b="1" dirty="0">
                <a:solidFill>
                  <a:srgbClr val="FF0000"/>
                </a:solidFill>
                <a:latin typeface="IranNastaliq" pitchFamily="18" charset="0"/>
                <a:ea typeface="+mj-ea"/>
                <a:cs typeface="B Zar" panose="00000400000000000000" pitchFamily="2" charset="-78"/>
              </a:rPr>
              <a:t>34</a:t>
            </a:r>
            <a:r>
              <a:rPr lang="en-US" b="1" dirty="0" smtClean="0">
                <a:solidFill>
                  <a:srgbClr val="FF0000"/>
                </a:solidFill>
                <a:latin typeface="IranNastaliq" pitchFamily="18" charset="0"/>
                <a:cs typeface="IranNastaliq" pitchFamily="18" charset="0"/>
              </a:rPr>
              <a:t> </a:t>
            </a:r>
            <a:r>
              <a:rPr lang="ar-SA" b="1" dirty="0" smtClean="0">
                <a:latin typeface="IranNastaliq" pitchFamily="18" charset="0"/>
                <a:cs typeface="IranNastaliq" pitchFamily="18" charset="0"/>
              </a:rPr>
              <a:t> </a:t>
            </a:r>
            <a:r>
              <a:rPr lang="ar-SA" b="1" dirty="0">
                <a:latin typeface="IranNastaliq" pitchFamily="18" charset="0"/>
                <a:cs typeface="IranNastaliq" pitchFamily="18" charset="0"/>
              </a:rPr>
              <a:t>قابل احتساب </a:t>
            </a:r>
            <a:r>
              <a:rPr lang="fa-IR" b="1" dirty="0">
                <a:latin typeface="IranNastaliq" pitchFamily="18" charset="0"/>
                <a:cs typeface="IranNastaliq" pitchFamily="18" charset="0"/>
              </a:rPr>
              <a:t> می باشد</a:t>
            </a:r>
            <a:r>
              <a:rPr lang="ar-SA" b="1" dirty="0">
                <a:latin typeface="IranNastaliq" pitchFamily="18" charset="0"/>
                <a:cs typeface="IranNastaliq" pitchFamily="18" charset="0"/>
              </a:rPr>
              <a:t>.</a:t>
            </a:r>
            <a:endParaRPr lang="en-US" b="1" dirty="0"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8787"/>
            <a:ext cx="7772400" cy="800100"/>
          </a:xfrm>
        </p:spPr>
        <p:txBody>
          <a:bodyPr/>
          <a:lstStyle/>
          <a:p>
            <a:pPr lvl="0"/>
            <a:r>
              <a:rPr lang="fa-IR" sz="2000" b="1" kern="1200" dirty="0" smtClean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/>
            </a:r>
            <a:br>
              <a:rPr lang="fa-IR" sz="2000" b="1" kern="1200" dirty="0" smtClean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</a:br>
            <a:r>
              <a:rPr lang="fa-IR" sz="2000" b="1" kern="1200" dirty="0" smtClean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تعیین </a:t>
            </a:r>
            <a:r>
              <a:rPr lang="fa-IR" sz="2000" b="1" kern="1200" dirty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طبقه متناسب با تجربه( طبق جدول زیر)، مدرک تحصیلی و وضعیت ایثارگری </a:t>
            </a:r>
            <a:r>
              <a:rPr lang="fa-IR" dirty="0"/>
              <a:t/>
            </a:r>
            <a:br>
              <a:rPr lang="fa-IR" dirty="0"/>
            </a:br>
            <a:r>
              <a:rPr lang="fa-IR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تعیین </a:t>
            </a:r>
            <a:r>
              <a:rPr lang="fa-IR" b="1" dirty="0" smtClean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طبقه کارکنان </a:t>
            </a:r>
            <a:r>
              <a:rPr lang="fa-IR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قرارداد کارمعین/پزشک خانواده </a:t>
            </a:r>
            <a:r>
              <a:rPr lang="fa-IR" sz="2800" b="1" kern="1200" dirty="0">
                <a:solidFill>
                  <a:srgbClr val="000099"/>
                </a:solidFill>
                <a:cs typeface="B Nazanin" panose="00000400000000000000" pitchFamily="2" charset="-78"/>
              </a:rPr>
              <a:t>درتاریخ</a:t>
            </a:r>
            <a:r>
              <a:rPr lang="fa-IR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  </a:t>
            </a:r>
            <a:r>
              <a:rPr lang="fa-IR" sz="2800" b="1" kern="1200" dirty="0">
                <a:solidFill>
                  <a:srgbClr val="000099"/>
                </a:solidFill>
                <a:cs typeface="B Nazanin" panose="00000400000000000000" pitchFamily="2" charset="-78"/>
              </a:rPr>
              <a:t>1398/12/29</a:t>
            </a:r>
            <a:r>
              <a:rPr lang="fa-IR" sz="2800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a-IR" sz="2000" b="1" kern="1200" dirty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تعیین طبقه متناسب با </a:t>
            </a:r>
            <a:r>
              <a:rPr lang="fa-IR" sz="2000" b="1" kern="1200" dirty="0" smtClean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تجربه و مدرک تحصیلی</a:t>
            </a:r>
            <a:endParaRPr lang="fa-IR" sz="2000" b="1" kern="1200" dirty="0">
              <a:solidFill>
                <a:schemeClr val="tx1">
                  <a:lumMod val="50000"/>
                </a:schemeClr>
              </a:solidFill>
              <a:latin typeface="IranNastaliq" pitchFamily="18" charset="0"/>
              <a:cs typeface="B Nazanin" panose="00000400000000000000" pitchFamily="2" charset="-78"/>
            </a:endParaRPr>
          </a:p>
          <a:p>
            <a:pPr marL="0" lvl="0" indent="0">
              <a:buNone/>
            </a:pPr>
            <a:r>
              <a:rPr lang="fa-IR" sz="2000" b="1" kern="1200" dirty="0" smtClean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 </a:t>
            </a:r>
          </a:p>
          <a:p>
            <a:pPr lvl="0"/>
            <a:endParaRPr lang="fa-IR" dirty="0"/>
          </a:p>
          <a:p>
            <a:endParaRPr lang="fa-IR" dirty="0"/>
          </a:p>
        </p:txBody>
      </p:sp>
      <p:pic>
        <p:nvPicPr>
          <p:cNvPr id="4" name="Picture 2" descr="C:\Users\Barbod 2\Desktop\mohandesi-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14550"/>
            <a:ext cx="6705600" cy="293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70010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125460"/>
            <a:ext cx="7914015" cy="396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1800" dirty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فردی:</a:t>
            </a:r>
          </a:p>
          <a:p>
            <a:pPr algn="justLow">
              <a:lnSpc>
                <a:spcPct val="150000"/>
              </a:lnSpc>
            </a:pPr>
            <a:r>
              <a:rPr lang="fa-IR" sz="1800" dirty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 </a:t>
            </a:r>
            <a:r>
              <a:rPr lang="fa-IR" sz="1600" dirty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در تاریخ </a:t>
            </a:r>
            <a:r>
              <a:rPr lang="fa-IR" sz="1600" dirty="0">
                <a:solidFill>
                  <a:srgbClr val="FF0000"/>
                </a:solidFill>
                <a:latin typeface="+mj-lt"/>
                <a:ea typeface="+mj-ea"/>
                <a:cs typeface="B Titr" panose="00000700000000000000" pitchFamily="2" charset="-78"/>
              </a:rPr>
              <a:t>79/07/16</a:t>
            </a:r>
            <a:r>
              <a:rPr lang="fa-IR" sz="1600" dirty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                                 با مدرک تحصیلی دیپلم                           با </a:t>
            </a:r>
            <a:r>
              <a:rPr lang="fa-IR" sz="1600" dirty="0" smtClean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عنوان شغلی متصدی </a:t>
            </a:r>
            <a:r>
              <a:rPr lang="fa-IR" sz="1600" dirty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امور دفتری </a:t>
            </a:r>
            <a:r>
              <a:rPr lang="fa-IR" sz="1600" dirty="0" smtClean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بصورت شرکتی بکارگیری </a:t>
            </a:r>
            <a:r>
              <a:rPr lang="fa-IR" sz="1600" dirty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گردید.</a:t>
            </a:r>
          </a:p>
          <a:p>
            <a:pPr algn="justLow">
              <a:lnSpc>
                <a:spcPct val="150000"/>
              </a:lnSpc>
            </a:pPr>
            <a:r>
              <a:rPr lang="fa-IR" sz="1600" dirty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در </a:t>
            </a:r>
            <a:r>
              <a:rPr lang="fa-IR" sz="1600" dirty="0" smtClean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تاریخ </a:t>
            </a:r>
            <a:r>
              <a:rPr lang="fa-IR" sz="1600" dirty="0" smtClean="0">
                <a:solidFill>
                  <a:srgbClr val="FF0000"/>
                </a:solidFill>
                <a:latin typeface="+mj-lt"/>
                <a:ea typeface="+mj-ea"/>
                <a:cs typeface="B Titr" panose="00000700000000000000" pitchFamily="2" charset="-78"/>
              </a:rPr>
              <a:t>1385/08/01</a:t>
            </a:r>
            <a:r>
              <a:rPr lang="fa-IR" sz="1600" dirty="0" smtClean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                                    </a:t>
            </a:r>
            <a:r>
              <a:rPr lang="fa-IR" sz="1600" dirty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با مدرک دیپلم                            تغییر عنوان به </a:t>
            </a:r>
            <a:r>
              <a:rPr lang="fa-IR" sz="1600" dirty="0" smtClean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متصدی  پذیرش و مدارک پزشکی و درتاریخ  </a:t>
            </a:r>
            <a:r>
              <a:rPr lang="fa-IR" sz="1600" dirty="0" smtClean="0">
                <a:solidFill>
                  <a:srgbClr val="FF0000"/>
                </a:solidFill>
                <a:latin typeface="+mj-lt"/>
                <a:ea typeface="+mj-ea"/>
                <a:cs typeface="B Titr" panose="00000700000000000000" pitchFamily="2" charset="-78"/>
              </a:rPr>
              <a:t>1393/01/01                </a:t>
            </a:r>
            <a:r>
              <a:rPr lang="fa-IR" sz="1600" dirty="0" smtClean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    </a:t>
            </a:r>
            <a:r>
              <a:rPr lang="fa-IR" sz="1600" dirty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با مدرک </a:t>
            </a:r>
            <a:r>
              <a:rPr lang="fa-IR" sz="1600" dirty="0" smtClean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کاردانی                  تغییر </a:t>
            </a:r>
            <a:r>
              <a:rPr lang="fa-IR" sz="1600" dirty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عنوان  به کاردان </a:t>
            </a:r>
            <a:r>
              <a:rPr lang="fa-IR" sz="1600" dirty="0" smtClean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پذیرش ومدارک پزشکی            </a:t>
            </a:r>
          </a:p>
          <a:p>
            <a:pPr algn="justLow">
              <a:lnSpc>
                <a:spcPct val="150000"/>
              </a:lnSpc>
            </a:pPr>
            <a:r>
              <a:rPr lang="fa-IR" sz="1600" dirty="0" smtClean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در </a:t>
            </a:r>
            <a:r>
              <a:rPr lang="fa-IR" sz="1600" dirty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تاریخ </a:t>
            </a:r>
            <a:r>
              <a:rPr lang="fa-IR" sz="1600" dirty="0" smtClean="0">
                <a:solidFill>
                  <a:srgbClr val="FF0000"/>
                </a:solidFill>
                <a:latin typeface="+mj-lt"/>
                <a:ea typeface="+mj-ea"/>
                <a:cs typeface="B Titr" panose="00000700000000000000" pitchFamily="2" charset="-78"/>
              </a:rPr>
              <a:t>94/07/16</a:t>
            </a:r>
            <a:r>
              <a:rPr lang="fa-IR" sz="1600" dirty="0" smtClean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                              </a:t>
            </a:r>
            <a:r>
              <a:rPr lang="fa-IR" sz="1600" dirty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با مدرک کارشناسی </a:t>
            </a:r>
            <a:r>
              <a:rPr lang="fa-IR" sz="1600" dirty="0" smtClean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 </a:t>
            </a:r>
            <a:r>
              <a:rPr lang="fa-IR" sz="1600" dirty="0">
                <a:solidFill>
                  <a:prstClr val="black"/>
                </a:solidFill>
                <a:cs typeface="B Titr" panose="00000700000000000000" pitchFamily="2" charset="-78"/>
              </a:rPr>
              <a:t>تغییر عنوان  به کارشناس </a:t>
            </a:r>
            <a:r>
              <a:rPr lang="fa-IR" sz="1600" dirty="0" smtClean="0">
                <a:solidFill>
                  <a:prstClr val="black"/>
                </a:solidFill>
                <a:cs typeface="B Titr" panose="00000700000000000000" pitchFamily="2" charset="-78"/>
              </a:rPr>
              <a:t>پذیرش ومدارک پزشکی </a:t>
            </a:r>
            <a:endParaRPr lang="fa-IR" sz="16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1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anose="00000700000000000000" pitchFamily="2" charset="-78"/>
              </a:rPr>
              <a:t>مشخص </a:t>
            </a:r>
            <a:r>
              <a:rPr lang="fa-IR" sz="18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anose="00000700000000000000" pitchFamily="2" charset="-78"/>
              </a:rPr>
              <a:t>نمایید:</a:t>
            </a:r>
          </a:p>
          <a:p>
            <a:pPr algn="justLow">
              <a:lnSpc>
                <a:spcPct val="150000"/>
              </a:lnSpc>
            </a:pPr>
            <a:r>
              <a:rPr lang="fa-IR" sz="1800" dirty="0">
                <a:solidFill>
                  <a:srgbClr val="FF0000"/>
                </a:solidFill>
                <a:latin typeface="+mj-lt"/>
                <a:ea typeface="+mj-ea"/>
                <a:cs typeface="B Titr" panose="00000700000000000000" pitchFamily="2" charset="-78"/>
              </a:rPr>
              <a:t>1- در تاریخ </a:t>
            </a:r>
            <a:r>
              <a:rPr lang="fa-IR" sz="1800" dirty="0" smtClean="0">
                <a:solidFill>
                  <a:srgbClr val="FF0000"/>
                </a:solidFill>
                <a:latin typeface="+mj-lt"/>
                <a:ea typeface="+mj-ea"/>
                <a:cs typeface="B Titr" panose="00000700000000000000" pitchFamily="2" charset="-78"/>
              </a:rPr>
              <a:t>1398/12/29 </a:t>
            </a:r>
            <a:r>
              <a:rPr lang="fa-IR" sz="1800" dirty="0">
                <a:solidFill>
                  <a:srgbClr val="FF0000"/>
                </a:solidFill>
                <a:latin typeface="+mj-lt"/>
                <a:ea typeface="+mj-ea"/>
                <a:cs typeface="B Titr" panose="00000700000000000000" pitchFamily="2" charset="-78"/>
              </a:rPr>
              <a:t>چند سال تجربه دارد و در چه طبقه ای قرار می گیرد؟</a:t>
            </a:r>
          </a:p>
          <a:p>
            <a:pPr algn="justLow">
              <a:lnSpc>
                <a:spcPct val="130000"/>
              </a:lnSpc>
            </a:pPr>
            <a:r>
              <a:rPr lang="fa-IR" sz="1800" dirty="0">
                <a:solidFill>
                  <a:prstClr val="black"/>
                </a:solidFill>
                <a:cs typeface="B Nazanin" panose="00000400000000000000" pitchFamily="2" charset="-78"/>
              </a:rPr>
              <a:t>             </a:t>
            </a:r>
            <a:endParaRPr lang="en-US" sz="18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8837" y="549396"/>
            <a:ext cx="7772400" cy="576064"/>
          </a:xfrm>
        </p:spPr>
        <p:txBody>
          <a:bodyPr/>
          <a:lstStyle/>
          <a:p>
            <a:pPr algn="ctr"/>
            <a:r>
              <a:rPr lang="fa-IR" sz="4800" b="1" dirty="0">
                <a:solidFill>
                  <a:schemeClr val="tx2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مثال محاسبه تجریه: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260" y="1695253"/>
            <a:ext cx="1286367" cy="274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176" y="1682656"/>
            <a:ext cx="1008112" cy="274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2441078"/>
            <a:ext cx="1286367" cy="274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6475" y="2463266"/>
            <a:ext cx="956004" cy="280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220" y="2824097"/>
            <a:ext cx="831176" cy="280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1287" y="3571108"/>
            <a:ext cx="911179" cy="2804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314" y="2847979"/>
            <a:ext cx="831176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2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1740217" y="-623344"/>
            <a:ext cx="251729" cy="20329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99542"/>
            <a:ext cx="8319744" cy="416623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fa-IR" sz="2400" dirty="0">
              <a:solidFill>
                <a:srgbClr val="7030A0"/>
              </a:solidFill>
              <a:cs typeface="B Titr" pitchFamily="2" charset="-78"/>
            </a:endParaRPr>
          </a:p>
          <a:p>
            <a:pPr algn="ctr">
              <a:buNone/>
            </a:pPr>
            <a:r>
              <a:rPr lang="fa-IR" sz="2400" dirty="0">
                <a:solidFill>
                  <a:srgbClr val="7030A0"/>
                </a:solidFill>
                <a:cs typeface="B Titr" pitchFamily="2" charset="-78"/>
              </a:rPr>
              <a:t>«روش محاسبه احتساب تجربه مربوط و مشابه </a:t>
            </a:r>
            <a:r>
              <a:rPr lang="fa-IR" sz="2400" u="sng" dirty="0">
                <a:solidFill>
                  <a:srgbClr val="7030A0"/>
                </a:solidFill>
                <a:cs typeface="B Titr" pitchFamily="2" charset="-78"/>
              </a:rPr>
              <a:t>به همراه تغییر رشته شغلی </a:t>
            </a:r>
            <a:r>
              <a:rPr lang="fa-IR" sz="2400" dirty="0">
                <a:solidFill>
                  <a:srgbClr val="7030A0"/>
                </a:solidFill>
                <a:cs typeface="B Titr" pitchFamily="2" charset="-78"/>
              </a:rPr>
              <a:t>»</a:t>
            </a:r>
          </a:p>
          <a:p>
            <a:pPr algn="ctr">
              <a:buNone/>
            </a:pPr>
            <a:endParaRPr lang="fa-IR" sz="2400" dirty="0">
              <a:solidFill>
                <a:srgbClr val="7030A0"/>
              </a:solidFill>
              <a:cs typeface="B Titr" pitchFamily="2" charset="-78"/>
            </a:endParaRPr>
          </a:p>
          <a:p>
            <a:pPr algn="l" rtl="0">
              <a:buNone/>
            </a:pPr>
            <a:endParaRPr lang="fa-IR" sz="1800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  <a:p>
            <a:pPr algn="l" rtl="0">
              <a:buNone/>
            </a:pPr>
            <a:r>
              <a:rPr lang="fa-IR" sz="1400" dirty="0">
                <a:cs typeface="B Titr" pitchFamily="2" charset="-78"/>
              </a:rPr>
              <a:t>  سوابق غیر مربوط+      دیپلم مربوط +      کاردانی مربوط+  </a:t>
            </a:r>
            <a:r>
              <a:rPr lang="fa-IR" sz="1400" dirty="0">
                <a:solidFill>
                  <a:srgbClr val="FF0000"/>
                </a:solidFill>
                <a:cs typeface="B Titr" pitchFamily="2" charset="-78"/>
              </a:rPr>
              <a:t>2</a:t>
            </a:r>
            <a:r>
              <a:rPr lang="fa-IR" sz="1400" dirty="0">
                <a:cs typeface="B Titr" pitchFamily="2" charset="-78"/>
              </a:rPr>
              <a:t> برابر سوابق مربوط ومشابه با مدرک لیسانس</a:t>
            </a:r>
            <a:r>
              <a:rPr lang="fa-IR" sz="1400" dirty="0">
                <a:solidFill>
                  <a:srgbClr val="FF0000"/>
                </a:solidFill>
                <a:cs typeface="B Titr" pitchFamily="2" charset="-78"/>
              </a:rPr>
              <a:t>= احتساب تجربه </a:t>
            </a:r>
            <a:endParaRPr lang="en-US" sz="1400" dirty="0">
              <a:solidFill>
                <a:srgbClr val="FF0000"/>
              </a:solidFill>
              <a:cs typeface="B Titr" pitchFamily="2" charset="-78"/>
            </a:endParaRPr>
          </a:p>
          <a:p>
            <a:pPr algn="l" rtl="0">
              <a:buNone/>
            </a:pPr>
            <a:endParaRPr lang="en-US" sz="1800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  <a:p>
            <a:pPr algn="l" rtl="0">
              <a:buNone/>
            </a:pPr>
            <a:endParaRPr lang="fa-IR" sz="1500" dirty="0">
              <a:cs typeface="B Titr" pitchFamily="2" charset="-78"/>
            </a:endParaRPr>
          </a:p>
          <a:p>
            <a:pPr algn="l" rtl="0">
              <a:buNone/>
            </a:pPr>
            <a:endParaRPr lang="en-US" sz="1500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  <a:p>
            <a:pPr lvl="0" algn="l" rtl="0">
              <a:buNone/>
            </a:pPr>
            <a:endParaRPr lang="en-US" sz="1800" dirty="0">
              <a:solidFill>
                <a:srgbClr val="E3AF5A">
                  <a:lumMod val="75000"/>
                </a:srgbClr>
              </a:solidFill>
              <a:cs typeface="B Titr" pitchFamily="2" charset="-78"/>
            </a:endParaRPr>
          </a:p>
          <a:p>
            <a:pPr algn="l" rtl="0">
              <a:buNone/>
            </a:pPr>
            <a:endParaRPr lang="en-US" sz="1500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  <a:p>
            <a:pPr algn="l" rtl="0">
              <a:buNone/>
            </a:pPr>
            <a:endParaRPr lang="en-US" sz="1800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740790" y="2103910"/>
          <a:ext cx="23336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8" name="Equation" r:id="rId3" imgW="152334" imgH="393529" progId="Equation.3">
                  <p:embed/>
                </p:oleObj>
              </mc:Choice>
              <mc:Fallback>
                <p:oleObj name="Equation" r:id="rId3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790" y="2103910"/>
                        <a:ext cx="233363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919829" y="2071683"/>
          <a:ext cx="162878" cy="762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9" name="Equation" r:id="rId5" imgW="152334" imgH="444307" progId="Equation.3">
                  <p:embed/>
                </p:oleObj>
              </mc:Choice>
              <mc:Fallback>
                <p:oleObj name="Equation" r:id="rId5" imgW="152334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9829" y="2071683"/>
                        <a:ext cx="162878" cy="7629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8388424" y="2152011"/>
          <a:ext cx="2159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0" name="Equation" r:id="rId7" imgW="139639" imgH="393529" progId="Equation.3">
                  <p:embed/>
                </p:oleObj>
              </mc:Choice>
              <mc:Fallback>
                <p:oleObj name="Equation" r:id="rId7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8424" y="2152011"/>
                        <a:ext cx="215900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کادر متن 7">
            <a:extLst>
              <a:ext uri="{FF2B5EF4-FFF2-40B4-BE49-F238E27FC236}">
                <a16:creationId xmlns:a16="http://schemas.microsoft.com/office/drawing/2014/main" id="{51AC8790-08F0-3E49-93A1-6E3FEFAD90F7}"/>
              </a:ext>
            </a:extLst>
          </p:cNvPr>
          <p:cNvSpPr txBox="1"/>
          <p:nvPr/>
        </p:nvSpPr>
        <p:spPr>
          <a:xfrm>
            <a:off x="455840" y="-5522796"/>
            <a:ext cx="579210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/>
              <a:t>03136651416</a:t>
            </a:r>
          </a:p>
        </p:txBody>
      </p:sp>
    </p:spTree>
    <p:extLst>
      <p:ext uri="{BB962C8B-B14F-4D97-AF65-F5344CB8AC3E}">
        <p14:creationId xmlns:p14="http://schemas.microsoft.com/office/powerpoint/2010/main" val="4156790130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1740217" y="-623344"/>
            <a:ext cx="251729" cy="20329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467" y="361950"/>
            <a:ext cx="7938135" cy="47300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a-IR" sz="2400" dirty="0">
                <a:solidFill>
                  <a:srgbClr val="0070C0"/>
                </a:solidFill>
                <a:cs typeface="B Titr" pitchFamily="2" charset="-78"/>
              </a:rPr>
              <a:t>«احتساب تجربه مربوط و مشابه وعیر مربوط »</a:t>
            </a:r>
          </a:p>
          <a:p>
            <a:pPr algn="l" rtl="0">
              <a:buNone/>
            </a:pPr>
            <a:endParaRPr lang="en-US" sz="1800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853237"/>
              </p:ext>
            </p:extLst>
          </p:nvPr>
        </p:nvGraphicFramePr>
        <p:xfrm>
          <a:off x="765175" y="1262063"/>
          <a:ext cx="7712075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0" name="Equation" r:id="rId4" imgW="3606480" imgH="622080" progId="Equation.3">
                  <p:embed/>
                </p:oleObj>
              </mc:Choice>
              <mc:Fallback>
                <p:oleObj name="Equation" r:id="rId4" imgW="360648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5" y="1262063"/>
                        <a:ext cx="7712075" cy="944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24375" y="2475310"/>
          <a:ext cx="9525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1" name="Equation" r:id="rId6" imgW="126835" imgH="253670" progId="Equation.3">
                  <p:embed/>
                </p:oleObj>
              </mc:Choice>
              <mc:Fallback>
                <p:oleObj name="Equation" r:id="rId6" imgW="126835" imgH="25367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75" y="2475310"/>
                        <a:ext cx="9525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524375" y="2475310"/>
          <a:ext cx="9525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2" name="Equation" r:id="rId8" imgW="126835" imgH="253670" progId="Equation.3">
                  <p:embed/>
                </p:oleObj>
              </mc:Choice>
              <mc:Fallback>
                <p:oleObj name="Equation" r:id="rId8" imgW="126835" imgH="25367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75" y="2475310"/>
                        <a:ext cx="9525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>
            <p:extLst/>
          </p:nvPr>
        </p:nvGraphicFramePr>
        <p:xfrm>
          <a:off x="1365250" y="3333750"/>
          <a:ext cx="6869113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3" name="Equation" r:id="rId9" imgW="2781000" imgH="622080" progId="Equation.3">
                  <p:embed/>
                </p:oleObj>
              </mc:Choice>
              <mc:Fallback>
                <p:oleObj name="Equation" r:id="rId9" imgW="278100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3333750"/>
                        <a:ext cx="6869113" cy="1155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551623" y="634365"/>
            <a:ext cx="2023110" cy="540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cs typeface="B Titr" panose="00000700000000000000" pitchFamily="2" charset="-78"/>
              </a:rPr>
              <a:t>یک سوم دیپلم </a:t>
            </a:r>
            <a:endParaRPr lang="en-US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77903" y="617220"/>
            <a:ext cx="2023110" cy="540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cs typeface="B Titr" panose="00000700000000000000" pitchFamily="2" charset="-78"/>
              </a:rPr>
              <a:t>یک دوم کاردانی </a:t>
            </a:r>
            <a:endParaRPr lang="en-US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68730" y="2657475"/>
            <a:ext cx="2023110" cy="540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cs typeface="B Titr" panose="00000700000000000000" pitchFamily="2" charset="-78"/>
              </a:rPr>
              <a:t>خدمت با لیسانس </a:t>
            </a:r>
            <a:endParaRPr lang="en-US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86438" y="2717482"/>
            <a:ext cx="2023110" cy="540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cs typeface="B Titr" panose="00000700000000000000" pitchFamily="2" charset="-78"/>
              </a:rPr>
              <a:t>یک سوم غیرمربوط</a:t>
            </a:r>
            <a:endParaRPr lang="en-US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2540793" y="2760346"/>
            <a:ext cx="4140518" cy="171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600075" y="2768918"/>
            <a:ext cx="812673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618344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1740217" y="-623344"/>
            <a:ext cx="251729" cy="20329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856" y="1123950"/>
            <a:ext cx="8604448" cy="3856158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endParaRPr lang="fa-IR" sz="1800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  <a:p>
            <a:pPr algn="l" rtl="0">
              <a:buNone/>
            </a:pPr>
            <a:r>
              <a:rPr lang="fa-IR" sz="1400" dirty="0">
                <a:cs typeface="B Titr" pitchFamily="2" charset="-78"/>
              </a:rPr>
              <a:t> </a:t>
            </a:r>
          </a:p>
          <a:p>
            <a:pPr algn="l" rtl="0">
              <a:buNone/>
            </a:pPr>
            <a:endParaRPr lang="fa-IR" sz="1400" dirty="0">
              <a:cs typeface="B Titr" pitchFamily="2" charset="-78"/>
            </a:endParaRPr>
          </a:p>
          <a:p>
            <a:pPr algn="l" rtl="0">
              <a:buNone/>
            </a:pPr>
            <a:r>
              <a:rPr lang="fa-IR" sz="1400" dirty="0">
                <a:cs typeface="B Titr" pitchFamily="2" charset="-78"/>
              </a:rPr>
              <a:t> سوابق غیر مربوط+      دیپلم مربوط +      کاردانی مربوط+  </a:t>
            </a:r>
            <a:r>
              <a:rPr lang="fa-IR" sz="1400" dirty="0">
                <a:solidFill>
                  <a:schemeClr val="accent2">
                    <a:lumMod val="75000"/>
                  </a:schemeClr>
                </a:solidFill>
                <a:cs typeface="B Titr" pitchFamily="2" charset="-78"/>
              </a:rPr>
              <a:t>2</a:t>
            </a:r>
            <a:r>
              <a:rPr lang="fa-IR" sz="1400" dirty="0">
                <a:cs typeface="B Titr" pitchFamily="2" charset="-78"/>
              </a:rPr>
              <a:t> برابر سوابق مربوط ومشابه با مدرک لیسانس</a:t>
            </a:r>
            <a:r>
              <a:rPr lang="fa-IR" sz="1400" dirty="0">
                <a:solidFill>
                  <a:srgbClr val="FF0000"/>
                </a:solidFill>
                <a:cs typeface="B Titr" pitchFamily="2" charset="-78"/>
              </a:rPr>
              <a:t>= احتساب تجربه</a:t>
            </a:r>
            <a:endParaRPr lang="en-US" sz="1400" dirty="0">
              <a:solidFill>
                <a:srgbClr val="FF0000"/>
              </a:solidFill>
              <a:cs typeface="B Titr" pitchFamily="2" charset="-78"/>
            </a:endParaRPr>
          </a:p>
          <a:p>
            <a:pPr algn="l" rtl="0">
              <a:buNone/>
            </a:pPr>
            <a:endParaRPr lang="en-US" sz="1800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  <a:p>
            <a:pPr algn="l" rtl="0">
              <a:buNone/>
            </a:pPr>
            <a:endParaRPr lang="fa-IR" sz="1500" dirty="0">
              <a:cs typeface="B Titr" pitchFamily="2" charset="-78"/>
            </a:endParaRPr>
          </a:p>
          <a:p>
            <a:pPr algn="l" rtl="0">
              <a:buNone/>
            </a:pPr>
            <a:endParaRPr lang="en-US" sz="1500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  <a:p>
            <a:pPr lvl="0" algn="l" rtl="0">
              <a:buNone/>
            </a:pPr>
            <a:endParaRPr lang="en-US" sz="1800" dirty="0">
              <a:solidFill>
                <a:srgbClr val="E3AF5A">
                  <a:lumMod val="75000"/>
                </a:srgbClr>
              </a:solidFill>
              <a:cs typeface="B Titr" pitchFamily="2" charset="-78"/>
            </a:endParaRPr>
          </a:p>
          <a:p>
            <a:pPr lvl="0" algn="l" rtl="0">
              <a:buNone/>
            </a:pPr>
            <a:r>
              <a:rPr lang="fa-IR" sz="1400" dirty="0">
                <a:solidFill>
                  <a:srgbClr val="E3AF5A">
                    <a:lumMod val="75000"/>
                  </a:srgbClr>
                </a:solidFill>
                <a:cs typeface="B Titr" pitchFamily="2" charset="-78"/>
              </a:rPr>
              <a:t> </a:t>
            </a:r>
            <a:r>
              <a:rPr lang="fa-IR" sz="1400" dirty="0">
                <a:solidFill>
                  <a:srgbClr val="FF0000"/>
                </a:solidFill>
                <a:cs typeface="B Titr" pitchFamily="2" charset="-78"/>
              </a:rPr>
              <a:t>= احتساب تجربه</a:t>
            </a:r>
            <a:r>
              <a:rPr lang="en-US" sz="2400" dirty="0">
                <a:solidFill>
                  <a:srgbClr val="FF0000"/>
                </a:solidFill>
                <a:cs typeface="B Titr" pitchFamily="2" charset="-78"/>
              </a:rPr>
              <a:t>   </a:t>
            </a:r>
            <a:r>
              <a:rPr lang="fa-IR" sz="2400" dirty="0">
                <a:solidFill>
                  <a:srgbClr val="5B5249"/>
                </a:solidFill>
                <a:cs typeface="2  Badr" panose="00000400000000000000" pitchFamily="2" charset="-78"/>
              </a:rPr>
              <a:t>2</a:t>
            </a:r>
            <a:r>
              <a:rPr lang="en-US" sz="2400" dirty="0">
                <a:solidFill>
                  <a:srgbClr val="5B5249"/>
                </a:solidFill>
                <a:cs typeface="2  Badr" panose="00000400000000000000" pitchFamily="2" charset="-78"/>
              </a:rPr>
              <a:t>* </a:t>
            </a:r>
            <a:r>
              <a:rPr lang="fa-IR" sz="2400" dirty="0">
                <a:solidFill>
                  <a:srgbClr val="5B5249"/>
                </a:solidFill>
                <a:cs typeface="2  Badr" panose="00000400000000000000" pitchFamily="2" charset="-78"/>
              </a:rPr>
              <a:t>4</a:t>
            </a:r>
            <a:r>
              <a:rPr lang="en-US" sz="2400" dirty="0">
                <a:solidFill>
                  <a:srgbClr val="5B5249"/>
                </a:solidFill>
                <a:cs typeface="2  Badr" panose="00000400000000000000" pitchFamily="2" charset="-78"/>
              </a:rPr>
              <a:t>/</a:t>
            </a:r>
            <a:r>
              <a:rPr lang="fa-IR" sz="2400" dirty="0">
                <a:solidFill>
                  <a:srgbClr val="5B5249"/>
                </a:solidFill>
                <a:cs typeface="2  Badr" panose="00000400000000000000" pitchFamily="2" charset="-78"/>
              </a:rPr>
              <a:t>5</a:t>
            </a:r>
            <a:r>
              <a:rPr lang="en-US" sz="2400" dirty="0">
                <a:solidFill>
                  <a:srgbClr val="5B5249"/>
                </a:solidFill>
                <a:cs typeface="2  Badr" panose="00000400000000000000" pitchFamily="2" charset="-78"/>
              </a:rPr>
              <a:t>/</a:t>
            </a:r>
            <a:r>
              <a:rPr lang="fa-IR" sz="2400" dirty="0">
                <a:solidFill>
                  <a:srgbClr val="5B5249"/>
                </a:solidFill>
                <a:cs typeface="2  Badr" panose="00000400000000000000" pitchFamily="2" charset="-78"/>
              </a:rPr>
              <a:t>13</a:t>
            </a:r>
            <a:r>
              <a:rPr lang="en-US" sz="2400" dirty="0">
                <a:solidFill>
                  <a:srgbClr val="5B5249"/>
                </a:solidFill>
                <a:cs typeface="2  Badr" panose="00000400000000000000" pitchFamily="2" charset="-78"/>
              </a:rPr>
              <a:t>            </a:t>
            </a:r>
            <a:r>
              <a:rPr lang="en-US" sz="2400" dirty="0">
                <a:solidFill>
                  <a:srgbClr val="5B5249"/>
                </a:solidFill>
                <a:cs typeface="B Titr" pitchFamily="2" charset="-78"/>
              </a:rPr>
              <a:t>+       0 /09/07     +    </a:t>
            </a:r>
            <a:r>
              <a:rPr lang="fa-IR" sz="2400" dirty="0">
                <a:solidFill>
                  <a:srgbClr val="5B5249"/>
                </a:solidFill>
                <a:cs typeface="B Nazanin" panose="00000400000000000000" pitchFamily="2" charset="-78"/>
              </a:rPr>
              <a:t>2</a:t>
            </a:r>
            <a:r>
              <a:rPr lang="en-US" sz="2400" dirty="0" smtClean="0">
                <a:solidFill>
                  <a:srgbClr val="5B5249"/>
                </a:solidFill>
                <a:cs typeface="B Titr" pitchFamily="2" charset="-78"/>
              </a:rPr>
              <a:t>/5/20 </a:t>
            </a:r>
            <a:r>
              <a:rPr lang="en-US" sz="2400" dirty="0">
                <a:solidFill>
                  <a:srgbClr val="5B5249"/>
                </a:solidFill>
                <a:cs typeface="B Titr" pitchFamily="2" charset="-78"/>
              </a:rPr>
              <a:t>+   </a:t>
            </a:r>
            <a:r>
              <a:rPr lang="en-US" sz="2400" dirty="0" smtClean="0">
                <a:solidFill>
                  <a:srgbClr val="5B5249"/>
                </a:solidFill>
                <a:cs typeface="B Titr" pitchFamily="2" charset="-78"/>
              </a:rPr>
              <a:t>2/-/5     =</a:t>
            </a:r>
            <a:r>
              <a:rPr lang="fa-IR" sz="2400" dirty="0" smtClean="0">
                <a:solidFill>
                  <a:srgbClr val="5B5249"/>
                </a:solidFill>
                <a:cs typeface="B Zar" panose="00000400000000000000" pitchFamily="2" charset="-78"/>
              </a:rPr>
              <a:t>14</a:t>
            </a:r>
            <a:r>
              <a:rPr lang="en-US" sz="2400" dirty="0" smtClean="0">
                <a:solidFill>
                  <a:srgbClr val="5B5249"/>
                </a:solidFill>
                <a:cs typeface="B Zar" panose="00000400000000000000" pitchFamily="2" charset="-78"/>
              </a:rPr>
              <a:t>/</a:t>
            </a:r>
            <a:r>
              <a:rPr lang="fa-IR" sz="2400" dirty="0" smtClean="0">
                <a:solidFill>
                  <a:srgbClr val="5B5249"/>
                </a:solidFill>
                <a:cs typeface="B Zar" panose="00000400000000000000" pitchFamily="2" charset="-78"/>
              </a:rPr>
              <a:t>01/28</a:t>
            </a:r>
            <a:endParaRPr lang="fa-IR" sz="2400" dirty="0">
              <a:solidFill>
                <a:srgbClr val="5B5249"/>
              </a:solidFill>
              <a:cs typeface="B Zar" panose="00000400000000000000" pitchFamily="2" charset="-78"/>
            </a:endParaRPr>
          </a:p>
          <a:p>
            <a:pPr algn="l" rtl="0">
              <a:buNone/>
            </a:pPr>
            <a:endParaRPr lang="en-US" sz="1500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  <a:p>
            <a:pPr rtl="0">
              <a:buNone/>
            </a:pPr>
            <a:r>
              <a:rPr lang="fa-IR" sz="1800" dirty="0" smtClean="0">
                <a:solidFill>
                  <a:srgbClr val="0070C0"/>
                </a:solidFill>
                <a:cs typeface="B Davat" panose="00000400000000000000" pitchFamily="2" charset="-78"/>
              </a:rPr>
              <a:t>باتوجه به اینکه اگر بدون استفاده از فرمول ، تجربه را تا تاریخ 98/12/29 حساب کنیم برابر 19/05/12و بیشتر از 14/01/28 می شود لیکن استفاده از فرمول صحیح است. </a:t>
            </a:r>
            <a:endParaRPr lang="en-US" sz="1800" dirty="0">
              <a:solidFill>
                <a:srgbClr val="0070C0"/>
              </a:solidFill>
              <a:cs typeface="B Davat" panose="00000400000000000000" pitchFamily="2" charset="-78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436096" y="1728727"/>
          <a:ext cx="23336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6" name="Equation" r:id="rId3" imgW="152334" imgH="393529" progId="Equation.3">
                  <p:embed/>
                </p:oleObj>
              </mc:Choice>
              <mc:Fallback>
                <p:oleObj name="Equation" r:id="rId3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1728727"/>
                        <a:ext cx="233363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604604" y="1690207"/>
          <a:ext cx="162878" cy="762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7" name="Equation" r:id="rId5" imgW="152334" imgH="444307" progId="Equation.3">
                  <p:embed/>
                </p:oleObj>
              </mc:Choice>
              <mc:Fallback>
                <p:oleObj name="Equation" r:id="rId5" imgW="152334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604" y="1690207"/>
                        <a:ext cx="162878" cy="7629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8028384" y="1851670"/>
          <a:ext cx="2159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8" name="Equation" r:id="rId7" imgW="139639" imgH="393529" progId="Equation.3">
                  <p:embed/>
                </p:oleObj>
              </mc:Choice>
              <mc:Fallback>
                <p:oleObj name="Equation" r:id="rId7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8384" y="1851670"/>
                        <a:ext cx="215900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80467" y="361950"/>
            <a:ext cx="793813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57200" indent="-4572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113" indent="-455613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0013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r" rtl="1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914400">
              <a:buFont typeface="Wingdings" pitchFamily="2" charset="2"/>
              <a:buNone/>
            </a:pPr>
            <a:r>
              <a:rPr lang="fa-IR" sz="2400" kern="0" smtClean="0">
                <a:solidFill>
                  <a:srgbClr val="0070C0"/>
                </a:solidFill>
                <a:cs typeface="B Titr" pitchFamily="2" charset="-78"/>
              </a:rPr>
              <a:t>«احتساب تجربه مربوط و مشابه وعیر مربوط »</a:t>
            </a:r>
          </a:p>
          <a:p>
            <a:pPr algn="l" defTabSz="914400" rtl="0">
              <a:buFont typeface="Wingdings" pitchFamily="2" charset="2"/>
              <a:buNone/>
            </a:pPr>
            <a:endParaRPr lang="en-US" sz="1800" kern="0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936169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962150"/>
            <a:ext cx="4419600" cy="11430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600200" y="3790950"/>
          <a:ext cx="64008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154090772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54295545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11829666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12157752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11540191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26635413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87534644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36024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64915531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224864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a-IR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B Zar" panose="00000400000000000000" pitchFamily="2" charset="-78"/>
                        </a:rPr>
                        <a:t>طبقه</a:t>
                      </a:r>
                      <a:endParaRPr lang="en-US" b="0" dirty="0">
                        <a:solidFill>
                          <a:schemeClr val="tx1">
                            <a:lumMod val="50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B Zar" panose="00000400000000000000" pitchFamily="2" charset="-78"/>
                        </a:rPr>
                        <a:t>5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B Zar" panose="00000400000000000000" pitchFamily="2" charset="-78"/>
                        </a:rPr>
                        <a:t>6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B Zar" panose="00000400000000000000" pitchFamily="2" charset="-78"/>
                        </a:rPr>
                        <a:t>7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solidFill>
                            <a:srgbClr val="FF0000"/>
                          </a:solidFill>
                          <a:cs typeface="B Zar" panose="00000400000000000000" pitchFamily="2" charset="-78"/>
                        </a:rPr>
                        <a:t>8</a:t>
                      </a:r>
                      <a:endParaRPr lang="en-US" dirty="0">
                        <a:solidFill>
                          <a:srgbClr val="FF0000"/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B Zar" panose="00000400000000000000" pitchFamily="2" charset="-78"/>
                        </a:rPr>
                        <a:t>9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B Zar" panose="00000400000000000000" pitchFamily="2" charset="-78"/>
                        </a:rPr>
                        <a:t>10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B Zar" panose="00000400000000000000" pitchFamily="2" charset="-78"/>
                        </a:rPr>
                        <a:t>11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B Zar" panose="00000400000000000000" pitchFamily="2" charset="-78"/>
                        </a:rPr>
                        <a:t>12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539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a-I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B Zar" panose="00000400000000000000" pitchFamily="2" charset="-78"/>
                        </a:rPr>
                        <a:t>تجربه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B Zar" panose="00000400000000000000" pitchFamily="2" charset="-78"/>
                        </a:rPr>
                        <a:t>0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B Zar" panose="00000400000000000000" pitchFamily="2" charset="-78"/>
                        </a:rPr>
                        <a:t>4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B Zar" panose="00000400000000000000" pitchFamily="2" charset="-78"/>
                        </a:rPr>
                        <a:t>8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solidFill>
                            <a:srgbClr val="FF0000"/>
                          </a:solidFill>
                          <a:cs typeface="B Zar" panose="00000400000000000000" pitchFamily="2" charset="-78"/>
                        </a:rPr>
                        <a:t>12</a:t>
                      </a:r>
                      <a:endParaRPr lang="en-US" dirty="0">
                        <a:solidFill>
                          <a:srgbClr val="FF0000"/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B Zar" panose="00000400000000000000" pitchFamily="2" charset="-78"/>
                        </a:rPr>
                        <a:t>16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B Zar" panose="00000400000000000000" pitchFamily="2" charset="-78"/>
                        </a:rPr>
                        <a:t>20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B Zar" panose="00000400000000000000" pitchFamily="2" charset="-78"/>
                        </a:rPr>
                        <a:t>24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B Zar" panose="00000400000000000000" pitchFamily="2" charset="-78"/>
                        </a:rPr>
                        <a:t>28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128113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880467" y="361950"/>
            <a:ext cx="793813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57200" indent="-4572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113" indent="-455613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0013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r" rtl="1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914400">
              <a:buFont typeface="Wingdings" pitchFamily="2" charset="2"/>
              <a:buNone/>
            </a:pPr>
            <a:r>
              <a:rPr lang="fa-IR" sz="2400" kern="0" smtClean="0">
                <a:solidFill>
                  <a:srgbClr val="0070C0"/>
                </a:solidFill>
                <a:cs typeface="B Titr" pitchFamily="2" charset="-78"/>
              </a:rPr>
              <a:t>«احتساب تجربه مربوط و مشابه وعیر مربوط »</a:t>
            </a:r>
          </a:p>
          <a:p>
            <a:pPr algn="l" defTabSz="914400" rtl="0">
              <a:buFont typeface="Wingdings" pitchFamily="2" charset="2"/>
              <a:buNone/>
            </a:pPr>
            <a:endParaRPr lang="en-US" sz="1800" kern="0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704777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800" b="1" dirty="0" smtClean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برخورداری از تعجیل مناطق کمتر توسعه یافته</a:t>
            </a:r>
            <a:endParaRPr lang="fa-IR" sz="4800" b="1" dirty="0">
              <a:solidFill>
                <a:schemeClr val="accent5">
                  <a:lumMod val="10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a-IR" sz="2000" b="1" kern="1200" dirty="0" smtClean="0">
              <a:solidFill>
                <a:srgbClr val="000099"/>
              </a:solidFill>
              <a:cs typeface="B Nazanin" panose="00000400000000000000" pitchFamily="2" charset="-78"/>
            </a:endParaRPr>
          </a:p>
          <a:p>
            <a:r>
              <a:rPr lang="fa-IR" sz="2000" b="1" kern="1200" dirty="0" smtClean="0">
                <a:solidFill>
                  <a:srgbClr val="000099"/>
                </a:solidFill>
                <a:cs typeface="B Nazanin" panose="00000400000000000000" pitchFamily="2" charset="-78"/>
              </a:rPr>
              <a:t> اشتغال در مناطق کمتر توسعه از تاریخ 1388/01/01 تاکنون</a:t>
            </a:r>
          </a:p>
          <a:p>
            <a:pPr marL="0" indent="0">
              <a:buNone/>
            </a:pPr>
            <a:endParaRPr lang="fa-IR" sz="2000" b="1" kern="1200" dirty="0" smtClean="0">
              <a:solidFill>
                <a:srgbClr val="000099"/>
              </a:solidFill>
              <a:cs typeface="B Nazanin" panose="00000400000000000000" pitchFamily="2" charset="-78"/>
            </a:endParaRPr>
          </a:p>
          <a:p>
            <a:r>
              <a:rPr lang="fa-IR" sz="2000" b="1" kern="1200" dirty="0" smtClean="0">
                <a:solidFill>
                  <a:srgbClr val="000099"/>
                </a:solidFill>
                <a:cs typeface="B Nazanin" panose="00000400000000000000" pitchFamily="2" charset="-78"/>
              </a:rPr>
              <a:t> اشتغال در شهر های زیر 12000 نفر از تاریخ90/1/1 تا 96/12/29</a:t>
            </a:r>
            <a:endParaRPr lang="fa-IR" sz="2000" b="1" kern="1200" dirty="0">
              <a:solidFill>
                <a:srgbClr val="000099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2205420"/>
      </p:ext>
    </p:extLst>
  </p:cSld>
  <p:clrMapOvr>
    <a:masterClrMapping/>
  </p:clrMapOvr>
  <p:transition spd="med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8604" y="1131590"/>
            <a:ext cx="7600987" cy="502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1800" dirty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فردی:</a:t>
            </a:r>
          </a:p>
          <a:p>
            <a:pPr algn="justLow">
              <a:lnSpc>
                <a:spcPct val="150000"/>
              </a:lnSpc>
            </a:pPr>
            <a:r>
              <a:rPr lang="fa-IR" sz="1800" dirty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 در تاریخ </a:t>
            </a:r>
            <a:r>
              <a:rPr lang="fa-IR" sz="1800" dirty="0" smtClean="0">
                <a:solidFill>
                  <a:srgbClr val="FF0000"/>
                </a:solidFill>
                <a:latin typeface="+mj-lt"/>
                <a:ea typeface="+mj-ea"/>
                <a:cs typeface="B Titr" panose="00000700000000000000" pitchFamily="2" charset="-78"/>
              </a:rPr>
              <a:t>1386/01/01</a:t>
            </a:r>
            <a:r>
              <a:rPr lang="fa-IR" sz="1800" dirty="0" smtClean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                                 </a:t>
            </a:r>
            <a:r>
              <a:rPr lang="fa-IR" sz="1800" dirty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با مدرک تحصیلی کاردانی                          با </a:t>
            </a:r>
            <a:r>
              <a:rPr lang="fa-IR" sz="1800" dirty="0" smtClean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عنوان شغلی کاردان آزمایشگاه استخدام </a:t>
            </a:r>
            <a:r>
              <a:rPr lang="fa-IR" sz="1800" dirty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گردید.</a:t>
            </a:r>
          </a:p>
          <a:p>
            <a:pPr algn="justLow">
              <a:lnSpc>
                <a:spcPct val="150000"/>
              </a:lnSpc>
            </a:pPr>
            <a:r>
              <a:rPr lang="fa-IR" sz="1800" dirty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در تاریخ </a:t>
            </a:r>
            <a:r>
              <a:rPr lang="fa-IR" sz="1800" dirty="0" smtClean="0">
                <a:solidFill>
                  <a:srgbClr val="FF0000"/>
                </a:solidFill>
                <a:latin typeface="+mj-lt"/>
                <a:ea typeface="+mj-ea"/>
                <a:cs typeface="B Titr" panose="00000700000000000000" pitchFamily="2" charset="-78"/>
              </a:rPr>
              <a:t>1396/01/01</a:t>
            </a:r>
            <a:r>
              <a:rPr lang="fa-IR" sz="1800" dirty="0" smtClean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                              </a:t>
            </a:r>
            <a:r>
              <a:rPr lang="fa-IR" sz="1800" dirty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با مدرک تحصیلی </a:t>
            </a:r>
            <a:r>
              <a:rPr lang="fa-IR" sz="1800" dirty="0" smtClean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کارشناسی                       </a:t>
            </a:r>
            <a:r>
              <a:rPr lang="fa-IR" sz="1800" dirty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به  </a:t>
            </a:r>
            <a:r>
              <a:rPr lang="fa-IR" sz="1800" dirty="0" smtClean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کارشناس آزمایشگاه  </a:t>
            </a:r>
            <a:r>
              <a:rPr lang="fa-IR" sz="1800" dirty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تغییر عنوان می دهد. </a:t>
            </a:r>
            <a:endParaRPr lang="fa-IR" sz="1800" dirty="0" smtClean="0">
              <a:solidFill>
                <a:prstClr val="black"/>
              </a:solidFill>
              <a:latin typeface="+mj-lt"/>
              <a:ea typeface="+mj-ea"/>
              <a:cs typeface="B Titr" panose="00000700000000000000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1800" dirty="0" smtClean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با توجه به احتساب تجربه، قبل از استخدام، مدت 3 سال سابقه خدمت در بخش خصوصی داشته و از </a:t>
            </a:r>
            <a:r>
              <a:rPr lang="fa-IR" sz="1800" dirty="0" smtClean="0">
                <a:solidFill>
                  <a:srgbClr val="C00000"/>
                </a:solidFill>
                <a:latin typeface="+mj-lt"/>
                <a:ea typeface="+mj-ea"/>
                <a:cs typeface="B Titr" panose="00000700000000000000" pitchFamily="2" charset="-78"/>
              </a:rPr>
              <a:t>1396/01/01 تا 1397/01/01</a:t>
            </a:r>
            <a:r>
              <a:rPr lang="fa-IR" sz="1800" dirty="0" smtClean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 نیزدر منطقه کمتر توسعه یافته فعالیت داشته است.</a:t>
            </a:r>
            <a:endParaRPr lang="fa-IR" sz="1800" dirty="0">
              <a:solidFill>
                <a:prstClr val="black"/>
              </a:solidFill>
              <a:latin typeface="+mj-lt"/>
              <a:ea typeface="+mj-ea"/>
              <a:cs typeface="B Titr" panose="00000700000000000000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1800" dirty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     الف ) در تاریخ </a:t>
            </a:r>
            <a:r>
              <a:rPr lang="fa-IR" sz="1800" dirty="0" smtClean="0">
                <a:solidFill>
                  <a:srgbClr val="C00000"/>
                </a:solidFill>
                <a:latin typeface="+mj-lt"/>
                <a:ea typeface="+mj-ea"/>
                <a:cs typeface="B Titr" panose="00000700000000000000" pitchFamily="2" charset="-78"/>
              </a:rPr>
              <a:t>98/12/29</a:t>
            </a:r>
            <a:r>
              <a:rPr lang="fa-IR" sz="1800" dirty="0" smtClean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در </a:t>
            </a:r>
            <a:r>
              <a:rPr lang="fa-IR" sz="1800" dirty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چه طبقه </a:t>
            </a:r>
            <a:r>
              <a:rPr lang="fa-IR" sz="1800" dirty="0" smtClean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 و رتبه ای قرار </a:t>
            </a:r>
            <a:r>
              <a:rPr lang="fa-IR" sz="1800" dirty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می گیرد؟</a:t>
            </a:r>
          </a:p>
          <a:p>
            <a:pPr algn="justLow">
              <a:lnSpc>
                <a:spcPct val="150000"/>
              </a:lnSpc>
            </a:pPr>
            <a:r>
              <a:rPr lang="fa-IR" sz="1800" dirty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       </a:t>
            </a:r>
          </a:p>
          <a:p>
            <a:pPr algn="justLow">
              <a:lnSpc>
                <a:spcPct val="150000"/>
              </a:lnSpc>
            </a:pPr>
            <a:endParaRPr lang="fa-IR" sz="1800" dirty="0">
              <a:solidFill>
                <a:srgbClr val="FF0000"/>
              </a:solidFill>
              <a:latin typeface="+mj-lt"/>
              <a:ea typeface="+mj-ea"/>
              <a:cs typeface="B Titr" panose="00000700000000000000" pitchFamily="2" charset="-78"/>
            </a:endParaRPr>
          </a:p>
          <a:p>
            <a:pPr algn="justLow">
              <a:lnSpc>
                <a:spcPct val="150000"/>
              </a:lnSpc>
            </a:pPr>
            <a:endParaRPr lang="fa-IR" sz="1800" dirty="0">
              <a:solidFill>
                <a:prstClr val="black"/>
              </a:solidFill>
              <a:latin typeface="+mj-lt"/>
              <a:ea typeface="+mj-ea"/>
              <a:cs typeface="B Titr" panose="00000700000000000000" pitchFamily="2" charset="-78"/>
            </a:endParaRPr>
          </a:p>
          <a:p>
            <a:pPr algn="justLow">
              <a:lnSpc>
                <a:spcPct val="130000"/>
              </a:lnSpc>
            </a:pPr>
            <a:r>
              <a:rPr lang="ar-SA" sz="1800" dirty="0">
                <a:solidFill>
                  <a:prstClr val="black"/>
                </a:solidFill>
                <a:cs typeface="B Nazanin" panose="00000400000000000000" pitchFamily="2" charset="-78"/>
              </a:rPr>
              <a:t> </a:t>
            </a:r>
            <a:r>
              <a:rPr lang="fa-IR" sz="1800" dirty="0">
                <a:solidFill>
                  <a:prstClr val="black"/>
                </a:solidFill>
                <a:cs typeface="B Nazanin" panose="00000400000000000000" pitchFamily="2" charset="-78"/>
              </a:rPr>
              <a:t>                   </a:t>
            </a:r>
            <a:endParaRPr lang="en-US" sz="18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82897" y="583409"/>
            <a:ext cx="7772400" cy="576064"/>
          </a:xfrm>
        </p:spPr>
        <p:txBody>
          <a:bodyPr/>
          <a:lstStyle/>
          <a:p>
            <a:pPr algn="r"/>
            <a:r>
              <a:rPr lang="fa-IR" sz="1800" kern="1200" dirty="0">
                <a:solidFill>
                  <a:prstClr val="black"/>
                </a:solidFill>
                <a:cs typeface="B Titr" panose="00000700000000000000" pitchFamily="2" charset="-78"/>
              </a:rPr>
              <a:t>مثال محاسبه تجریه: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704334"/>
            <a:ext cx="1286367" cy="274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464" y="1707654"/>
            <a:ext cx="1008112" cy="274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490" y="2523539"/>
            <a:ext cx="1286367" cy="2743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487897"/>
            <a:ext cx="998335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4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2" descr="I:\New folder\Pictur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7494"/>
            <a:ext cx="8064896" cy="461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64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533400" y="1485900"/>
                <a:ext cx="9677400" cy="3176588"/>
              </a:xfrm>
            </p:spPr>
            <p:txBody>
              <a:bodyPr/>
              <a:lstStyle/>
              <a:p>
                <a:pPr marL="0" indent="0" algn="justLow" defTabSz="779252">
                  <a:lnSpc>
                    <a:spcPct val="200000"/>
                  </a:lnSpc>
                  <a:buNone/>
                </a:pPr>
                <a:endParaRPr lang="fa-IR" sz="1400" kern="1200" dirty="0" smtClean="0">
                  <a:solidFill>
                    <a:prstClr val="black"/>
                  </a:solidFill>
                  <a:latin typeface="+mj-lt"/>
                  <a:ea typeface="+mj-ea"/>
                  <a:cs typeface="B Titr" panose="00000700000000000000" pitchFamily="2" charset="-78"/>
                </a:endParaRPr>
              </a:p>
              <a:p>
                <a:pPr marL="0" indent="0" algn="justLow" defTabSz="779252">
                  <a:lnSpc>
                    <a:spcPct val="20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fa-IR" sz="280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B Titr" panose="00000700000000000000" pitchFamily="2" charset="-78"/>
                          </a:rPr>
                        </m:ctrlPr>
                      </m:fPr>
                      <m:num>
                        <m:r>
                          <a:rPr lang="fa-IR" sz="28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B Titr" panose="00000700000000000000" pitchFamily="2" charset="-78"/>
                          </a:rPr>
                          <m:t>1</m:t>
                        </m:r>
                      </m:num>
                      <m:den>
                        <m:r>
                          <a:rPr lang="fa-IR" sz="28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B Titr" panose="00000700000000000000" pitchFamily="2" charset="-78"/>
                          </a:rPr>
                          <m:t>3</m:t>
                        </m:r>
                      </m:den>
                    </m:f>
                  </m:oMath>
                </a14:m>
                <a:r>
                  <a:rPr lang="fa-IR" sz="1400" kern="1200" dirty="0" smtClean="0">
                    <a:solidFill>
                      <a:prstClr val="black"/>
                    </a:solidFill>
                    <a:latin typeface="+mj-lt"/>
                    <a:ea typeface="+mj-ea"/>
                    <a:cs typeface="B Titr" panose="00000700000000000000" pitchFamily="2" charset="-78"/>
                  </a:rPr>
                  <a:t>سوابق </a:t>
                </a:r>
                <a:r>
                  <a:rPr lang="fa-IR" sz="1400" kern="1200" dirty="0">
                    <a:solidFill>
                      <a:prstClr val="black"/>
                    </a:solidFill>
                    <a:latin typeface="+mj-lt"/>
                    <a:ea typeface="+mj-ea"/>
                    <a:cs typeface="B Titr" panose="00000700000000000000" pitchFamily="2" charset="-78"/>
                  </a:rPr>
                  <a:t>غیر مربوط+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B Titr" panose="00000700000000000000" pitchFamily="2" charset="-78"/>
                          </a:rPr>
                        </m:ctrlPr>
                      </m:fPr>
                      <m:num>
                        <m:r>
                          <a:rPr lang="fa-IR" sz="2400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B Titr" panose="00000700000000000000" pitchFamily="2" charset="-78"/>
                          </a:rPr>
                          <m:t>1</m:t>
                        </m:r>
                      </m:num>
                      <m:den>
                        <m:r>
                          <a:rPr lang="fa-IR" sz="24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B Titr" panose="00000700000000000000" pitchFamily="2" charset="-78"/>
                          </a:rPr>
                          <m:t> </m:t>
                        </m:r>
                        <m:r>
                          <a:rPr lang="fa-IR" sz="2400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B Titr" panose="00000700000000000000" pitchFamily="2" charset="-78"/>
                          </a:rPr>
                          <m:t>3</m:t>
                        </m:r>
                      </m:den>
                    </m:f>
                  </m:oMath>
                </a14:m>
                <a:r>
                  <a:rPr lang="fa-IR" sz="1400" kern="1200" dirty="0" smtClean="0">
                    <a:solidFill>
                      <a:prstClr val="black"/>
                    </a:solidFill>
                    <a:latin typeface="+mj-lt"/>
                    <a:ea typeface="+mj-ea"/>
                    <a:cs typeface="B Titr" panose="00000700000000000000" pitchFamily="2" charset="-78"/>
                  </a:rPr>
                  <a:t>دیپلم </a:t>
                </a:r>
                <a:r>
                  <a:rPr lang="fa-IR" sz="1400" kern="1200" dirty="0">
                    <a:solidFill>
                      <a:prstClr val="black"/>
                    </a:solidFill>
                    <a:latin typeface="+mj-lt"/>
                    <a:ea typeface="+mj-ea"/>
                    <a:cs typeface="B Titr" panose="00000700000000000000" pitchFamily="2" charset="-78"/>
                  </a:rPr>
                  <a:t>مربوط +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B Titr" panose="00000700000000000000" pitchFamily="2" charset="-78"/>
                          </a:rPr>
                        </m:ctrlPr>
                      </m:fPr>
                      <m:num>
                        <m:r>
                          <a:rPr lang="fa-IR" sz="2400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B Titr" panose="00000700000000000000" pitchFamily="2" charset="-78"/>
                          </a:rPr>
                          <m:t>1</m:t>
                        </m:r>
                      </m:num>
                      <m:den>
                        <m:r>
                          <a:rPr lang="fa-IR" sz="2400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B Titr" panose="00000700000000000000" pitchFamily="2" charset="-78"/>
                          </a:rPr>
                          <m:t>2</m:t>
                        </m:r>
                      </m:den>
                    </m:f>
                  </m:oMath>
                </a14:m>
                <a:r>
                  <a:rPr lang="fa-IR" sz="2400" kern="1200" dirty="0">
                    <a:solidFill>
                      <a:prstClr val="black"/>
                    </a:solidFill>
                    <a:latin typeface="+mj-lt"/>
                    <a:ea typeface="+mj-ea"/>
                    <a:cs typeface="B Titr" panose="00000700000000000000" pitchFamily="2" charset="-78"/>
                  </a:rPr>
                  <a:t>  </a:t>
                </a:r>
                <a:r>
                  <a:rPr lang="fa-IR" sz="1400" kern="1200" dirty="0">
                    <a:solidFill>
                      <a:prstClr val="black"/>
                    </a:solidFill>
                    <a:latin typeface="+mj-lt"/>
                    <a:ea typeface="+mj-ea"/>
                    <a:cs typeface="B Titr" panose="00000700000000000000" pitchFamily="2" charset="-78"/>
                  </a:rPr>
                  <a:t>کاردانی مربوط</a:t>
                </a:r>
                <a:r>
                  <a:rPr lang="fa-IR" sz="2400" kern="1200" dirty="0">
                    <a:solidFill>
                      <a:prstClr val="black"/>
                    </a:solidFill>
                    <a:latin typeface="+mj-lt"/>
                    <a:ea typeface="+mj-ea"/>
                    <a:cs typeface="B Titr" panose="00000700000000000000" pitchFamily="2" charset="-78"/>
                  </a:rPr>
                  <a:t>+  </a:t>
                </a:r>
                <a:r>
                  <a:rPr lang="fa-IR" sz="1400" kern="1200" dirty="0">
                    <a:solidFill>
                      <a:prstClr val="black"/>
                    </a:solidFill>
                    <a:latin typeface="+mj-lt"/>
                    <a:ea typeface="+mj-ea"/>
                    <a:cs typeface="B Titr" panose="00000700000000000000" pitchFamily="2" charset="-78"/>
                  </a:rPr>
                  <a:t>2 برابر سوابق مربوط ومشابه با مدرک لیسانس= احتساب </a:t>
                </a:r>
                <a:r>
                  <a:rPr lang="fa-IR" sz="1400" kern="1200" dirty="0" smtClean="0">
                    <a:solidFill>
                      <a:prstClr val="black"/>
                    </a:solidFill>
                    <a:latin typeface="+mj-lt"/>
                    <a:ea typeface="+mj-ea"/>
                    <a:cs typeface="B Titr" panose="00000700000000000000" pitchFamily="2" charset="-78"/>
                  </a:rPr>
                  <a:t>تجربه</a:t>
                </a:r>
                <a:endParaRPr lang="en-US" sz="1400" kern="1200" dirty="0">
                  <a:solidFill>
                    <a:prstClr val="black"/>
                  </a:solidFill>
                  <a:latin typeface="+mj-lt"/>
                  <a:ea typeface="+mj-ea"/>
                  <a:cs typeface="B Titr" panose="000007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533400" y="1485900"/>
                <a:ext cx="9677400" cy="3176588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377950" y="35306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353060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353530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865188" y="895350"/>
          <a:ext cx="6380162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1" name="Equation" r:id="rId3" imgW="2984400" imgH="622080" progId="Equation.3">
                  <p:embed/>
                </p:oleObj>
              </mc:Choice>
              <mc:Fallback>
                <p:oleObj name="Equation" r:id="rId3" imgW="298440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895350"/>
                        <a:ext cx="6380162" cy="94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990600" y="2278091"/>
          <a:ext cx="5812483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2" name="Equation" r:id="rId5" imgW="3009600" imgH="622080" progId="Equation.3">
                  <p:embed/>
                </p:oleObj>
              </mc:Choice>
              <mc:Fallback>
                <p:oleObj name="Equation" r:id="rId5" imgW="300960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78091"/>
                        <a:ext cx="5812483" cy="12017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Content Placeholder 4"/>
          <p:cNvGraphicFramePr>
            <a:graphicFrameLocks noChangeAspect="1"/>
          </p:cNvGraphicFramePr>
          <p:nvPr>
            <p:extLst/>
          </p:nvPr>
        </p:nvGraphicFramePr>
        <p:xfrm>
          <a:off x="2879725" y="3886200"/>
          <a:ext cx="2352675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3" name="Equation" r:id="rId7" imgW="1218960" imgH="622080" progId="Equation.3">
                  <p:embed/>
                </p:oleObj>
              </mc:Choice>
              <mc:Fallback>
                <p:oleObj name="Equation" r:id="rId7" imgW="121896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725" y="3886200"/>
                        <a:ext cx="2352675" cy="12033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232394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00200" y="3790950"/>
          <a:ext cx="64008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154090772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54295545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11829666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12157752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11540191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26635413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87534644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36024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64915531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224864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a-IR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B Zar" panose="00000400000000000000" pitchFamily="2" charset="-78"/>
                        </a:rPr>
                        <a:t>طبقه</a:t>
                      </a:r>
                      <a:endParaRPr lang="en-US" b="0" dirty="0">
                        <a:solidFill>
                          <a:schemeClr val="tx1">
                            <a:lumMod val="50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B Zar" panose="00000400000000000000" pitchFamily="2" charset="-78"/>
                        </a:rPr>
                        <a:t>5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B Zar" panose="00000400000000000000" pitchFamily="2" charset="-78"/>
                        </a:rPr>
                        <a:t>6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B Zar" panose="00000400000000000000" pitchFamily="2" charset="-78"/>
                        </a:rPr>
                        <a:t>7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solidFill>
                            <a:srgbClr val="FF0000"/>
                          </a:solidFill>
                          <a:cs typeface="B Zar" panose="00000400000000000000" pitchFamily="2" charset="-78"/>
                        </a:rPr>
                        <a:t>8</a:t>
                      </a:r>
                      <a:endParaRPr lang="en-US" dirty="0">
                        <a:solidFill>
                          <a:srgbClr val="FF0000"/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B Zar" panose="00000400000000000000" pitchFamily="2" charset="-78"/>
                        </a:rPr>
                        <a:t>9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B Zar" panose="00000400000000000000" pitchFamily="2" charset="-78"/>
                        </a:rPr>
                        <a:t>10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B Zar" panose="00000400000000000000" pitchFamily="2" charset="-78"/>
                        </a:rPr>
                        <a:t>11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B Zar" panose="00000400000000000000" pitchFamily="2" charset="-78"/>
                        </a:rPr>
                        <a:t>12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539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a-I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B Zar" panose="00000400000000000000" pitchFamily="2" charset="-78"/>
                        </a:rPr>
                        <a:t>تجربه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B Zar" panose="00000400000000000000" pitchFamily="2" charset="-78"/>
                        </a:rPr>
                        <a:t>0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B Zar" panose="00000400000000000000" pitchFamily="2" charset="-78"/>
                        </a:rPr>
                        <a:t>4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B Zar" panose="00000400000000000000" pitchFamily="2" charset="-78"/>
                        </a:rPr>
                        <a:t>8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solidFill>
                            <a:srgbClr val="FF0000"/>
                          </a:solidFill>
                          <a:cs typeface="B Zar" panose="00000400000000000000" pitchFamily="2" charset="-78"/>
                        </a:rPr>
                        <a:t>12</a:t>
                      </a:r>
                      <a:endParaRPr lang="en-US" dirty="0">
                        <a:solidFill>
                          <a:srgbClr val="FF0000"/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B Zar" panose="00000400000000000000" pitchFamily="2" charset="-78"/>
                        </a:rPr>
                        <a:t>16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B Zar" panose="00000400000000000000" pitchFamily="2" charset="-78"/>
                        </a:rPr>
                        <a:t>20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B Zar" panose="00000400000000000000" pitchFamily="2" charset="-78"/>
                        </a:rPr>
                        <a:t>24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B Zar" panose="00000400000000000000" pitchFamily="2" charset="-78"/>
                        </a:rPr>
                        <a:t>28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128113"/>
                  </a:ext>
                </a:extLst>
              </a:tr>
            </a:tbl>
          </a:graphicData>
        </a:graphic>
      </p:graphicFrame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1733550"/>
            <a:ext cx="48006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1171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8787"/>
            <a:ext cx="7772400" cy="800100"/>
          </a:xfrm>
        </p:spPr>
        <p:txBody>
          <a:bodyPr/>
          <a:lstStyle/>
          <a:p>
            <a:pPr lvl="0"/>
            <a:r>
              <a:rPr lang="fa-IR" sz="2000" b="1" kern="1200" dirty="0" smtClean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/>
            </a:r>
            <a:br>
              <a:rPr lang="fa-IR" sz="2000" b="1" kern="1200" dirty="0" smtClean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</a:br>
            <a:r>
              <a:rPr lang="fa-IR" sz="2000" b="1" kern="1200" dirty="0" smtClean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تعیین </a:t>
            </a:r>
            <a:r>
              <a:rPr lang="fa-IR" sz="2000" b="1" kern="1200" dirty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طبقه متناسب با تجربه( طبق جدول زیر)، مدرک تحصیلی و وضعیت ایثارگری </a:t>
            </a:r>
            <a:r>
              <a:rPr lang="fa-IR" dirty="0"/>
              <a:t/>
            </a:r>
            <a:br>
              <a:rPr lang="fa-IR" dirty="0"/>
            </a:br>
            <a:r>
              <a:rPr lang="fa-IR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تعیین </a:t>
            </a:r>
            <a:r>
              <a:rPr lang="fa-IR" b="1" dirty="0" smtClean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طبقه کارکنان </a:t>
            </a:r>
            <a:r>
              <a:rPr lang="fa-IR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قرارداد کارمعین/پزشک خانواده </a:t>
            </a:r>
            <a:r>
              <a:rPr lang="fa-IR" sz="2800" b="1" kern="1200" dirty="0">
                <a:solidFill>
                  <a:srgbClr val="000099"/>
                </a:solidFill>
                <a:cs typeface="B Nazanin" panose="00000400000000000000" pitchFamily="2" charset="-78"/>
              </a:rPr>
              <a:t>درتاریخ</a:t>
            </a:r>
            <a:r>
              <a:rPr lang="fa-IR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  </a:t>
            </a:r>
            <a:r>
              <a:rPr lang="fa-IR" sz="2800" b="1" kern="1200" dirty="0">
                <a:solidFill>
                  <a:srgbClr val="000099"/>
                </a:solidFill>
                <a:cs typeface="B Nazanin" panose="00000400000000000000" pitchFamily="2" charset="-78"/>
              </a:rPr>
              <a:t>1398/12/29</a:t>
            </a:r>
            <a:r>
              <a:rPr lang="fa-IR" sz="2800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fa-IR" sz="2000" b="1" kern="1200" dirty="0" smtClean="0">
              <a:solidFill>
                <a:schemeClr val="tx1">
                  <a:lumMod val="50000"/>
                </a:schemeClr>
              </a:solidFill>
              <a:latin typeface="IranNastaliq" pitchFamily="18" charset="0"/>
              <a:cs typeface="B Nazanin" panose="00000400000000000000" pitchFamily="2" charset="-78"/>
            </a:endParaRPr>
          </a:p>
          <a:p>
            <a:pPr lvl="0"/>
            <a:r>
              <a:rPr lang="fa-IR" sz="2000" b="1" kern="1200" dirty="0" smtClean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سوابق تجربی</a:t>
            </a:r>
          </a:p>
          <a:p>
            <a:pPr lvl="0"/>
            <a:r>
              <a:rPr lang="fa-IR" sz="2000" b="1" kern="1200" dirty="0" smtClean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مدرک تحصیلی</a:t>
            </a:r>
          </a:p>
          <a:p>
            <a:pPr lvl="0"/>
            <a:r>
              <a:rPr lang="fa-IR" sz="2000" b="1" kern="1200" dirty="0" smtClean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وضعیت ایثارگری</a:t>
            </a:r>
          </a:p>
          <a:p>
            <a:pPr lvl="0"/>
            <a:endParaRPr lang="fa-IR" sz="2000" b="1" kern="1200" dirty="0">
              <a:solidFill>
                <a:schemeClr val="tx1">
                  <a:lumMod val="50000"/>
                </a:schemeClr>
              </a:solidFill>
              <a:latin typeface="IranNastaliq" pitchFamily="18" charset="0"/>
              <a:cs typeface="B Nazanin" panose="00000400000000000000" pitchFamily="2" charset="-78"/>
            </a:endParaRPr>
          </a:p>
          <a:p>
            <a:pPr lvl="0"/>
            <a:endParaRPr lang="fa-IR" sz="2000" b="1" kern="1200" dirty="0" smtClean="0">
              <a:solidFill>
                <a:schemeClr val="tx1">
                  <a:lumMod val="50000"/>
                </a:schemeClr>
              </a:solidFill>
              <a:latin typeface="IranNastaliq" pitchFamily="18" charset="0"/>
              <a:cs typeface="B Nazanin" panose="00000400000000000000" pitchFamily="2" charset="-78"/>
            </a:endParaRPr>
          </a:p>
          <a:p>
            <a:pPr marL="0" lvl="0" indent="0">
              <a:buNone/>
            </a:pPr>
            <a:r>
              <a:rPr lang="fa-IR" sz="2000" b="1" kern="1200" dirty="0" smtClean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 </a:t>
            </a:r>
          </a:p>
          <a:p>
            <a:pPr lvl="0"/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9827837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1214414" y="857238"/>
            <a:ext cx="6786610" cy="1285884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dirty="0">
                <a:cs typeface="B Titr" panose="00000700000000000000" pitchFamily="2" charset="-78"/>
              </a:rPr>
              <a:t>گروههای تشویقی ایثارگری (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سقف 2 تا</a:t>
            </a:r>
            <a:r>
              <a:rPr lang="fa-IR" sz="2800" dirty="0">
                <a:cs typeface="B Titr" panose="00000700000000000000" pitchFamily="2" charset="-78"/>
              </a:rPr>
              <a:t>)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4619442" y="3006002"/>
            <a:ext cx="4214842" cy="72509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600" dirty="0" smtClean="0">
                <a:solidFill>
                  <a:schemeClr val="tx1"/>
                </a:solidFill>
                <a:cs typeface="B Titr" panose="00000700000000000000" pitchFamily="2" charset="-78"/>
              </a:rPr>
              <a:t>گروه تشویقی جانبازی (سقف 2تا)</a:t>
            </a:r>
            <a:endParaRPr lang="en-US" sz="2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214282" y="2114550"/>
            <a:ext cx="4286280" cy="725093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600" dirty="0">
                <a:solidFill>
                  <a:schemeClr val="tx1"/>
                </a:solidFill>
                <a:cs typeface="B Titr" panose="00000700000000000000" pitchFamily="2" charset="-78"/>
              </a:rPr>
              <a:t>گروه تشویقی اسارت ( سقف 2تا) </a:t>
            </a:r>
            <a:endParaRPr lang="en-US" sz="2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4582090" y="2083371"/>
            <a:ext cx="4214842" cy="756272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600" dirty="0" smtClean="0">
                <a:solidFill>
                  <a:srgbClr val="FF0000"/>
                </a:solidFill>
                <a:cs typeface="B Titr" panose="00000700000000000000" pitchFamily="2" charset="-78"/>
              </a:rPr>
              <a:t>گروه تشویقی جبهه (سقف 2تا) </a:t>
            </a:r>
            <a:endParaRPr lang="en-US" sz="2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152400" y="2971800"/>
            <a:ext cx="4348162" cy="725099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600" dirty="0">
                <a:cs typeface="B Titr" panose="00000700000000000000" pitchFamily="2" charset="-78"/>
              </a:rPr>
              <a:t>گروه تشویقی شهادت (سقف 2تا) </a:t>
            </a:r>
            <a:endParaRPr lang="en-US" sz="2600" dirty="0">
              <a:cs typeface="B Titr" panose="00000700000000000000" pitchFamily="2" charset="-78"/>
            </a:endParaRPr>
          </a:p>
        </p:txBody>
      </p:sp>
      <p:sp>
        <p:nvSpPr>
          <p:cNvPr id="2" name="Cube 1"/>
          <p:cNvSpPr/>
          <p:nvPr/>
        </p:nvSpPr>
        <p:spPr>
          <a:xfrm>
            <a:off x="152400" y="3897453"/>
            <a:ext cx="8501122" cy="1143000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مدت اسارت برای عموم آزادگان به ازای هر یک سال ، دو سال به سابقه خدمت رسمی اضافه می گردد.</a:t>
            </a:r>
            <a:endParaRPr lang="en-US" sz="24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1" name="Plaque 10"/>
          <p:cNvSpPr/>
          <p:nvPr/>
        </p:nvSpPr>
        <p:spPr>
          <a:xfrm>
            <a:off x="180108" y="160717"/>
            <a:ext cx="8821048" cy="589364"/>
          </a:xfrm>
          <a:prstGeom prst="plaqu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600" dirty="0">
                <a:solidFill>
                  <a:srgbClr val="C00000"/>
                </a:solidFill>
                <a:cs typeface="B Titr" panose="00000700000000000000" pitchFamily="2" charset="-78"/>
              </a:rPr>
              <a:t>امتیازات استخدامی ایثارگران بخشنامه شماره 2727 مورخ 71/5/20</a:t>
            </a:r>
            <a:endParaRPr lang="en-US" sz="26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24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1371600" y="426027"/>
            <a:ext cx="6486548" cy="13716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گروههای تشویقی ایثارگران </a:t>
            </a:r>
            <a:endParaRPr lang="en-US" sz="24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4786314" y="1982388"/>
            <a:ext cx="4281486" cy="2250296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2000" dirty="0" smtClean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 6ماه </a:t>
            </a:r>
            <a:r>
              <a:rPr lang="fa-IR" sz="2000" dirty="0">
                <a:solidFill>
                  <a:srgbClr val="FF0000"/>
                </a:solidFill>
                <a:cs typeface="B Titr" panose="00000700000000000000" pitchFamily="2" charset="-78"/>
              </a:rPr>
              <a:t>متوالی یا 9 ماه متناوب و تا سه سال جبهه  </a:t>
            </a:r>
            <a:endParaRPr lang="fa-IR" sz="2000" dirty="0" smtClean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2000" dirty="0" smtClean="0">
                <a:solidFill>
                  <a:schemeClr val="tx1"/>
                </a:solidFill>
                <a:cs typeface="B Titr" panose="00000700000000000000" pitchFamily="2" charset="-78"/>
              </a:rPr>
              <a:t>تا </a:t>
            </a:r>
            <a:r>
              <a:rPr lang="fa-IR" sz="2000" dirty="0">
                <a:solidFill>
                  <a:schemeClr val="tx1"/>
                </a:solidFill>
                <a:cs typeface="B Titr" panose="00000700000000000000" pitchFamily="2" charset="-78"/>
              </a:rPr>
              <a:t>سه سال اسارت</a:t>
            </a:r>
          </a:p>
          <a:p>
            <a:pPr algn="ctr"/>
            <a:r>
              <a:rPr lang="fa-IR" sz="2000" dirty="0">
                <a:solidFill>
                  <a:schemeClr val="tx1"/>
                </a:solidFill>
                <a:cs typeface="B Titr" panose="00000700000000000000" pitchFamily="2" charset="-78"/>
              </a:rPr>
              <a:t>تا حداکثر 40 درصد جانبازی 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571472" y="1982387"/>
            <a:ext cx="3929090" cy="2250297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بیش از سه سال جبهه </a:t>
            </a:r>
            <a:endParaRPr lang="en-US" sz="24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بیش </a:t>
            </a:r>
            <a: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  <a:t>از سه سال اسارت </a:t>
            </a:r>
          </a:p>
          <a:p>
            <a:pPr algn="ctr"/>
            <a: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  <a:t>بیش از 40 در صد جانبازی </a:t>
            </a:r>
          </a:p>
        </p:txBody>
      </p:sp>
      <p:sp>
        <p:nvSpPr>
          <p:cNvPr id="5" name="Oval 4"/>
          <p:cNvSpPr/>
          <p:nvPr/>
        </p:nvSpPr>
        <p:spPr>
          <a:xfrm>
            <a:off x="5214942" y="4343400"/>
            <a:ext cx="3071834" cy="6286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600" dirty="0">
                <a:solidFill>
                  <a:schemeClr val="tx1"/>
                </a:solidFill>
                <a:cs typeface="B Titr" panose="00000700000000000000" pitchFamily="2" charset="-78"/>
              </a:rPr>
              <a:t>یک گروه تشویقی</a:t>
            </a:r>
            <a:endParaRPr lang="en-US" sz="2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1142976" y="4339841"/>
            <a:ext cx="2928958" cy="62865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600" dirty="0">
                <a:solidFill>
                  <a:schemeClr val="tx1"/>
                </a:solidFill>
                <a:cs typeface="B Titr" panose="00000700000000000000" pitchFamily="2" charset="-78"/>
              </a:rPr>
              <a:t>دو گروه تشویقی</a:t>
            </a:r>
            <a:endParaRPr lang="en-US" sz="2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729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نحوه </a:t>
            </a:r>
            <a:r>
              <a:rPr lang="fa-IR" b="1" dirty="0" smtClean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اعطای امتیاز  یک </a:t>
            </a:r>
            <a:r>
              <a:rPr lang="fa-IR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مقطع </a:t>
            </a:r>
            <a:r>
              <a:rPr lang="fa-IR" b="1" dirty="0" smtClean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/امتیازتحصیلات  یک مقطع تحصیلی بالاتر ایثارگران  </a:t>
            </a:r>
            <a:endParaRPr lang="fa-IR" b="1" dirty="0">
              <a:solidFill>
                <a:schemeClr val="accent5">
                  <a:lumMod val="10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sz="20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  به </a:t>
            </a:r>
            <a:r>
              <a:rPr lang="fa-IR" sz="2000" b="1" dirty="0">
                <a:solidFill>
                  <a:prstClr val="black"/>
                </a:solidFill>
                <a:cs typeface="B Nazanin" panose="00000400000000000000" pitchFamily="2" charset="-78"/>
              </a:rPr>
              <a:t>استناد ماده54 آئین نامه مهندسی مشاغل، ایثارگران:</a:t>
            </a:r>
          </a:p>
          <a:p>
            <a:r>
              <a:rPr lang="fa-IR" sz="2000" dirty="0">
                <a:solidFill>
                  <a:prstClr val="black"/>
                </a:solidFill>
                <a:cs typeface="B Nazanin" panose="00000400000000000000" pitchFamily="2" charset="-78"/>
              </a:rPr>
              <a:t>در صورت </a:t>
            </a:r>
            <a:r>
              <a:rPr lang="ar-SA" sz="2000" dirty="0">
                <a:solidFill>
                  <a:prstClr val="black"/>
                </a:solidFill>
                <a:cs typeface="B Nazanin" panose="00000400000000000000" pitchFamily="2" charset="-78"/>
              </a:rPr>
              <a:t>پيش‌بيني مقطع تحصيلي بالاتر در شرايط احراز شغل </a:t>
            </a:r>
            <a:r>
              <a:rPr lang="fa-IR" sz="2000" dirty="0">
                <a:solidFill>
                  <a:prstClr val="black"/>
                </a:solidFill>
                <a:cs typeface="B Nazanin" panose="00000400000000000000" pitchFamily="2" charset="-78"/>
              </a:rPr>
              <a:t>رزمندگان </a:t>
            </a:r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(دارای شش ماه خدمت داوطلبانه یا هشت ماه غیر داوطلبانه در جبهه</a:t>
            </a:r>
            <a:r>
              <a:rPr lang="fa-IR" sz="20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)</a:t>
            </a:r>
            <a:r>
              <a:rPr lang="ar-SA" sz="2000" dirty="0" smtClean="0">
                <a:solidFill>
                  <a:prstClr val="black"/>
                </a:solidFill>
                <a:cs typeface="B Nazanin" panose="00000400000000000000" pitchFamily="2" charset="-78"/>
              </a:rPr>
              <a:t> </a:t>
            </a:r>
            <a:r>
              <a:rPr lang="ar-SA" sz="2000" dirty="0">
                <a:solidFill>
                  <a:prstClr val="black"/>
                </a:solidFill>
                <a:cs typeface="B Nazanin" panose="00000400000000000000" pitchFamily="2" charset="-78"/>
              </a:rPr>
              <a:t>از</a:t>
            </a:r>
            <a:r>
              <a:rPr lang="fa-IR" sz="2000" dirty="0">
                <a:solidFill>
                  <a:prstClr val="black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solidFill>
                  <a:prstClr val="black"/>
                </a:solidFill>
                <a:cs typeface="B Nazanin" panose="00000400000000000000" pitchFamily="2" charset="-78"/>
              </a:rPr>
              <a:t>امتیاز یک </a:t>
            </a:r>
            <a:r>
              <a:rPr lang="fa-IR" sz="2000" dirty="0">
                <a:solidFill>
                  <a:prstClr val="black"/>
                </a:solidFill>
                <a:cs typeface="B Nazanin" panose="00000400000000000000" pitchFamily="2" charset="-78"/>
              </a:rPr>
              <a:t>مقطع تحصیلی بالاتر </a:t>
            </a:r>
            <a:r>
              <a:rPr lang="fa-IR" sz="2000" dirty="0" smtClean="0">
                <a:solidFill>
                  <a:prstClr val="black"/>
                </a:solidFill>
                <a:cs typeface="B Nazanin" panose="00000400000000000000" pitchFamily="2" charset="-78"/>
              </a:rPr>
              <a:t>برخوردار </a:t>
            </a:r>
            <a:r>
              <a:rPr lang="fa-IR" sz="2000" dirty="0">
                <a:solidFill>
                  <a:prstClr val="black"/>
                </a:solidFill>
                <a:cs typeface="B Nazanin" panose="00000400000000000000" pitchFamily="2" charset="-78"/>
              </a:rPr>
              <a:t>خواهند شد</a:t>
            </a:r>
            <a:r>
              <a:rPr lang="fa-IR" sz="2000" dirty="0" smtClean="0">
                <a:solidFill>
                  <a:prstClr val="black"/>
                </a:solidFill>
                <a:cs typeface="B Nazanin" panose="00000400000000000000" pitchFamily="2" charset="-78"/>
              </a:rPr>
              <a:t>.</a:t>
            </a:r>
          </a:p>
          <a:p>
            <a:pPr marL="0" indent="0">
              <a:buNone/>
            </a:pP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تبصره1</a:t>
            </a:r>
            <a:r>
              <a:rPr lang="fa-IR" sz="20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: </a:t>
            </a:r>
            <a:r>
              <a:rPr lang="fa-IR" sz="2000" dirty="0" smtClean="0">
                <a:solidFill>
                  <a:prstClr val="black"/>
                </a:solidFill>
                <a:cs typeface="B Nazanin" panose="00000400000000000000" pitchFamily="2" charset="-78"/>
              </a:rPr>
              <a:t>در </a:t>
            </a:r>
            <a:r>
              <a:rPr lang="fa-IR" sz="2000" dirty="0">
                <a:solidFill>
                  <a:prstClr val="black"/>
                </a:solidFill>
                <a:cs typeface="B Nazanin" panose="00000400000000000000" pitchFamily="2" charset="-78"/>
              </a:rPr>
              <a:t>صورت </a:t>
            </a:r>
            <a:r>
              <a:rPr lang="fa-IR" sz="2000" dirty="0" smtClean="0">
                <a:solidFill>
                  <a:prstClr val="black"/>
                </a:solidFill>
                <a:cs typeface="B Nazanin" panose="00000400000000000000" pitchFamily="2" charset="-78"/>
              </a:rPr>
              <a:t> عدم </a:t>
            </a:r>
            <a:r>
              <a:rPr lang="ar-SA" sz="2000" dirty="0" smtClean="0">
                <a:solidFill>
                  <a:prstClr val="black"/>
                </a:solidFill>
                <a:cs typeface="B Nazanin" panose="00000400000000000000" pitchFamily="2" charset="-78"/>
              </a:rPr>
              <a:t>پيش‌بيني </a:t>
            </a:r>
            <a:r>
              <a:rPr lang="ar-SA" sz="2000" dirty="0">
                <a:solidFill>
                  <a:prstClr val="black"/>
                </a:solidFill>
                <a:cs typeface="B Nazanin" panose="00000400000000000000" pitchFamily="2" charset="-78"/>
              </a:rPr>
              <a:t>مقطع تحصيلي بالاتر در شرايط احراز شغل </a:t>
            </a:r>
            <a:r>
              <a:rPr lang="fa-IR" sz="20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صرفا </a:t>
            </a:r>
            <a:r>
              <a:rPr lang="ar-SA" sz="20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از</a:t>
            </a:r>
            <a:r>
              <a:rPr lang="fa-IR" sz="20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 امتیاز تحصیلات </a:t>
            </a:r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یک مقطع </a:t>
            </a:r>
            <a:r>
              <a:rPr lang="fa-IR" sz="20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بالاتر</a:t>
            </a:r>
            <a:r>
              <a:rPr lang="fa-IR" sz="2000" dirty="0" smtClean="0">
                <a:solidFill>
                  <a:prstClr val="black"/>
                </a:solidFill>
                <a:cs typeface="B Nazanin" panose="00000400000000000000" pitchFamily="2" charset="-78"/>
              </a:rPr>
              <a:t> برخوردار </a:t>
            </a:r>
            <a:r>
              <a:rPr lang="fa-IR" sz="2000" dirty="0">
                <a:solidFill>
                  <a:prstClr val="black"/>
                </a:solidFill>
                <a:cs typeface="B Nazanin" panose="00000400000000000000" pitchFamily="2" charset="-78"/>
              </a:rPr>
              <a:t>خواهند شد</a:t>
            </a:r>
            <a:r>
              <a:rPr lang="fa-IR" sz="2000" dirty="0" smtClean="0">
                <a:solidFill>
                  <a:prstClr val="black"/>
                </a:solidFill>
                <a:cs typeface="B Nazanin" panose="00000400000000000000" pitchFamily="2" charset="-78"/>
              </a:rPr>
              <a:t>.</a:t>
            </a:r>
            <a:endParaRPr lang="fa-IR" sz="2000" dirty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marL="0" indent="0">
              <a:buNone/>
            </a:pP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تبصره2: </a:t>
            </a:r>
            <a:r>
              <a:rPr lang="fa-IR" sz="2000" dirty="0">
                <a:solidFill>
                  <a:prstClr val="black"/>
                </a:solidFill>
                <a:cs typeface="B Nazanin" panose="00000400000000000000" pitchFamily="2" charset="-78"/>
              </a:rPr>
              <a:t>پزشکان متخصص </a:t>
            </a:r>
            <a:r>
              <a:rPr lang="fa-IR" sz="2000" dirty="0" smtClean="0">
                <a:solidFill>
                  <a:prstClr val="black"/>
                </a:solidFill>
                <a:cs typeface="B Nazanin" panose="00000400000000000000" pitchFamily="2" charset="-78"/>
              </a:rPr>
              <a:t>(ایثارگر )که </a:t>
            </a:r>
            <a:r>
              <a:rPr lang="fa-IR" sz="2000" dirty="0">
                <a:solidFill>
                  <a:prstClr val="black"/>
                </a:solidFill>
                <a:cs typeface="B Nazanin" panose="00000400000000000000" pitchFamily="2" charset="-78"/>
              </a:rPr>
              <a:t>امتیاز تحصیلات یک مقطع تحصیلی بالاتر در جدول حق شاغل </a:t>
            </a:r>
            <a:r>
              <a:rPr lang="fa-IR" sz="2000" dirty="0" smtClean="0">
                <a:solidFill>
                  <a:prstClr val="black"/>
                </a:solidFill>
                <a:cs typeface="B Nazanin" panose="00000400000000000000" pitchFamily="2" charset="-78"/>
              </a:rPr>
              <a:t>برای آنها پیش </a:t>
            </a:r>
            <a:r>
              <a:rPr lang="fa-IR" sz="2000" dirty="0">
                <a:solidFill>
                  <a:prstClr val="black"/>
                </a:solidFill>
                <a:cs typeface="B Nazanin" panose="00000400000000000000" pitchFamily="2" charset="-78"/>
              </a:rPr>
              <a:t>بینی </a:t>
            </a:r>
            <a:r>
              <a:rPr lang="fa-IR" sz="2000" dirty="0" smtClean="0">
                <a:solidFill>
                  <a:prstClr val="black"/>
                </a:solidFill>
                <a:cs typeface="B Nazanin" panose="00000400000000000000" pitchFamily="2" charset="-78"/>
              </a:rPr>
              <a:t>نشده، </a:t>
            </a:r>
            <a:r>
              <a:rPr lang="fa-IR" sz="20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از </a:t>
            </a:r>
            <a:r>
              <a:rPr lang="ar-SA" sz="2000" dirty="0">
                <a:solidFill>
                  <a:srgbClr val="FF0000"/>
                </a:solidFill>
                <a:cs typeface="B Nazanin" panose="00000400000000000000" pitchFamily="2" charset="-78"/>
              </a:rPr>
              <a:t>يک طبقه اضافي مازاد بر طبقات استحقاقي</a:t>
            </a:r>
            <a:r>
              <a:rPr lang="ar-SA" sz="2000" dirty="0">
                <a:solidFill>
                  <a:prstClr val="black"/>
                </a:solidFill>
                <a:cs typeface="B Nazanin" panose="00000400000000000000" pitchFamily="2" charset="-78"/>
              </a:rPr>
              <a:t> بهره‌مند </a:t>
            </a:r>
            <a:r>
              <a:rPr lang="fa-IR" sz="2000" dirty="0">
                <a:solidFill>
                  <a:prstClr val="black"/>
                </a:solidFill>
                <a:cs typeface="B Nazanin" panose="00000400000000000000" pitchFamily="2" charset="-78"/>
              </a:rPr>
              <a:t>می گردند.</a:t>
            </a:r>
            <a:endParaRPr lang="en-US" sz="2000" dirty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92392168"/>
      </p:ext>
    </p:extLst>
  </p:cSld>
  <p:clrMapOvr>
    <a:masterClrMapping/>
  </p:clrMapOvr>
  <p:transition spd="med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52550"/>
            <a:ext cx="7772400" cy="31765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fa-IR" sz="2400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sz="2400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sz="2400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sz="2400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sz="4400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ea typeface="+mj-ea"/>
                <a:cs typeface="IranNastaliq" pitchFamily="18" charset="0"/>
              </a:rPr>
              <a:t>ارتقا طبقه و  رتبه </a:t>
            </a:r>
            <a:r>
              <a:rPr lang="fa-IR" sz="4400" b="1" dirty="0">
                <a:solidFill>
                  <a:srgbClr val="FF0000"/>
                </a:solidFill>
                <a:latin typeface="IranNastaliq" pitchFamily="18" charset="0"/>
                <a:ea typeface="+mj-ea"/>
                <a:cs typeface="IranNastaliq" pitchFamily="18" charset="0"/>
              </a:rPr>
              <a:t>کارکنان قرارداد کارمعین/پزشک خانواده  </a:t>
            </a:r>
            <a:r>
              <a:rPr lang="fa-IR" sz="4400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ea typeface="+mj-ea"/>
                <a:cs typeface="IranNastaliq" pitchFamily="18" charset="0"/>
              </a:rPr>
              <a:t>از تاریخ </a:t>
            </a:r>
            <a:r>
              <a:rPr lang="fa-IR" sz="4400" b="1" dirty="0" smtClean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ea typeface="+mj-ea"/>
                <a:cs typeface="IranNastaliq" pitchFamily="18" charset="0"/>
              </a:rPr>
              <a:t> 1399/01/02  به بعد مطابق با آئین نامه مهندسی مشاغل همانند کارکنان </a:t>
            </a:r>
            <a:r>
              <a:rPr lang="fa-IR" sz="4400" b="1" dirty="0" smtClean="0">
                <a:solidFill>
                  <a:srgbClr val="FF0000"/>
                </a:solidFill>
                <a:latin typeface="IranNastaliq" pitchFamily="18" charset="0"/>
                <a:ea typeface="+mj-ea"/>
                <a:cs typeface="IranNastaliq" pitchFamily="18" charset="0"/>
              </a:rPr>
              <a:t>رسمی و پیمانی  </a:t>
            </a:r>
            <a:r>
              <a:rPr lang="fa-IR" sz="4400" b="1" dirty="0" smtClean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ea typeface="+mj-ea"/>
                <a:cs typeface="IranNastaliq" pitchFamily="18" charset="0"/>
              </a:rPr>
              <a:t>انجام گردد.</a:t>
            </a:r>
            <a:endParaRPr lang="en-US" sz="4400" b="1" dirty="0">
              <a:solidFill>
                <a:schemeClr val="accent5">
                  <a:lumMod val="10000"/>
                </a:schemeClr>
              </a:solidFill>
              <a:latin typeface="IranNastaliq" pitchFamily="18" charset="0"/>
              <a:ea typeface="+mj-ea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2888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 smtClean="0">
                <a:cs typeface="2  Nazanin" panose="00000700000000000000" pitchFamily="2" charset="-78"/>
              </a:rPr>
              <a:t/>
            </a:r>
            <a:br>
              <a:rPr lang="fa-IR" b="1" dirty="0" smtClean="0">
                <a:cs typeface="2  Nazanin" panose="00000700000000000000" pitchFamily="2" charset="-78"/>
              </a:rPr>
            </a:br>
            <a:r>
              <a:rPr lang="fa-IR" b="1" dirty="0">
                <a:cs typeface="2  Nazanin" panose="00000700000000000000" pitchFamily="2" charset="-78"/>
              </a:rPr>
              <a:t/>
            </a:r>
            <a:br>
              <a:rPr lang="fa-IR" b="1" dirty="0">
                <a:cs typeface="2  Nazanin" panose="00000700000000000000" pitchFamily="2" charset="-78"/>
              </a:rPr>
            </a:br>
            <a:r>
              <a:rPr lang="fa-IR" b="1" dirty="0" smtClean="0">
                <a:cs typeface="2  Nazanin" panose="00000700000000000000" pitchFamily="2" charset="-78"/>
              </a:rPr>
              <a:t/>
            </a:r>
            <a:br>
              <a:rPr lang="fa-IR" b="1" dirty="0" smtClean="0">
                <a:cs typeface="2  Nazanin" panose="00000700000000000000" pitchFamily="2" charset="-78"/>
              </a:rPr>
            </a:br>
            <a:r>
              <a:rPr lang="fa-IR" b="1" dirty="0">
                <a:cs typeface="2  Nazanin" panose="00000700000000000000" pitchFamily="2" charset="-78"/>
              </a:rPr>
              <a:t/>
            </a:r>
            <a:br>
              <a:rPr lang="fa-IR" b="1" dirty="0">
                <a:cs typeface="2  Nazanin" panose="00000700000000000000" pitchFamily="2" charset="-78"/>
              </a:rPr>
            </a:br>
            <a:r>
              <a:rPr lang="fa-IR" b="1" dirty="0" smtClean="0">
                <a:cs typeface="2  Nazanin" panose="00000700000000000000" pitchFamily="2" charset="-78"/>
              </a:rPr>
              <a:t/>
            </a:r>
            <a:br>
              <a:rPr lang="fa-IR" b="1" dirty="0" smtClean="0">
                <a:cs typeface="2  Nazanin" panose="00000700000000000000" pitchFamily="2" charset="-78"/>
              </a:rPr>
            </a:br>
            <a:r>
              <a:rPr lang="fa-IR" b="1" dirty="0">
                <a:cs typeface="2  Nazanin" panose="00000700000000000000" pitchFamily="2" charset="-78"/>
              </a:rPr>
              <a:t/>
            </a:r>
            <a:br>
              <a:rPr lang="fa-IR" b="1" dirty="0">
                <a:cs typeface="2  Nazanin" panose="00000700000000000000" pitchFamily="2" charset="-78"/>
              </a:rPr>
            </a:br>
            <a:r>
              <a:rPr lang="fa-IR" b="1" dirty="0" smtClean="0">
                <a:cs typeface="2  Nazanin" panose="00000700000000000000" pitchFamily="2" charset="-78"/>
              </a:rPr>
              <a:t/>
            </a:r>
            <a:br>
              <a:rPr lang="fa-IR" b="1" dirty="0" smtClean="0">
                <a:cs typeface="2  Nazanin" panose="00000700000000000000" pitchFamily="2" charset="-78"/>
              </a:rPr>
            </a:br>
            <a:r>
              <a:rPr lang="fa-IR" b="1" dirty="0">
                <a:cs typeface="2  Nazanin" panose="00000700000000000000" pitchFamily="2" charset="-78"/>
              </a:rPr>
              <a:t/>
            </a:r>
            <a:br>
              <a:rPr lang="fa-IR" b="1" dirty="0">
                <a:cs typeface="2  Nazanin" panose="00000700000000000000" pitchFamily="2" charset="-78"/>
              </a:rPr>
            </a:br>
            <a:r>
              <a:rPr lang="fa-IR" b="1" dirty="0" smtClean="0">
                <a:cs typeface="2  Nazanin" panose="00000700000000000000" pitchFamily="2" charset="-78"/>
              </a:rPr>
              <a:t/>
            </a:r>
            <a:br>
              <a:rPr lang="fa-IR" b="1" dirty="0" smtClean="0">
                <a:cs typeface="2  Nazanin" panose="00000700000000000000" pitchFamily="2" charset="-78"/>
              </a:rPr>
            </a:br>
            <a:r>
              <a:rPr lang="fa-IR" b="1" dirty="0">
                <a:cs typeface="2  Nazanin" panose="00000700000000000000" pitchFamily="2" charset="-78"/>
              </a:rPr>
              <a:t/>
            </a:r>
            <a:br>
              <a:rPr lang="fa-IR" b="1" dirty="0">
                <a:cs typeface="2  Nazanin" panose="00000700000000000000" pitchFamily="2" charset="-78"/>
              </a:rPr>
            </a:br>
            <a:r>
              <a:rPr lang="fa-IR" b="1" dirty="0" smtClean="0">
                <a:cs typeface="2  Nazanin" panose="00000700000000000000" pitchFamily="2" charset="-78"/>
              </a:rPr>
              <a:t/>
            </a:r>
            <a:br>
              <a:rPr lang="fa-IR" b="1" dirty="0" smtClean="0">
                <a:cs typeface="2  Nazanin" panose="00000700000000000000" pitchFamily="2" charset="-78"/>
              </a:rPr>
            </a:br>
            <a:r>
              <a:rPr lang="fa-IR" b="1" dirty="0">
                <a:cs typeface="2  Nazanin" panose="00000700000000000000" pitchFamily="2" charset="-78"/>
              </a:rPr>
              <a:t/>
            </a:r>
            <a:br>
              <a:rPr lang="fa-IR" b="1" dirty="0">
                <a:cs typeface="2  Nazanin" panose="00000700000000000000" pitchFamily="2" charset="-78"/>
              </a:rPr>
            </a:br>
            <a:r>
              <a:rPr lang="fa-IR" sz="3200" b="1" dirty="0" smtClean="0">
                <a:cs typeface="2  Nazanin" panose="00000700000000000000" pitchFamily="2" charset="-78"/>
              </a:rPr>
              <a:t>تسهیل فرایند ارتقا رتبه در ایام درگیر با بیماری کرونا 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485900"/>
            <a:ext cx="7772400" cy="352425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a-IR" sz="2000" b="1" dirty="0" smtClean="0">
                <a:cs typeface="2  Nazanin" panose="00000700000000000000" pitchFamily="2" charset="-78"/>
              </a:rPr>
              <a:t>بدون </a:t>
            </a:r>
            <a:r>
              <a:rPr lang="fa-IR" sz="2000" b="1" dirty="0">
                <a:cs typeface="2  Nazanin" panose="00000700000000000000" pitchFamily="2" charset="-78"/>
              </a:rPr>
              <a:t>ارائه مستندات جهت رتبه عالی، مشمولین از </a:t>
            </a:r>
            <a:r>
              <a:rPr lang="fa-IR" sz="2000" b="1" dirty="0" smtClean="0">
                <a:cs typeface="2  Nazanin" panose="00000700000000000000" pitchFamily="2" charset="-78"/>
              </a:rPr>
              <a:t>امتیاز مستند سازی تجربیات(50 امتیاز)برخوردار </a:t>
            </a:r>
            <a:r>
              <a:rPr lang="fa-IR" sz="2000" b="1" dirty="0">
                <a:cs typeface="2  Nazanin" panose="00000700000000000000" pitchFamily="2" charset="-78"/>
              </a:rPr>
              <a:t>می گردند.</a:t>
            </a:r>
          </a:p>
          <a:p>
            <a:pPr marL="514350" indent="-514350">
              <a:buFont typeface="+mj-lt"/>
              <a:buAutoNum type="arabicPeriod"/>
            </a:pPr>
            <a:r>
              <a:rPr lang="fa-IR" sz="2000" b="1" dirty="0">
                <a:cs typeface="2  Nazanin" panose="00000700000000000000" pitchFamily="2" charset="-78"/>
              </a:rPr>
              <a:t>جهت ارتقا رتبه پایه، ارشد و عالی، 50 ساعت از حد نصاب آموزش لازم کسر می گردد.</a:t>
            </a:r>
          </a:p>
          <a:p>
            <a:pPr marL="514350" indent="-514350">
              <a:buFont typeface="+mj-lt"/>
              <a:buAutoNum type="arabicPeriod"/>
            </a:pPr>
            <a:r>
              <a:rPr lang="fa-IR" sz="2000" b="1" dirty="0">
                <a:cs typeface="2  Nazanin" panose="00000700000000000000" pitchFamily="2" charset="-78"/>
              </a:rPr>
              <a:t>رعایت </a:t>
            </a:r>
            <a:r>
              <a:rPr lang="fa-IR" sz="2000" b="1" dirty="0" smtClean="0">
                <a:cs typeface="2  Nazanin" panose="00000700000000000000" pitchFamily="2" charset="-78"/>
              </a:rPr>
              <a:t>سقف دو سوم دوره آموزشی تخصصی </a:t>
            </a:r>
            <a:r>
              <a:rPr lang="fa-IR" sz="2000" b="1" dirty="0">
                <a:cs typeface="2  Nazanin" panose="00000700000000000000" pitchFamily="2" charset="-78"/>
              </a:rPr>
              <a:t>الزامی </a:t>
            </a:r>
            <a:r>
              <a:rPr lang="fa-IR" sz="2000" b="1" dirty="0" smtClean="0">
                <a:cs typeface="2  Nazanin" panose="00000700000000000000" pitchFamily="2" charset="-78"/>
              </a:rPr>
              <a:t>نمی باشد.</a:t>
            </a:r>
          </a:p>
          <a:p>
            <a:pPr marL="514350" indent="-514350">
              <a:buFont typeface="+mj-lt"/>
              <a:buAutoNum type="arabicPeriod"/>
            </a:pPr>
            <a:r>
              <a:rPr lang="fa-IR" sz="2000" b="1" dirty="0" smtClean="0">
                <a:cs typeface="2  Nazanin" panose="00000700000000000000" pitchFamily="2" charset="-78"/>
              </a:rPr>
              <a:t>جهت مشاغل رسته خدمات دارا بودن 50 ساعت دوره آموزشی جهت ارتقا به رتبه پایه و 30 ساعت به رتبه ارشد کافی می باشد.</a:t>
            </a:r>
          </a:p>
          <a:p>
            <a:pPr marL="0" indent="0">
              <a:buNone/>
            </a:pPr>
            <a:r>
              <a:rPr lang="fa-IR" sz="2000" b="1" dirty="0">
                <a:cs typeface="2  Nazanin" panose="00000700000000000000" pitchFamily="2" charset="-78"/>
              </a:rPr>
              <a:t> </a:t>
            </a:r>
            <a:r>
              <a:rPr lang="fa-IR" sz="2000" b="1" dirty="0">
                <a:solidFill>
                  <a:srgbClr val="FF0000"/>
                </a:solidFill>
                <a:cs typeface="2  Nazanin" panose="00000700000000000000" pitchFamily="2" charset="-78"/>
              </a:rPr>
              <a:t>تذکر: </a:t>
            </a:r>
            <a:r>
              <a:rPr lang="fa-IR" sz="2000" b="1" dirty="0" smtClean="0">
                <a:solidFill>
                  <a:srgbClr val="FF0000"/>
                </a:solidFill>
                <a:cs typeface="2  Nazanin" panose="00000700000000000000" pitchFamily="2" charset="-78"/>
              </a:rPr>
              <a:t>این تسهیلات ویژه مشمولینی است که ارتقا رتبه آنها در بازه زمانی 98/12/01لغایت 99/12/29 می باشد.</a:t>
            </a:r>
          </a:p>
          <a:p>
            <a:pPr marL="0" indent="0">
              <a:buNone/>
            </a:pPr>
            <a:endParaRPr lang="fa-IR" sz="2800" b="1" dirty="0" smtClean="0">
              <a:cs typeface="2  Nazanin" panose="00000700000000000000" pitchFamily="2" charset="-78"/>
            </a:endParaRPr>
          </a:p>
          <a:p>
            <a:pPr marL="0" indent="0">
              <a:buNone/>
            </a:pPr>
            <a:endParaRPr lang="en-US" b="1" dirty="0">
              <a:cs typeface="2  Nazanin" panose="000007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828238"/>
      </p:ext>
    </p:extLst>
  </p:cSld>
  <p:clrMapOvr>
    <a:masterClrMapping/>
  </p:clrMapOvr>
  <p:transition spd="med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662" y="685800"/>
            <a:ext cx="7772400" cy="800100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اعضا  کمیته فرعی مهندسی و ارزیابی مشاغل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662" y="1485900"/>
            <a:ext cx="7772400" cy="3176588"/>
          </a:xfrm>
        </p:spPr>
        <p:txBody>
          <a:bodyPr/>
          <a:lstStyle/>
          <a:p>
            <a:pPr marL="0" indent="0" algn="justLow">
              <a:lnSpc>
                <a:spcPct val="130000"/>
              </a:lnSpc>
              <a:buNone/>
            </a:pPr>
            <a:r>
              <a:rPr lang="fa-IR" sz="1800" dirty="0" smtClean="0">
                <a:solidFill>
                  <a:prstClr val="black"/>
                </a:solidFill>
                <a:cs typeface="B Nazanin" panose="00000400000000000000" pitchFamily="2" charset="-78"/>
              </a:rPr>
              <a:t>1</a:t>
            </a:r>
            <a:r>
              <a:rPr lang="fa-IR" sz="1800" dirty="0">
                <a:solidFill>
                  <a:prstClr val="black"/>
                </a:solidFill>
                <a:cs typeface="B Nazanin" panose="00000400000000000000" pitchFamily="2" charset="-78"/>
              </a:rPr>
              <a:t>. </a:t>
            </a:r>
            <a:r>
              <a:rPr lang="ar-SA" sz="1800" dirty="0">
                <a:solidFill>
                  <a:prstClr val="black"/>
                </a:solidFill>
                <a:cs typeface="B Nazanin" panose="00000400000000000000" pitchFamily="2" charset="-78"/>
              </a:rPr>
              <a:t>بالاترين مقام اجرايي واحدسازمانی (رئيس کمیته)</a:t>
            </a:r>
            <a:endParaRPr lang="en-US" sz="1800" dirty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marL="0" indent="0" algn="justLow">
              <a:lnSpc>
                <a:spcPct val="130000"/>
              </a:lnSpc>
              <a:buNone/>
            </a:pPr>
            <a:r>
              <a:rPr lang="fa-IR" sz="1800" dirty="0">
                <a:solidFill>
                  <a:prstClr val="black"/>
                </a:solidFill>
                <a:cs typeface="B Nazanin" panose="00000400000000000000" pitchFamily="2" charset="-78"/>
              </a:rPr>
              <a:t>2. </a:t>
            </a:r>
            <a:r>
              <a:rPr lang="ar-SA" sz="1800" dirty="0">
                <a:solidFill>
                  <a:prstClr val="black"/>
                </a:solidFill>
                <a:cs typeface="B Nazanin" panose="00000400000000000000" pitchFamily="2" charset="-78"/>
              </a:rPr>
              <a:t>مسئول امور اداري</a:t>
            </a:r>
            <a:r>
              <a:rPr lang="fa-IR" sz="1800" dirty="0">
                <a:solidFill>
                  <a:srgbClr val="FF0000"/>
                </a:solidFill>
                <a:cs typeface="B Nazanin" panose="00000400000000000000" pitchFamily="2" charset="-78"/>
              </a:rPr>
              <a:t>/امور عمومی</a:t>
            </a:r>
            <a:r>
              <a:rPr lang="ar-SA" sz="18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ar-SA" sz="1800" dirty="0">
                <a:solidFill>
                  <a:prstClr val="black"/>
                </a:solidFill>
                <a:cs typeface="B Nazanin" panose="00000400000000000000" pitchFamily="2" charset="-78"/>
              </a:rPr>
              <a:t>واحد (</a:t>
            </a:r>
            <a:r>
              <a:rPr lang="fa-IR" sz="1800" dirty="0">
                <a:solidFill>
                  <a:prstClr val="black"/>
                </a:solidFill>
                <a:cs typeface="B Nazanin" panose="00000400000000000000" pitchFamily="2" charset="-78"/>
              </a:rPr>
              <a:t>عضوکمیته</a:t>
            </a:r>
            <a:r>
              <a:rPr lang="ar-SA" sz="1800" dirty="0">
                <a:solidFill>
                  <a:prstClr val="black"/>
                </a:solidFill>
                <a:cs typeface="B Nazanin" panose="00000400000000000000" pitchFamily="2" charset="-78"/>
              </a:rPr>
              <a:t>)</a:t>
            </a:r>
            <a:endParaRPr lang="en-US" sz="1800" dirty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marL="0" indent="0" algn="justLow">
              <a:lnSpc>
                <a:spcPct val="130000"/>
              </a:lnSpc>
              <a:buNone/>
            </a:pPr>
            <a:r>
              <a:rPr lang="fa-IR" sz="1800" dirty="0">
                <a:solidFill>
                  <a:prstClr val="black"/>
                </a:solidFill>
                <a:cs typeface="B Nazanin" panose="00000400000000000000" pitchFamily="2" charset="-78"/>
              </a:rPr>
              <a:t>3. </a:t>
            </a:r>
            <a:r>
              <a:rPr lang="ar-SA" sz="1800" dirty="0">
                <a:solidFill>
                  <a:prstClr val="black"/>
                </a:solidFill>
                <a:cs typeface="B Nazanin" panose="00000400000000000000" pitchFamily="2" charset="-78"/>
              </a:rPr>
              <a:t>نماينده گروه طبقه‌بندی مشاغل دانشگاه/ دانشکده/ موسسه (عضو کمیته)</a:t>
            </a:r>
            <a:endParaRPr lang="en-US" sz="1800" dirty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marL="0" indent="0" algn="justLow">
              <a:lnSpc>
                <a:spcPct val="130000"/>
              </a:lnSpc>
              <a:buNone/>
            </a:pPr>
            <a:r>
              <a:rPr lang="fa-IR" sz="1800" dirty="0">
                <a:solidFill>
                  <a:prstClr val="black"/>
                </a:solidFill>
                <a:cs typeface="B Nazanin" panose="00000400000000000000" pitchFamily="2" charset="-78"/>
              </a:rPr>
              <a:t>4. </a:t>
            </a:r>
            <a:r>
              <a:rPr lang="ar-SA" sz="1800" dirty="0">
                <a:solidFill>
                  <a:prstClr val="black"/>
                </a:solidFill>
                <a:cs typeface="B Nazanin" panose="00000400000000000000" pitchFamily="2" charset="-78"/>
              </a:rPr>
              <a:t>مسئول کارگزيني واحد (</a:t>
            </a:r>
            <a:r>
              <a:rPr lang="fa-IR" sz="1800" dirty="0">
                <a:solidFill>
                  <a:prstClr val="black"/>
                </a:solidFill>
                <a:cs typeface="B Nazanin" panose="00000400000000000000" pitchFamily="2" charset="-78"/>
              </a:rPr>
              <a:t>دبیر</a:t>
            </a:r>
            <a:r>
              <a:rPr lang="ar-SA" sz="1800" dirty="0">
                <a:solidFill>
                  <a:prstClr val="black"/>
                </a:solidFill>
                <a:cs typeface="B Nazanin" panose="00000400000000000000" pitchFamily="2" charset="-78"/>
              </a:rPr>
              <a:t>کمیته)</a:t>
            </a:r>
            <a:endParaRPr lang="en-US" sz="1800"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4284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3950"/>
            <a:ext cx="7772400" cy="3176588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sz="5400" b="1" dirty="0" smtClean="0">
                <a:solidFill>
                  <a:srgbClr val="7030A0"/>
                </a:solidFill>
                <a:latin typeface="IranNastaliq" pitchFamily="18" charset="0"/>
                <a:ea typeface="+mj-ea"/>
                <a:cs typeface="IranNastaliq" pitchFamily="18" charset="0"/>
              </a:rPr>
              <a:t>اشتیاقتان برای یادگیری را توسعه دهید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sz="5400" b="1" dirty="0" smtClean="0">
                <a:solidFill>
                  <a:srgbClr val="7030A0"/>
                </a:solidFill>
                <a:latin typeface="IranNastaliq" pitchFamily="18" charset="0"/>
                <a:ea typeface="+mj-ea"/>
                <a:cs typeface="IranNastaliq" pitchFamily="18" charset="0"/>
              </a:rPr>
              <a:t>تا هرگز در راه رشد وتعالی متوقف </a:t>
            </a:r>
            <a:r>
              <a:rPr lang="fa-IR" sz="5400" b="1" dirty="0" smtClean="0">
                <a:solidFill>
                  <a:srgbClr val="7030A0"/>
                </a:solidFill>
                <a:latin typeface="IranNastaliq" pitchFamily="18" charset="0"/>
                <a:ea typeface="+mj-ea"/>
                <a:cs typeface="IranNastaliq" pitchFamily="18" charset="0"/>
              </a:rPr>
              <a:t>نشوید</a:t>
            </a:r>
            <a:endParaRPr lang="en-US" sz="5400" b="1" dirty="0" smtClean="0">
              <a:solidFill>
                <a:srgbClr val="7030A0"/>
              </a:solidFill>
              <a:latin typeface="IranNastaliq" pitchFamily="18" charset="0"/>
              <a:ea typeface="+mj-ea"/>
              <a:cs typeface="IranNastaliq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dirty="0" smtClean="0">
                <a:solidFill>
                  <a:srgbClr val="7030A0"/>
                </a:solidFill>
                <a:latin typeface="IranNastaliq" pitchFamily="18" charset="0"/>
                <a:ea typeface="+mj-ea"/>
                <a:cs typeface="IranNastaliq" pitchFamily="18" charset="0"/>
              </a:rPr>
              <a:t>(آنتونی جی)</a:t>
            </a:r>
            <a:endParaRPr lang="en-US" dirty="0">
              <a:solidFill>
                <a:srgbClr val="7030A0"/>
              </a:solidFill>
              <a:latin typeface="IranNastaliq" pitchFamily="18" charset="0"/>
              <a:ea typeface="+mj-ea"/>
              <a:cs typeface="IranNastaliq" pitchFamily="18" charset="0"/>
            </a:endParaRPr>
          </a:p>
          <a:p>
            <a:pPr marL="0" indent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8917343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60131"/>
            <a:ext cx="7772400" cy="914400"/>
          </a:xfrm>
        </p:spPr>
        <p:txBody>
          <a:bodyPr/>
          <a:lstStyle/>
          <a:p>
            <a:pPr algn="r"/>
            <a:r>
              <a:rPr lang="fa-IR" sz="3600" b="1" dirty="0" smtClean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وظایف  </a:t>
            </a:r>
            <a:r>
              <a:rPr lang="fa-IR" sz="3600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کمیته </a:t>
            </a:r>
            <a:r>
              <a:rPr lang="fa-IR" sz="3600" b="1" dirty="0" smtClean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فرعی مهندسی مشاغل در خصوص کارکنان  مشمول قرارداد کار معین و طرح پزشکان خانواده</a:t>
            </a:r>
            <a:endParaRPr lang="en-US" sz="3600" b="1" dirty="0">
              <a:solidFill>
                <a:schemeClr val="accent5">
                  <a:lumMod val="10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52550"/>
            <a:ext cx="8229600" cy="3581400"/>
          </a:xfrm>
        </p:spPr>
        <p:txBody>
          <a:bodyPr/>
          <a:lstStyle/>
          <a:p>
            <a:pPr marL="0" indent="-514350" algn="justLow" defTabSz="779252">
              <a:lnSpc>
                <a:spcPct val="150000"/>
              </a:lnSpc>
              <a:buFont typeface="+mj-lt"/>
              <a:buAutoNum type="arabicPeriod"/>
            </a:pPr>
            <a:r>
              <a:rPr lang="fa-IR" sz="1600" b="1" kern="1200" dirty="0" smtClean="0">
                <a:solidFill>
                  <a:srgbClr val="000099"/>
                </a:solidFill>
                <a:cs typeface="B Nazanin" panose="00000400000000000000" pitchFamily="2" charset="-78"/>
              </a:rPr>
              <a:t>تنظیم </a:t>
            </a:r>
            <a:r>
              <a:rPr lang="fa-IR" sz="1600" b="1" kern="1200" dirty="0">
                <a:solidFill>
                  <a:srgbClr val="000099"/>
                </a:solidFill>
                <a:cs typeface="B Nazanin" panose="00000400000000000000" pitchFamily="2" charset="-78"/>
              </a:rPr>
              <a:t>صورت جلسه کمیته </a:t>
            </a:r>
            <a:r>
              <a:rPr lang="fa-IR" sz="1600" b="1" kern="1200" dirty="0" smtClean="0">
                <a:solidFill>
                  <a:srgbClr val="000099"/>
                </a:solidFill>
                <a:cs typeface="B Nazanin" panose="00000400000000000000" pitchFamily="2" charset="-78"/>
              </a:rPr>
              <a:t>فرعی (واحد محل خدمت)در خصوص ارتقا طبقه</a:t>
            </a:r>
            <a:endParaRPr lang="fa-IR" sz="1600" b="1" kern="1200" dirty="0">
              <a:solidFill>
                <a:srgbClr val="000099"/>
              </a:solidFill>
              <a:cs typeface="B Nazanin" panose="00000400000000000000" pitchFamily="2" charset="-78"/>
            </a:endParaRPr>
          </a:p>
          <a:p>
            <a:pPr marL="0" indent="-514350" algn="justLow" defTabSz="779252">
              <a:lnSpc>
                <a:spcPct val="150000"/>
              </a:lnSpc>
              <a:buFont typeface="+mj-lt"/>
              <a:buAutoNum type="arabicPeriod"/>
            </a:pPr>
            <a:r>
              <a:rPr lang="fa-IR" sz="1600" b="1" kern="1200" dirty="0">
                <a:solidFill>
                  <a:srgbClr val="000099"/>
                </a:solidFill>
                <a:cs typeface="B Nazanin" panose="00000400000000000000" pitchFamily="2" charset="-78"/>
              </a:rPr>
              <a:t>تنظیم صورت جلسه کمیته فرعی (واحد محل خدمت)در خصوص ارتقا رتبه در تاریخ 98/12/29  </a:t>
            </a:r>
            <a:endParaRPr lang="fa-IR" sz="1600" b="1" kern="1200" dirty="0" smtClean="0">
              <a:solidFill>
                <a:srgbClr val="000099"/>
              </a:solidFill>
              <a:cs typeface="B Nazanin" panose="00000400000000000000" pitchFamily="2" charset="-78"/>
            </a:endParaRPr>
          </a:p>
          <a:p>
            <a:pPr marL="0" indent="-514350" algn="justLow" defTabSz="779252">
              <a:lnSpc>
                <a:spcPct val="150000"/>
              </a:lnSpc>
              <a:buFont typeface="+mj-lt"/>
              <a:buAutoNum type="arabicPeriod"/>
            </a:pPr>
            <a:r>
              <a:rPr lang="fa-IR" sz="1600" b="1" kern="1200" dirty="0" smtClean="0">
                <a:solidFill>
                  <a:srgbClr val="000099"/>
                </a:solidFill>
                <a:cs typeface="B Nazanin" panose="00000400000000000000" pitchFamily="2" charset="-78"/>
              </a:rPr>
              <a:t>احتساب سوابق صرفاً بخش دولتی طی صورت جلسه کمیته فرعی</a:t>
            </a:r>
          </a:p>
          <a:p>
            <a:pPr marL="0" indent="-514350" algn="justLow" defTabSz="779252">
              <a:lnSpc>
                <a:spcPct val="150000"/>
              </a:lnSpc>
              <a:buFont typeface="+mj-lt"/>
              <a:buAutoNum type="arabicPeriod"/>
            </a:pPr>
            <a:r>
              <a:rPr lang="fa-IR" sz="1600" b="1" kern="1200" dirty="0">
                <a:solidFill>
                  <a:srgbClr val="000099"/>
                </a:solidFill>
                <a:cs typeface="B Nazanin" panose="00000400000000000000" pitchFamily="2" charset="-78"/>
              </a:rPr>
              <a:t>احتساب سوابق بخش خصوصی </a:t>
            </a:r>
            <a:r>
              <a:rPr lang="fa-IR" sz="1600" b="1" kern="1200" dirty="0" smtClean="0">
                <a:solidFill>
                  <a:srgbClr val="000099"/>
                </a:solidFill>
                <a:cs typeface="B Nazanin" panose="00000400000000000000" pitchFamily="2" charset="-78"/>
              </a:rPr>
              <a:t>به جهت </a:t>
            </a:r>
            <a:r>
              <a:rPr lang="fa-IR" sz="1600" b="1" kern="1200" dirty="0">
                <a:solidFill>
                  <a:srgbClr val="000099"/>
                </a:solidFill>
                <a:cs typeface="B Nazanin" panose="00000400000000000000" pitchFamily="2" charset="-78"/>
              </a:rPr>
              <a:t>تنظیم پیش نویس صورت جلسه کمیته اجرایی مهندسی و ارزیابی </a:t>
            </a:r>
            <a:r>
              <a:rPr lang="fa-IR" sz="1600" b="1" kern="1200" dirty="0" smtClean="0">
                <a:solidFill>
                  <a:srgbClr val="000099"/>
                </a:solidFill>
                <a:cs typeface="B Nazanin" panose="00000400000000000000" pitchFamily="2" charset="-78"/>
              </a:rPr>
              <a:t>مشاغل</a:t>
            </a:r>
          </a:p>
          <a:p>
            <a:pPr marL="0" indent="0" algn="justLow" defTabSz="779252">
              <a:lnSpc>
                <a:spcPct val="150000"/>
              </a:lnSpc>
              <a:buNone/>
            </a:pPr>
            <a:r>
              <a:rPr lang="fa-IR" sz="1600" b="1" kern="12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تبصره1: </a:t>
            </a:r>
            <a:r>
              <a:rPr lang="fa-IR" sz="1600" b="1" kern="1200" dirty="0">
                <a:solidFill>
                  <a:srgbClr val="000099"/>
                </a:solidFill>
                <a:cs typeface="B Nazanin" panose="00000400000000000000" pitchFamily="2" charset="-78"/>
              </a:rPr>
              <a:t>احتساب </a:t>
            </a:r>
            <a:r>
              <a:rPr lang="fa-IR" sz="1600" b="1" kern="1200" dirty="0" smtClean="0">
                <a:solidFill>
                  <a:srgbClr val="000099"/>
                </a:solidFill>
                <a:cs typeface="B Nazanin" panose="00000400000000000000" pitchFamily="2" charset="-78"/>
              </a:rPr>
              <a:t>ارتقا </a:t>
            </a:r>
            <a:r>
              <a:rPr lang="fa-IR" sz="1600" b="1" kern="1200" dirty="0">
                <a:solidFill>
                  <a:srgbClr val="000099"/>
                </a:solidFill>
                <a:cs typeface="B Nazanin" panose="00000400000000000000" pitchFamily="2" charset="-78"/>
              </a:rPr>
              <a:t>رتبه  از تاریخ </a:t>
            </a:r>
            <a:r>
              <a:rPr lang="fa-IR" sz="1600" b="1" kern="1200" dirty="0" smtClean="0">
                <a:solidFill>
                  <a:srgbClr val="000099"/>
                </a:solidFill>
                <a:cs typeface="B Nazanin" panose="00000400000000000000" pitchFamily="2" charset="-78"/>
              </a:rPr>
              <a:t>99/1/2 </a:t>
            </a:r>
            <a:r>
              <a:rPr lang="fa-IR" sz="1600" b="1" kern="1200" dirty="0">
                <a:solidFill>
                  <a:srgbClr val="000099"/>
                </a:solidFill>
                <a:cs typeface="B Nazanin" panose="00000400000000000000" pitchFamily="2" charset="-78"/>
              </a:rPr>
              <a:t>به </a:t>
            </a:r>
            <a:r>
              <a:rPr lang="fa-IR" sz="1600" b="1" kern="1200" dirty="0" smtClean="0">
                <a:solidFill>
                  <a:srgbClr val="000099"/>
                </a:solidFill>
                <a:cs typeface="B Nazanin" panose="00000400000000000000" pitchFamily="2" charset="-78"/>
              </a:rPr>
              <a:t>بعد توسط کمیته اجرای مهندسی مشاغل منوط به ثبت در </a:t>
            </a:r>
            <a:r>
              <a:rPr lang="fa-IR" sz="1600" b="1" kern="1200" dirty="0">
                <a:solidFill>
                  <a:srgbClr val="000099"/>
                </a:solidFill>
                <a:cs typeface="B Nazanin" panose="00000400000000000000" pitchFamily="2" charset="-78"/>
              </a:rPr>
              <a:t>سامانه مهندسی مشاغل انجام </a:t>
            </a:r>
            <a:r>
              <a:rPr lang="fa-IR" sz="1600" b="1" kern="1200" dirty="0" smtClean="0">
                <a:solidFill>
                  <a:srgbClr val="000099"/>
                </a:solidFill>
                <a:cs typeface="B Nazanin" panose="00000400000000000000" pitchFamily="2" charset="-78"/>
              </a:rPr>
              <a:t>خواهدگردید.</a:t>
            </a:r>
          </a:p>
          <a:p>
            <a:pPr marL="0" indent="0" algn="justLow" defTabSz="779252">
              <a:lnSpc>
                <a:spcPct val="150000"/>
              </a:lnSpc>
              <a:buNone/>
            </a:pPr>
            <a:r>
              <a:rPr lang="fa-IR" sz="1600" b="1" kern="12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تبصره2: </a:t>
            </a:r>
            <a:r>
              <a:rPr lang="fa-IR" sz="1600" b="1" kern="1200" dirty="0" smtClean="0">
                <a:solidFill>
                  <a:srgbClr val="000099"/>
                </a:solidFill>
                <a:cs typeface="B Nazanin" panose="00000400000000000000" pitchFamily="2" charset="-78"/>
              </a:rPr>
              <a:t>اعمال مدرک تحصیلی، تغییر عنوان و... </a:t>
            </a:r>
            <a:r>
              <a:rPr lang="fa-IR" sz="1600" b="1" kern="1200" dirty="0">
                <a:solidFill>
                  <a:srgbClr val="000099"/>
                </a:solidFill>
                <a:cs typeface="B Nazanin" panose="00000400000000000000" pitchFamily="2" charset="-78"/>
              </a:rPr>
              <a:t>توسط کمیته </a:t>
            </a:r>
            <a:r>
              <a:rPr lang="fa-IR" sz="1600" b="1" kern="1200" dirty="0" smtClean="0">
                <a:solidFill>
                  <a:srgbClr val="000099"/>
                </a:solidFill>
                <a:cs typeface="B Nazanin" panose="00000400000000000000" pitchFamily="2" charset="-78"/>
              </a:rPr>
              <a:t>اجرایی مهندسی مشاغل انجام </a:t>
            </a:r>
            <a:r>
              <a:rPr lang="fa-IR" sz="1600" b="1" kern="1200" dirty="0">
                <a:solidFill>
                  <a:srgbClr val="000099"/>
                </a:solidFill>
                <a:cs typeface="B Nazanin" panose="00000400000000000000" pitchFamily="2" charset="-78"/>
              </a:rPr>
              <a:t>خواهدگردید</a:t>
            </a:r>
            <a:r>
              <a:rPr lang="fa-IR" sz="1600" b="1" kern="1200" dirty="0" smtClean="0">
                <a:solidFill>
                  <a:srgbClr val="000099"/>
                </a:solidFill>
                <a:cs typeface="B Nazanin" panose="00000400000000000000" pitchFamily="2" charset="-78"/>
              </a:rPr>
              <a:t>.</a:t>
            </a:r>
          </a:p>
          <a:p>
            <a:pPr marL="0" indent="0" algn="justLow" defTabSz="779252">
              <a:lnSpc>
                <a:spcPct val="150000"/>
              </a:lnSpc>
              <a:buNone/>
            </a:pPr>
            <a:r>
              <a:rPr lang="fa-IR" sz="1600" b="1" kern="12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تبصره3: </a:t>
            </a:r>
            <a:r>
              <a:rPr lang="fa-IR" sz="1600" b="1" kern="1200" dirty="0" smtClean="0">
                <a:solidFill>
                  <a:srgbClr val="000099"/>
                </a:solidFill>
                <a:cs typeface="B Nazanin" panose="00000400000000000000" pitchFamily="2" charset="-78"/>
              </a:rPr>
              <a:t>بررسی و تایید سوابق بخش خصوصی توسط کمیته اجرایی مهندسی مشاغل انجام خواهد گردید.</a:t>
            </a:r>
          </a:p>
          <a:p>
            <a:pPr marL="0" indent="0" algn="justLow" defTabSz="779252">
              <a:lnSpc>
                <a:spcPct val="150000"/>
              </a:lnSpc>
              <a:buNone/>
            </a:pPr>
            <a:endParaRPr lang="fa-IR" sz="1800" b="1" kern="1200" dirty="0" smtClean="0">
              <a:solidFill>
                <a:srgbClr val="000099"/>
              </a:solidFill>
              <a:cs typeface="B Nazanin" panose="00000400000000000000" pitchFamily="2" charset="-78"/>
            </a:endParaRPr>
          </a:p>
          <a:p>
            <a:pPr marL="0" indent="0" algn="justLow" defTabSz="779252">
              <a:lnSpc>
                <a:spcPct val="150000"/>
              </a:lnSpc>
              <a:buNone/>
            </a:pPr>
            <a:endParaRPr lang="fa-IR" sz="1800" b="1" kern="1200" dirty="0">
              <a:solidFill>
                <a:srgbClr val="000099"/>
              </a:solidFill>
              <a:cs typeface="B Nazanin" panose="00000400000000000000" pitchFamily="2" charset="-78"/>
            </a:endParaRPr>
          </a:p>
          <a:p>
            <a:pPr marL="0" indent="0" algn="justLow" defTabSz="779252">
              <a:lnSpc>
                <a:spcPct val="150000"/>
              </a:lnSpc>
              <a:buNone/>
            </a:pPr>
            <a:endParaRPr lang="fa-IR" sz="1800" b="1" kern="1200" dirty="0" smtClean="0">
              <a:solidFill>
                <a:srgbClr val="000099"/>
              </a:solidFill>
              <a:cs typeface="B Nazanin" panose="00000400000000000000" pitchFamily="2" charset="-78"/>
            </a:endParaRPr>
          </a:p>
          <a:p>
            <a:pPr marL="0" indent="0" algn="justLow" defTabSz="779252">
              <a:lnSpc>
                <a:spcPct val="150000"/>
              </a:lnSpc>
              <a:buNone/>
            </a:pPr>
            <a:endParaRPr lang="fa-IR" sz="2000" b="1" kern="1200" dirty="0">
              <a:solidFill>
                <a:srgbClr val="000099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664245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4588" y="1438275"/>
            <a:ext cx="74168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Low" rtl="1">
              <a:lnSpc>
                <a:spcPct val="250000"/>
              </a:lnSpc>
              <a:buFontTx/>
              <a:buChar char="-"/>
            </a:pPr>
            <a:r>
              <a:rPr lang="ar-SA" sz="1600" b="1" dirty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تنها براي </a:t>
            </a:r>
            <a:r>
              <a:rPr lang="ar-SA" sz="1600" b="1" dirty="0">
                <a:solidFill>
                  <a:srgbClr val="C00000"/>
                </a:solidFill>
                <a:cs typeface="B Nazanin" panose="00000400000000000000" pitchFamily="2" charset="-78"/>
              </a:rPr>
              <a:t>يک مقطع تحصيلي بالاتر </a:t>
            </a:r>
            <a:r>
              <a:rPr lang="ar-SA" sz="1600" b="1" dirty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قابل پذيرش مي‌باشد.</a:t>
            </a:r>
            <a:endParaRPr lang="fa-IR" sz="1600" b="1" dirty="0">
              <a:solidFill>
                <a:schemeClr val="accent1">
                  <a:lumMod val="10000"/>
                </a:schemeClr>
              </a:solidFill>
              <a:cs typeface="B Nazanin" panose="00000400000000000000" pitchFamily="2" charset="-78"/>
            </a:endParaRPr>
          </a:p>
          <a:p>
            <a:pPr marL="285750" indent="-285750" algn="justLow" rtl="1">
              <a:lnSpc>
                <a:spcPct val="250000"/>
              </a:lnSpc>
              <a:buFontTx/>
              <a:buChar char="-"/>
            </a:pPr>
            <a:r>
              <a:rPr lang="ar-SA" sz="1600" b="1" dirty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ar-SA" sz="1600" b="1" dirty="0">
                <a:solidFill>
                  <a:srgbClr val="C00000"/>
                </a:solidFill>
                <a:cs typeface="B Nazanin" panose="00000400000000000000" pitchFamily="2" charset="-78"/>
              </a:rPr>
              <a:t>احتساب مدرک تحصیلی جدید از اختیارات</a:t>
            </a:r>
            <a:r>
              <a:rPr lang="fa-IR" sz="1600" b="1" dirty="0">
                <a:solidFill>
                  <a:srgbClr val="C00000"/>
                </a:solidFill>
                <a:cs typeface="B Nazanin" panose="00000400000000000000" pitchFamily="2" charset="-78"/>
              </a:rPr>
              <a:t> </a:t>
            </a:r>
            <a:r>
              <a:rPr lang="fa-IR" sz="1600" b="1" dirty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دانشگاه/ دانشکده </a:t>
            </a:r>
            <a:r>
              <a:rPr lang="ar-SA" sz="1600" b="1" dirty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می باشد.</a:t>
            </a:r>
            <a:endParaRPr lang="en-US" sz="1600" b="1" dirty="0">
              <a:solidFill>
                <a:schemeClr val="accent1">
                  <a:lumMod val="10000"/>
                </a:schemeClr>
              </a:solidFill>
              <a:cs typeface="B Nazanin" panose="00000400000000000000" pitchFamily="2" charset="-78"/>
            </a:endParaRPr>
          </a:p>
          <a:p>
            <a:pPr algn="justLow" rtl="1">
              <a:lnSpc>
                <a:spcPct val="250000"/>
              </a:lnSpc>
            </a:pPr>
            <a:r>
              <a:rPr lang="ar-SA" sz="1600" b="1" dirty="0">
                <a:solidFill>
                  <a:srgbClr val="C00000"/>
                </a:solidFill>
                <a:cs typeface="B Nazanin" panose="00000400000000000000" pitchFamily="2" charset="-78"/>
              </a:rPr>
              <a:t>تبصره1: </a:t>
            </a:r>
            <a:r>
              <a:rPr lang="ar-SA" sz="1600" b="1" dirty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اعمال مدرک تحصیلی بالاتر برای افراد واجد شرایط تنها شامل رشته های تحصیلی دانشگاهی مورد تایید وزارت علوم، تحقیقات و فناوری و وزارت بهداشت و درمان و آموزش پزشکی می باشد. </a:t>
            </a:r>
            <a:endParaRPr lang="en-US" sz="1600" b="1" dirty="0">
              <a:solidFill>
                <a:schemeClr val="accent1">
                  <a:lumMod val="10000"/>
                </a:schemeClr>
              </a:solidFill>
              <a:cs typeface="B Nazanin" panose="00000400000000000000" pitchFamily="2" charset="-78"/>
            </a:endParaRPr>
          </a:p>
          <a:p>
            <a:pPr algn="justLow" rtl="1">
              <a:lnSpc>
                <a:spcPct val="250000"/>
              </a:lnSpc>
            </a:pPr>
            <a:r>
              <a:rPr lang="ar-SA" sz="1600" b="1" dirty="0">
                <a:solidFill>
                  <a:srgbClr val="C00000"/>
                </a:solidFill>
                <a:cs typeface="B Nazanin" panose="00000400000000000000" pitchFamily="2" charset="-78"/>
              </a:rPr>
              <a:t>تبصره2: </a:t>
            </a:r>
            <a:r>
              <a:rPr lang="ar-SA" sz="1600" b="1" dirty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رشته و مقطع تحصیلی بالاتر در </a:t>
            </a:r>
            <a:r>
              <a:rPr lang="ar-SA" sz="1600" b="1" dirty="0">
                <a:solidFill>
                  <a:srgbClr val="C00000"/>
                </a:solidFill>
                <a:cs typeface="B Nazanin" panose="00000400000000000000" pitchFamily="2" charset="-78"/>
              </a:rPr>
              <a:t>شرایط احراز شغل مورد تصدی کارمند </a:t>
            </a:r>
            <a:r>
              <a:rPr lang="ar-SA" sz="1600" b="1" dirty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پیش بینی شده باشد</a:t>
            </a:r>
            <a:r>
              <a:rPr lang="ar-SA" sz="1600" b="1" dirty="0">
                <a:solidFill>
                  <a:prstClr val="black"/>
                </a:solidFill>
                <a:cs typeface="B Titr" panose="00000700000000000000" pitchFamily="2" charset="-78"/>
              </a:rPr>
              <a:t>.</a:t>
            </a:r>
            <a:endParaRPr lang="en-US" sz="1600" b="1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66800" y="628650"/>
            <a:ext cx="7772400" cy="800100"/>
          </a:xfrm>
        </p:spPr>
        <p:txBody>
          <a:bodyPr/>
          <a:lstStyle/>
          <a:p>
            <a:pPr algn="r"/>
            <a:r>
              <a:rPr lang="fa-IR" b="1" kern="1200" dirty="0" smtClean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احتساب </a:t>
            </a:r>
            <a:r>
              <a:rPr lang="fa-IR" b="1" kern="1200" dirty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مدرک تحصیلی در طول خدمت </a:t>
            </a:r>
            <a:r>
              <a:rPr lang="fa-IR" b="1" kern="1200" dirty="0" smtClean="0">
                <a:solidFill>
                  <a:schemeClr val="accent1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کارمند(ماده 47)</a:t>
            </a:r>
            <a:endParaRPr lang="fa-IR" b="1" kern="1200" dirty="0">
              <a:solidFill>
                <a:schemeClr val="accent1">
                  <a:lumMod val="10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47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0"/>
            <a:ext cx="7992888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250000"/>
              </a:lnSpc>
            </a:pPr>
            <a:endParaRPr lang="fa-IR" sz="16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pPr algn="justLow">
              <a:lnSpc>
                <a:spcPct val="250000"/>
              </a:lnSpc>
            </a:pPr>
            <a:r>
              <a:rPr lang="ar-SA" sz="1600" b="1" dirty="0">
                <a:solidFill>
                  <a:srgbClr val="C00000"/>
                </a:solidFill>
                <a:cs typeface="B Nazanin" panose="00000400000000000000" pitchFamily="2" charset="-78"/>
              </a:rPr>
              <a:t>تبصره3:</a:t>
            </a:r>
            <a:endParaRPr lang="fa-IR" sz="1600" b="1" dirty="0">
              <a:solidFill>
                <a:srgbClr val="C00000"/>
              </a:solidFill>
              <a:cs typeface="B Nazanin" panose="00000400000000000000" pitchFamily="2" charset="-78"/>
            </a:endParaRPr>
          </a:p>
          <a:p>
            <a:pPr algn="justLow">
              <a:lnSpc>
                <a:spcPct val="250000"/>
              </a:lnSpc>
            </a:pPr>
            <a:r>
              <a:rPr lang="ar-SA" sz="1400" b="1" dirty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برای متصدیان مشاغل کاردانی در صورت وجود شغل متناظر در سطح کارشناسی (مانند: کاردان بهداشت محیط به کارشناس بهداشت محیط و ...) موارد در کمیته دانشگاه/ دانشکده</a:t>
            </a:r>
            <a:r>
              <a:rPr lang="fa-IR" sz="1400" b="1" dirty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ar-SA" sz="1400" b="1" dirty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قابل بررسی می باشد.</a:t>
            </a:r>
            <a:endParaRPr lang="en-US" sz="1400" b="1" dirty="0">
              <a:solidFill>
                <a:schemeClr val="accent1">
                  <a:lumMod val="10000"/>
                </a:schemeClr>
              </a:solidFill>
              <a:cs typeface="B Nazanin" panose="00000400000000000000" pitchFamily="2" charset="-78"/>
            </a:endParaRPr>
          </a:p>
          <a:p>
            <a:pPr algn="justLow">
              <a:lnSpc>
                <a:spcPct val="250000"/>
              </a:lnSpc>
            </a:pPr>
            <a:r>
              <a:rPr lang="ar-SA" sz="1600" b="1" dirty="0">
                <a:solidFill>
                  <a:srgbClr val="C00000"/>
                </a:solidFill>
                <a:cs typeface="B Nazanin" panose="00000400000000000000" pitchFamily="2" charset="-78"/>
              </a:rPr>
              <a:t>تبصره4: </a:t>
            </a:r>
            <a:endParaRPr lang="fa-IR" sz="1600" b="1" dirty="0">
              <a:solidFill>
                <a:srgbClr val="C00000"/>
              </a:solidFill>
              <a:cs typeface="B Nazanin" panose="00000400000000000000" pitchFamily="2" charset="-78"/>
            </a:endParaRPr>
          </a:p>
          <a:p>
            <a:pPr algn="justLow" rtl="1">
              <a:lnSpc>
                <a:spcPct val="250000"/>
              </a:lnSpc>
            </a:pPr>
            <a:r>
              <a:rPr lang="ar-SA" sz="1400" b="1" dirty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سپری شدن حداقل 5 سال از شروع خدمت کارکنان به صورت رسمی و یا پیمانی برای ارائه درخواست ادامه تحصیل به دانشگاه/ دانشکده الزامی است</a:t>
            </a:r>
            <a:r>
              <a:rPr lang="fa-IR" sz="1400" b="1" dirty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 ، ضمناً کارکنان قراردادی که به استخدام دانشگاه در می آیند و پس از احتساب مدت قراردادی آن ها به عنوان سنوات تجربی ،دولتی و بازنشستگی ، به عنوان مدت سپری شده قابل محاسبه می باشد</a:t>
            </a:r>
            <a:r>
              <a:rPr lang="fa-IR" sz="1400" dirty="0">
                <a:solidFill>
                  <a:srgbClr val="00B050"/>
                </a:solidFill>
                <a:cs typeface="B Titr" panose="00000700000000000000" pitchFamily="2" charset="-78"/>
              </a:rPr>
              <a:t>.</a:t>
            </a:r>
            <a:endParaRPr lang="en-US" sz="140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975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971550"/>
            <a:ext cx="7620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250000"/>
              </a:lnSpc>
            </a:pPr>
            <a:r>
              <a:rPr lang="ar-SA" sz="1800" b="1" dirty="0">
                <a:solidFill>
                  <a:srgbClr val="C00000"/>
                </a:solidFill>
                <a:cs typeface="B Nazanin" panose="00000400000000000000" pitchFamily="2" charset="-78"/>
              </a:rPr>
              <a:t>تبصره 5:</a:t>
            </a:r>
            <a:endParaRPr lang="fa-IR" sz="1800" b="1" dirty="0">
              <a:solidFill>
                <a:srgbClr val="C00000"/>
              </a:solidFill>
              <a:cs typeface="B Nazanin" panose="00000400000000000000" pitchFamily="2" charset="-78"/>
            </a:endParaRPr>
          </a:p>
          <a:p>
            <a:pPr algn="justLow">
              <a:lnSpc>
                <a:spcPct val="200000"/>
              </a:lnSpc>
            </a:pPr>
            <a:r>
              <a:rPr lang="ar-SA" sz="1600" b="1" dirty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 کارمند قبل از شروع به تحصیل در مقطع بالاتر موظف است موافقت کتبی مقام مافوق و کمیته مهندسی مشاغل  را اخذ نماید.</a:t>
            </a:r>
            <a:endParaRPr lang="en-US" sz="1600" b="1" dirty="0">
              <a:solidFill>
                <a:schemeClr val="accent1">
                  <a:lumMod val="10000"/>
                </a:schemeClr>
              </a:solidFill>
              <a:cs typeface="B Nazanin" panose="00000400000000000000" pitchFamily="2" charset="-78"/>
            </a:endParaRPr>
          </a:p>
          <a:p>
            <a:pPr algn="justLow">
              <a:lnSpc>
                <a:spcPct val="250000"/>
              </a:lnSpc>
            </a:pPr>
            <a:r>
              <a:rPr lang="ar-SA" sz="1800" b="1" dirty="0">
                <a:solidFill>
                  <a:srgbClr val="C00000"/>
                </a:solidFill>
                <a:cs typeface="B Nazanin" panose="00000400000000000000" pitchFamily="2" charset="-78"/>
              </a:rPr>
              <a:t>تبصره 6: </a:t>
            </a:r>
            <a:endParaRPr lang="fa-IR" sz="1800" b="1" dirty="0">
              <a:solidFill>
                <a:srgbClr val="C00000"/>
              </a:solidFill>
              <a:cs typeface="B Nazanin" panose="00000400000000000000" pitchFamily="2" charset="-78"/>
            </a:endParaRPr>
          </a:p>
          <a:p>
            <a:pPr algn="justLow">
              <a:lnSpc>
                <a:spcPct val="200000"/>
              </a:lnSpc>
            </a:pPr>
            <a:r>
              <a:rPr lang="ar-SA" sz="1600" b="1" dirty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استفاده از </a:t>
            </a:r>
            <a:r>
              <a:rPr lang="ar-SA" sz="1600" b="1" dirty="0">
                <a:solidFill>
                  <a:srgbClr val="C00000"/>
                </a:solidFill>
                <a:cs typeface="B Nazanin" panose="00000400000000000000" pitchFamily="2" charset="-78"/>
              </a:rPr>
              <a:t>دو مقطع تحصیلی حداکثر تا سطح کارشناسی </a:t>
            </a:r>
            <a:r>
              <a:rPr lang="ar-SA" sz="1600" b="1" dirty="0">
                <a:solidFill>
                  <a:schemeClr val="accent1">
                    <a:lumMod val="10000"/>
                  </a:schemeClr>
                </a:solidFill>
                <a:cs typeface="B Nazanin" panose="00000400000000000000" pitchFamily="2" charset="-78"/>
              </a:rPr>
              <a:t>ارشد با نظر کمیته مهندسی مشاغل بلامانع است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91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38350"/>
            <a:ext cx="7772400" cy="800100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صورت جلسه کمیته   فرعی مهندسی مشاغل(مشمولین قراردادکارمعین وطرح پزشک خانواده) </a:t>
            </a:r>
            <a:endParaRPr lang="en-US" b="1" dirty="0">
              <a:solidFill>
                <a:schemeClr val="accent5">
                  <a:lumMod val="10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81744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3" descr="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89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19597297">
            <a:off x="1095799" y="787781"/>
            <a:ext cx="3167369" cy="7848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spAutoFit/>
          </a:bodyPr>
          <a:lstStyle/>
          <a:p>
            <a:pPr algn="ctr" rtl="1" eaLnBrk="1" hangingPunct="1">
              <a:lnSpc>
                <a:spcPct val="150000"/>
              </a:lnSpc>
              <a:defRPr/>
            </a:pPr>
            <a:r>
              <a:rPr lang="fa-IR" sz="3000" dirty="0">
                <a:solidFill>
                  <a:srgbClr val="FF0000"/>
                </a:solidFill>
                <a:latin typeface="Arial" charset="0"/>
                <a:cs typeface="B Jadid" pitchFamily="2" charset="-78"/>
              </a:rPr>
              <a:t>با تشکر و سپاس</a:t>
            </a:r>
          </a:p>
        </p:txBody>
      </p:sp>
    </p:spTree>
    <p:extLst>
      <p:ext uri="{BB962C8B-B14F-4D97-AF65-F5344CB8AC3E}">
        <p14:creationId xmlns:p14="http://schemas.microsoft.com/office/powerpoint/2010/main" val="2096905745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8604" y="1131590"/>
            <a:ext cx="7600987" cy="294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1800" dirty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فردی:</a:t>
            </a:r>
          </a:p>
          <a:p>
            <a:pPr algn="justLow">
              <a:lnSpc>
                <a:spcPct val="150000"/>
              </a:lnSpc>
            </a:pPr>
            <a:r>
              <a:rPr lang="fa-IR" sz="1800" dirty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 در تاریخ </a:t>
            </a:r>
            <a:r>
              <a:rPr lang="fa-IR" sz="1800" dirty="0">
                <a:solidFill>
                  <a:srgbClr val="FF0000"/>
                </a:solidFill>
                <a:latin typeface="+mj-lt"/>
                <a:ea typeface="+mj-ea"/>
                <a:cs typeface="B Titr" panose="00000700000000000000" pitchFamily="2" charset="-78"/>
              </a:rPr>
              <a:t>84/11/5</a:t>
            </a:r>
            <a:r>
              <a:rPr lang="fa-IR" sz="1800" dirty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                                 با مدرک تحصیلی دیپلم                           با پست سازمانی بهیار استخدام گردید.</a:t>
            </a:r>
          </a:p>
          <a:p>
            <a:pPr algn="justLow">
              <a:lnSpc>
                <a:spcPct val="150000"/>
              </a:lnSpc>
            </a:pPr>
            <a:r>
              <a:rPr lang="fa-IR" sz="1800" dirty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در تاریخ </a:t>
            </a:r>
            <a:r>
              <a:rPr lang="fa-IR" sz="1800" dirty="0">
                <a:solidFill>
                  <a:srgbClr val="FF0000"/>
                </a:solidFill>
                <a:latin typeface="+mj-lt"/>
                <a:ea typeface="+mj-ea"/>
                <a:cs typeface="B Titr" panose="00000700000000000000" pitchFamily="2" charset="-78"/>
              </a:rPr>
              <a:t>93/9/27</a:t>
            </a:r>
            <a:r>
              <a:rPr lang="fa-IR" sz="1800" dirty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                             با مدرک کارشناسی                      به کارپرداز</a:t>
            </a:r>
          </a:p>
          <a:p>
            <a:pPr algn="justLow">
              <a:lnSpc>
                <a:spcPct val="150000"/>
              </a:lnSpc>
            </a:pPr>
            <a:r>
              <a:rPr lang="fa-IR" sz="1800" dirty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و از تاریخ </a:t>
            </a:r>
            <a:r>
              <a:rPr lang="fa-IR" sz="1800" dirty="0">
                <a:solidFill>
                  <a:srgbClr val="FF0000"/>
                </a:solidFill>
                <a:latin typeface="+mj-lt"/>
                <a:ea typeface="+mj-ea"/>
                <a:cs typeface="B Titr" panose="00000700000000000000" pitchFamily="2" charset="-78"/>
              </a:rPr>
              <a:t>94/10/30                       </a:t>
            </a:r>
            <a:r>
              <a:rPr lang="fa-IR" sz="1800" dirty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به حسابدار تغییر عنوان</a:t>
            </a:r>
          </a:p>
          <a:p>
            <a:pPr algn="justLow">
              <a:lnSpc>
                <a:spcPct val="150000"/>
              </a:lnSpc>
            </a:pPr>
            <a:r>
              <a:rPr lang="fa-IR" sz="1800" dirty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واز تاریخ </a:t>
            </a:r>
            <a:r>
              <a:rPr lang="fa-IR" sz="1800" dirty="0">
                <a:solidFill>
                  <a:srgbClr val="FF0000"/>
                </a:solidFill>
                <a:latin typeface="+mj-lt"/>
                <a:ea typeface="+mj-ea"/>
                <a:cs typeface="B Titr" panose="00000700000000000000" pitchFamily="2" charset="-78"/>
              </a:rPr>
              <a:t>95/10/10</a:t>
            </a:r>
            <a:r>
              <a:rPr lang="fa-IR" sz="1800" dirty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 لغایت </a:t>
            </a:r>
            <a:r>
              <a:rPr lang="fa-IR" sz="1800" dirty="0">
                <a:solidFill>
                  <a:srgbClr val="FF0000"/>
                </a:solidFill>
                <a:latin typeface="+mj-lt"/>
                <a:ea typeface="+mj-ea"/>
                <a:cs typeface="B Titr" panose="00000700000000000000" pitchFamily="2" charset="-78"/>
              </a:rPr>
              <a:t>96/10/10</a:t>
            </a:r>
            <a:r>
              <a:rPr lang="fa-IR" sz="1800" dirty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 از یکسال خدمت نیمه وقت بانوان استفاده کرده است.</a:t>
            </a:r>
          </a:p>
          <a:p>
            <a:pPr algn="justLow">
              <a:lnSpc>
                <a:spcPct val="130000"/>
              </a:lnSpc>
            </a:pPr>
            <a:r>
              <a:rPr lang="ar-SA" sz="1800" dirty="0">
                <a:solidFill>
                  <a:prstClr val="black"/>
                </a:solidFill>
                <a:cs typeface="B Nazanin" panose="00000400000000000000" pitchFamily="2" charset="-78"/>
              </a:rPr>
              <a:t> </a:t>
            </a:r>
            <a:r>
              <a:rPr lang="fa-IR" sz="1800" dirty="0">
                <a:solidFill>
                  <a:prstClr val="black"/>
                </a:solidFill>
                <a:cs typeface="B Nazanin" panose="00000400000000000000" pitchFamily="2" charset="-78"/>
              </a:rPr>
              <a:t>                   </a:t>
            </a:r>
            <a:endParaRPr lang="en-US" sz="18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771550"/>
            <a:ext cx="7772400" cy="576064"/>
          </a:xfrm>
        </p:spPr>
        <p:txBody>
          <a:bodyPr/>
          <a:lstStyle/>
          <a:p>
            <a:pPr algn="r"/>
            <a:r>
              <a:rPr lang="fa-IR" sz="4800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مثال محاسبه تجریه: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707654"/>
            <a:ext cx="1286367" cy="274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706642"/>
            <a:ext cx="1008112" cy="274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2539183"/>
            <a:ext cx="1286367" cy="274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576" y="2556144"/>
            <a:ext cx="956004" cy="280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2893127"/>
            <a:ext cx="864097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1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896"/>
            <a:ext cx="7772400" cy="1317774"/>
          </a:xfrm>
        </p:spPr>
        <p:txBody>
          <a:bodyPr/>
          <a:lstStyle/>
          <a:p>
            <a:pPr algn="ctr">
              <a:spcBef>
                <a:spcPts val="750"/>
              </a:spcBef>
            </a:pPr>
            <a:r>
              <a:rPr lang="fa-IR" sz="4000" b="1" dirty="0">
                <a:solidFill>
                  <a:srgbClr val="FF0000"/>
                </a:solidFill>
                <a:latin typeface="IranNastaliq" pitchFamily="18" charset="0"/>
                <a:cs typeface="IranNastaliq" pitchFamily="18" charset="0"/>
              </a:rPr>
              <a:t>الف ) مشخص کنید در تاریخ تغییر عنوان به کارپرداز چند سال تجربه ودر چه طبقه ای قرار می گیرد؟</a:t>
            </a:r>
            <a:br>
              <a:rPr lang="fa-IR" sz="4000" b="1" dirty="0">
                <a:solidFill>
                  <a:srgbClr val="FF0000"/>
                </a:solidFill>
                <a:latin typeface="IranNastaliq" pitchFamily="18" charset="0"/>
                <a:cs typeface="IranNastaliq" pitchFamily="18" charset="0"/>
              </a:rPr>
            </a:br>
            <a:endParaRPr lang="fa-IR" sz="4000" b="1" dirty="0">
              <a:solidFill>
                <a:srgbClr val="FF0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2990"/>
            <a:ext cx="7772400" cy="4000510"/>
          </a:xfrm>
        </p:spPr>
        <p:txBody>
          <a:bodyPr/>
          <a:lstStyle/>
          <a:p>
            <a:pPr marL="0" indent="0">
              <a:buNone/>
            </a:pPr>
            <a:r>
              <a:rPr lang="fa-IR" sz="2000" kern="1200" dirty="0">
                <a:solidFill>
                  <a:prstClr val="black"/>
                </a:solidFill>
                <a:cs typeface="B Nazanin" panose="00000400000000000000" pitchFamily="2" charset="-78"/>
              </a:rPr>
              <a:t>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kern="1200" dirty="0">
                <a:solidFill>
                  <a:prstClr val="black"/>
                </a:solidFill>
                <a:cs typeface="B Titr" panose="00000700000000000000" pitchFamily="2" charset="-78"/>
              </a:rPr>
              <a:t>93/9/27-84/11/5=8/10/22                                                              </a:t>
            </a:r>
            <a:endParaRPr lang="fa-IR" sz="2000" kern="12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pPr marL="0" indent="0">
              <a:buNone/>
            </a:pPr>
            <a:r>
              <a:rPr lang="en-US" sz="2000" kern="1200" dirty="0">
                <a:solidFill>
                  <a:prstClr val="black"/>
                </a:solidFill>
                <a:cs typeface="B Titr" panose="00000700000000000000" pitchFamily="2" charset="-78"/>
              </a:rPr>
              <a:t>8/10/22 ÷3=2/11/17                                                                       </a:t>
            </a:r>
            <a:endParaRPr lang="fa-IR" sz="2000" kern="12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pPr marL="0" indent="0">
              <a:buNone/>
            </a:pPr>
            <a:r>
              <a:rPr lang="en-US" sz="2000" kern="1200" dirty="0">
                <a:solidFill>
                  <a:prstClr val="black"/>
                </a:solidFill>
                <a:cs typeface="B Titr" panose="00000700000000000000" pitchFamily="2" charset="-78"/>
              </a:rPr>
              <a:t>X=2/11/17+0                                                                                </a:t>
            </a:r>
            <a:endParaRPr lang="fa-IR" sz="2000" kern="12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pPr marL="0" indent="0">
              <a:buNone/>
            </a:pPr>
            <a:endParaRPr lang="fa-IR" sz="1600" kern="12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pPr marL="0" indent="0">
              <a:buNone/>
            </a:pPr>
            <a:r>
              <a:rPr lang="fa-IR" sz="1600" kern="1200" dirty="0">
                <a:solidFill>
                  <a:prstClr val="black"/>
                </a:solidFill>
                <a:cs typeface="B Titr" panose="00000700000000000000" pitchFamily="2" charset="-78"/>
              </a:rPr>
              <a:t>تجربه در زمان تغییر عنوان ( یک سوم غیر مربوط) </a:t>
            </a:r>
            <a:r>
              <a:rPr lang="en-US" sz="1800" kern="1200" dirty="0">
                <a:solidFill>
                  <a:prstClr val="black"/>
                </a:solidFill>
                <a:cs typeface="B Titr" panose="00000700000000000000" pitchFamily="2" charset="-78"/>
              </a:rPr>
              <a:t>2/11/17               </a:t>
            </a:r>
            <a:r>
              <a:rPr lang="fa-IR" sz="1800" kern="1200" dirty="0">
                <a:solidFill>
                  <a:prstClr val="black"/>
                </a:solidFill>
                <a:cs typeface="B Titr" panose="00000700000000000000" pitchFamily="2" charset="-78"/>
              </a:rPr>
              <a:t>   →    </a:t>
            </a:r>
            <a:r>
              <a:rPr lang="en-US" sz="1800" kern="1200" dirty="0">
                <a:solidFill>
                  <a:prstClr val="black"/>
                </a:solidFill>
                <a:cs typeface="B Titr" panose="00000700000000000000" pitchFamily="2" charset="-78"/>
              </a:rPr>
              <a:t>x</a:t>
            </a:r>
            <a:endParaRPr lang="fa-IR" sz="1800" kern="12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8" name="Rectangle 7"/>
          <p:cNvSpPr/>
          <p:nvPr/>
        </p:nvSpPr>
        <p:spPr>
          <a:xfrm>
            <a:off x="1932762" y="2283718"/>
            <a:ext cx="6248400" cy="606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1" anchor="ctr"/>
          <a:lstStyle/>
          <a:p>
            <a:pPr algn="ctr"/>
            <a:r>
              <a:rPr lang="fa-IR" dirty="0">
                <a:solidFill>
                  <a:schemeClr val="tx1">
                    <a:lumMod val="50000"/>
                  </a:schemeClr>
                </a:solidFill>
                <a:cs typeface="B Titr" pitchFamily="2" charset="-78"/>
              </a:rPr>
              <a:t>خدمت در پست مربوط+خدمت در پست مشابه+1/3سوابق غیر مربوط =</a:t>
            </a: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تجربه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470000"/>
            <a:ext cx="6730567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5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000" b="1" dirty="0">
                <a:solidFill>
                  <a:srgbClr val="FF0000"/>
                </a:solidFill>
                <a:latin typeface="IranNastaliq" pitchFamily="18" charset="0"/>
                <a:cs typeface="IranNastaliq" pitchFamily="18" charset="0"/>
              </a:rPr>
              <a:t>محاسبه طبقه در تاریخ تغییر عنوان به کارپرداز </a:t>
            </a:r>
          </a:p>
        </p:txBody>
      </p:sp>
      <p:graphicFrame>
        <p:nvGraphicFramePr>
          <p:cNvPr id="5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371675"/>
              </p:ext>
            </p:extLst>
          </p:nvPr>
        </p:nvGraphicFramePr>
        <p:xfrm>
          <a:off x="2483768" y="3219822"/>
          <a:ext cx="4998434" cy="83560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43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76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42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9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00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19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7802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tx1"/>
                          </a:solidFill>
                          <a:cs typeface="B Titr" pitchFamily="2" charset="-78"/>
                        </a:rPr>
                        <a:t>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tx1"/>
                          </a:solidFill>
                          <a:cs typeface="B Titr" pitchFamily="2" charset="-78"/>
                        </a:rPr>
                        <a:t>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tx1"/>
                          </a:solidFill>
                          <a:cs typeface="B Titr" pitchFamily="2" charset="-78"/>
                        </a:rPr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tx1"/>
                          </a:solidFill>
                          <a:cs typeface="B Titr" pitchFamily="2" charset="-78"/>
                        </a:rPr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tx1"/>
                          </a:solidFill>
                          <a:cs typeface="B Titr" pitchFamily="2" charset="-78"/>
                        </a:rPr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0" dirty="0">
                          <a:solidFill>
                            <a:schemeClr val="tx1"/>
                          </a:solidFill>
                          <a:cs typeface="B Titr" pitchFamily="2" charset="-78"/>
                        </a:rPr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tx1"/>
                          </a:solidFill>
                          <a:cs typeface="B Titr" pitchFamily="2" charset="-78"/>
                        </a:rPr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rgbClr val="FF0000"/>
                          </a:solidFill>
                          <a:cs typeface="B Titr" pitchFamily="2" charset="-78"/>
                        </a:rPr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tx1"/>
                          </a:solidFill>
                          <a:cs typeface="B Titr" pitchFamily="2" charset="-78"/>
                        </a:rPr>
                        <a:t>طبقه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802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cs typeface="B Titr" pitchFamily="2" charset="-78"/>
                        </a:rPr>
                        <a:t>28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cs typeface="B Titr" pitchFamily="2" charset="-78"/>
                        </a:rPr>
                        <a:t>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cs typeface="B Titr" pitchFamily="2" charset="-78"/>
                        </a:rPr>
                        <a:t>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cs typeface="B Titr" pitchFamily="2" charset="-78"/>
                        </a:rPr>
                        <a:t>16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cs typeface="B Titr" pitchFamily="2" charset="-78"/>
                        </a:rPr>
                        <a:t>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cs typeface="B Titr" pitchFamily="2" charset="-78"/>
                        </a:rPr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dirty="0">
                          <a:solidFill>
                            <a:schemeClr val="tx1"/>
                          </a:solidFill>
                          <a:cs typeface="B Titr" pitchFamily="2" charset="-78"/>
                        </a:rPr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rgbClr val="FF0000"/>
                          </a:solidFill>
                          <a:cs typeface="B Titr" pitchFamily="2" charset="-78"/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cs typeface="B Titr" pitchFamily="2" charset="-78"/>
                        </a:rPr>
                        <a:t>تجربه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4586747"/>
              </p:ext>
            </p:extLst>
          </p:nvPr>
        </p:nvGraphicFramePr>
        <p:xfrm>
          <a:off x="2627784" y="1779662"/>
          <a:ext cx="4464495" cy="83560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85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7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42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24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94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02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7802">
                <a:tc rowSpan="2">
                  <a:txBody>
                    <a:bodyPr/>
                    <a:lstStyle/>
                    <a:p>
                      <a:pPr algn="ctr" rtl="1"/>
                      <a:endParaRPr lang="fa-IR" sz="1400" dirty="0">
                        <a:solidFill>
                          <a:schemeClr val="tx1"/>
                        </a:solidFill>
                        <a:cs typeface="B Titr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tx1"/>
                          </a:solidFill>
                          <a:cs typeface="B Titr" pitchFamily="2" charset="-78"/>
                        </a:rPr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tx1"/>
                          </a:solidFill>
                          <a:cs typeface="B Titr" pitchFamily="2" charset="-78"/>
                        </a:rPr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tx1"/>
                          </a:solidFill>
                          <a:cs typeface="B Titr" pitchFamily="2" charset="-78"/>
                        </a:rPr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tx1"/>
                          </a:solidFill>
                          <a:cs typeface="B Titr" pitchFamily="2" charset="-78"/>
                        </a:rPr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0" dirty="0">
                          <a:solidFill>
                            <a:schemeClr val="tx1"/>
                          </a:solidFill>
                          <a:cs typeface="B Titr" pitchFamily="2" charset="-78"/>
                        </a:rPr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tx1"/>
                          </a:solidFill>
                          <a:cs typeface="B Titr" pitchFamily="2" charset="-78"/>
                        </a:rPr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rgbClr val="FF0000"/>
                          </a:solidFill>
                          <a:cs typeface="B Titr" pitchFamily="2" charset="-78"/>
                        </a:rPr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tx1"/>
                          </a:solidFill>
                          <a:cs typeface="B Titr" pitchFamily="2" charset="-78"/>
                        </a:rPr>
                        <a:t>طبقه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802">
                <a:tc vMerge="1"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Titr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cs typeface="B Titr" pitchFamily="2" charset="-78"/>
                        </a:rPr>
                        <a:t>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cs typeface="B Titr" pitchFamily="2" charset="-78"/>
                        </a:rPr>
                        <a:t>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cs typeface="B Titr" pitchFamily="2" charset="-78"/>
                        </a:rPr>
                        <a:t>16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cs typeface="B Titr" pitchFamily="2" charset="-78"/>
                        </a:rPr>
                        <a:t>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cs typeface="B Titr" pitchFamily="2" charset="-78"/>
                        </a:rPr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dirty="0">
                          <a:solidFill>
                            <a:schemeClr val="tx1"/>
                          </a:solidFill>
                          <a:cs typeface="B Titr" pitchFamily="2" charset="-78"/>
                        </a:rPr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rgbClr val="FF0000"/>
                          </a:solidFill>
                          <a:cs typeface="B Titr" pitchFamily="2" charset="-78"/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cs typeface="B Titr" pitchFamily="2" charset="-78"/>
                        </a:rPr>
                        <a:t>تجربه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81161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75656" y="483518"/>
            <a:ext cx="6683765" cy="1296144"/>
          </a:xfrm>
        </p:spPr>
        <p:txBody>
          <a:bodyPr>
            <a:noAutofit/>
          </a:bodyPr>
          <a:lstStyle/>
          <a:p>
            <a:pPr algn="ctr"/>
            <a:r>
              <a:rPr lang="fa-IR" sz="4000" b="1" dirty="0">
                <a:solidFill>
                  <a:srgbClr val="FF0000"/>
                </a:solidFill>
                <a:latin typeface="IranNastaliq" pitchFamily="18" charset="0"/>
                <a:cs typeface="IranNastaliq" pitchFamily="18" charset="0"/>
              </a:rPr>
              <a:t>ب ) تاریخ ارتقا به طبقه </a:t>
            </a:r>
            <a:r>
              <a:rPr lang="fa-IR" sz="4000" b="1" dirty="0">
                <a:solidFill>
                  <a:srgbClr val="FF0000"/>
                </a:solidFill>
                <a:latin typeface="IranNastaliq" pitchFamily="18" charset="0"/>
                <a:cs typeface="B Zar" panose="00000400000000000000" pitchFamily="2" charset="-78"/>
              </a:rPr>
              <a:t>6</a:t>
            </a:r>
            <a:r>
              <a:rPr lang="fa-IR" sz="4000" b="1" dirty="0">
                <a:solidFill>
                  <a:srgbClr val="FF0000"/>
                </a:solidFill>
                <a:latin typeface="IranNastaliq" pitchFamily="18" charset="0"/>
                <a:cs typeface="IranNastaliq" pitchFamily="18" charset="0"/>
              </a:rPr>
              <a:t> را مشخص کنید؟</a:t>
            </a:r>
            <a:br>
              <a:rPr lang="fa-IR" sz="4000" b="1" dirty="0">
                <a:solidFill>
                  <a:srgbClr val="FF0000"/>
                </a:solidFill>
                <a:latin typeface="IranNastaliq" pitchFamily="18" charset="0"/>
                <a:cs typeface="IranNastaliq" pitchFamily="18" charset="0"/>
              </a:rPr>
            </a:br>
            <a:endParaRPr lang="fa-IR" sz="4000" b="1" dirty="0">
              <a:solidFill>
                <a:srgbClr val="FF0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3688" y="2427734"/>
            <a:ext cx="6057144" cy="2377574"/>
          </a:xfrm>
          <a:prstGeom prst="rect">
            <a:avLst/>
          </a:prstGeom>
          <a:noFill/>
        </p:spPr>
        <p:txBody>
          <a:bodyPr wrap="square" lIns="68580" tIns="34290" rIns="68580" bIns="34290" rtlCol="1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140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B Titr" pitchFamily="2" charset="-78"/>
              </a:rPr>
              <a:t>1/3سوابق غیر مربوط + خدمت در پست مشابه ومربوط  = تجربه         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B Titr" pitchFamily="2" charset="-78"/>
              </a:rPr>
              <a:t>2/11/17</a:t>
            </a:r>
            <a:r>
              <a:rPr lang="fa-IR" sz="1800" b="1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B Titr" pitchFamily="2" charset="-78"/>
              </a:rPr>
              <a:t> + 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B Titr" pitchFamily="2" charset="-78"/>
              </a:rPr>
              <a:t>x</a:t>
            </a:r>
            <a:r>
              <a:rPr lang="fa-IR" sz="1800" b="1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B Titr" pitchFamily="2" charset="-78"/>
              </a:rPr>
              <a:t> =</a:t>
            </a:r>
            <a:r>
              <a:rPr lang="fa-IR" sz="140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B Titr" pitchFamily="2" charset="-78"/>
              </a:rPr>
              <a:t>4     </a:t>
            </a:r>
            <a:r>
              <a:rPr lang="fa-IR" sz="1400" dirty="0">
                <a:solidFill>
                  <a:srgbClr val="FF0000"/>
                </a:solidFill>
                <a:latin typeface="+mj-lt"/>
                <a:ea typeface="+mj-ea"/>
                <a:cs typeface="B Titr" pitchFamily="2" charset="-78"/>
              </a:rPr>
              <a:t>تجربه لازم      </a:t>
            </a:r>
            <a:endParaRPr lang="en-US" sz="1400" dirty="0">
              <a:solidFill>
                <a:srgbClr val="FF0000"/>
              </a:solidFill>
              <a:latin typeface="+mj-lt"/>
              <a:ea typeface="+mj-ea"/>
              <a:cs typeface="B Titr" pitchFamily="2" charset="-78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B Titr" pitchFamily="2" charset="-78"/>
              </a:rPr>
              <a:t>X = 4 - 2/11/17          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B Titr" pitchFamily="2" charset="-78"/>
              </a:rPr>
              <a:t>X=1/0/13               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B Titr" pitchFamily="2" charset="-78"/>
              </a:rPr>
              <a:t>1393/09/27+1/0/13=1394/10/10   </a:t>
            </a:r>
            <a:endParaRPr lang="fa-IR" sz="1800" b="1" dirty="0">
              <a:solidFill>
                <a:schemeClr val="tx1">
                  <a:lumMod val="50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140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B Titr" pitchFamily="2" charset="-78"/>
              </a:rPr>
              <a:t>اخذ لیسانس –تغییرعنوان به کارپرداز</a:t>
            </a:r>
            <a:endParaRPr lang="en-US" sz="1400" dirty="0">
              <a:solidFill>
                <a:schemeClr val="tx1">
                  <a:lumMod val="50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99672" y="1131590"/>
            <a:ext cx="5035732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3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047750"/>
            <a:ext cx="7027333" cy="7011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a-IR" sz="1400" b="1" dirty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- پس از طی دوره شرکت کنندگان نحوه  ارتقا طبقه و رتبه مشمولین قرارداد کارمعین و پزشک خانواده را در تاریخ 98/12/28 </a:t>
            </a:r>
            <a:r>
              <a:rPr lang="fa-IR" sz="1400" b="1" dirty="0" smtClean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را </a:t>
            </a:r>
            <a:r>
              <a:rPr lang="fa-IR" sz="1400" b="1" dirty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توضیح  می </a:t>
            </a:r>
            <a:r>
              <a:rPr lang="fa-IR" sz="1400" b="1" dirty="0" smtClean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دهند.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a-IR" sz="1400" b="1" dirty="0" smtClean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پس </a:t>
            </a:r>
            <a:r>
              <a:rPr lang="fa-IR" sz="1400" b="1" dirty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از طی دوره شرکت کنندگان نحوه  ارتقا طبقه و رتبه </a:t>
            </a:r>
            <a:r>
              <a:rPr lang="fa-IR" sz="1400" b="1" dirty="0" smtClean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مشمولین </a:t>
            </a:r>
            <a:r>
              <a:rPr lang="fa-IR" sz="1400" b="1" dirty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قرارداد کارمعین و </a:t>
            </a:r>
            <a:r>
              <a:rPr lang="fa-IR" sz="1400" b="1" dirty="0" smtClean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پزشک خانواده را </a:t>
            </a:r>
            <a:r>
              <a:rPr lang="fa-IR" sz="1400" b="1" dirty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در تاریخ</a:t>
            </a:r>
            <a:r>
              <a:rPr lang="fa-IR" sz="1400" b="1" dirty="0" smtClean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 98/12/29 توضیح  </a:t>
            </a:r>
            <a:r>
              <a:rPr lang="fa-IR" sz="1400" b="1" dirty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می دهند</a:t>
            </a:r>
            <a:r>
              <a:rPr lang="fa-IR" sz="1400" b="1" dirty="0" smtClean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.</a:t>
            </a:r>
          </a:p>
          <a:p>
            <a:pPr lvl="0" indent="-285750">
              <a:lnSpc>
                <a:spcPct val="150000"/>
              </a:lnSpc>
              <a:buFontTx/>
              <a:buChar char="-"/>
            </a:pPr>
            <a:r>
              <a:rPr lang="fa-IR" sz="1400" b="1" dirty="0" smtClean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پس </a:t>
            </a:r>
            <a:r>
              <a:rPr lang="fa-IR" sz="1400" b="1" dirty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از طی دوره شرکت کنندگان اعضا و وظایف کمیته  اصلی </a:t>
            </a:r>
            <a:r>
              <a:rPr lang="fa-IR" sz="1400" b="1" dirty="0" smtClean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و فرعی </a:t>
            </a:r>
            <a:r>
              <a:rPr lang="fa-IR" sz="1400" b="1" dirty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مهندسی مشاغل  را نام  می برند</a:t>
            </a:r>
          </a:p>
          <a:p>
            <a:pPr lvl="0" indent="-285750">
              <a:lnSpc>
                <a:spcPct val="150000"/>
              </a:lnSpc>
              <a:buFontTx/>
              <a:buChar char="-"/>
            </a:pPr>
            <a:r>
              <a:rPr lang="fa-IR" sz="1400" b="1" dirty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پس از طی دوره شرکت کنندگان معیارهای محاسبه تجربه قابل قبول را تعیین می کنند</a:t>
            </a:r>
          </a:p>
          <a:p>
            <a:pPr indent="-285750">
              <a:lnSpc>
                <a:spcPct val="150000"/>
              </a:lnSpc>
              <a:buFontTx/>
              <a:buChar char="-"/>
            </a:pPr>
            <a:r>
              <a:rPr lang="fa-IR" sz="1400" b="1" dirty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پس از طی دوره شرکت کنندگان مواردی که در محاسبه تجربه قابل احتساب نیست را بیان می کنند.</a:t>
            </a:r>
          </a:p>
          <a:p>
            <a:pPr indent="-285750">
              <a:lnSpc>
                <a:spcPct val="150000"/>
              </a:lnSpc>
              <a:buFontTx/>
              <a:buChar char="-"/>
            </a:pPr>
            <a:r>
              <a:rPr lang="fa-IR" sz="1400" b="1" dirty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پس از طی دوره شرکت کنندگان تجربه کارکنان در بخش دولتی/غیر دولتی ونیروهای ساعتی را محاسبه می کنند.</a:t>
            </a:r>
          </a:p>
          <a:p>
            <a:pPr lvl="0" indent="-285750">
              <a:lnSpc>
                <a:spcPct val="150000"/>
              </a:lnSpc>
              <a:buFontTx/>
              <a:buChar char="-"/>
            </a:pPr>
            <a:r>
              <a:rPr lang="fa-IR" sz="1400" b="1" dirty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پس از طی دوره شرکت کنندگان به سوالات مربوط به </a:t>
            </a:r>
            <a:r>
              <a:rPr lang="ar-SA" sz="1400" b="1" dirty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ضوا</a:t>
            </a:r>
            <a:r>
              <a:rPr lang="fa-IR" sz="1400" b="1" dirty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ب</a:t>
            </a:r>
            <a:r>
              <a:rPr lang="ar-SA" sz="1400" b="1" dirty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ط اجرایی </a:t>
            </a:r>
            <a:r>
              <a:rPr lang="fa-IR" sz="1400" b="1" dirty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ایثارگران پاسخ  می دهند</a:t>
            </a:r>
          </a:p>
          <a:p>
            <a:pPr lvl="0" indent="-285750">
              <a:lnSpc>
                <a:spcPct val="150000"/>
              </a:lnSpc>
              <a:buFontTx/>
              <a:buChar char="-"/>
            </a:pPr>
            <a:r>
              <a:rPr lang="fa-IR" sz="1400" b="1" dirty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پس از طی دوره شرکت کنندگان </a:t>
            </a:r>
            <a:r>
              <a:rPr lang="ar-SA" sz="1400" b="1" dirty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ارتقاء طبقه و رتبة شغلي</a:t>
            </a:r>
            <a:r>
              <a:rPr lang="fa-IR" sz="1400" b="1" dirty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 کارکنان را انجام  می دهند</a:t>
            </a:r>
            <a:endParaRPr lang="en-US" sz="1400" b="1" dirty="0">
              <a:solidFill>
                <a:schemeClr val="tx1">
                  <a:lumMod val="50000"/>
                </a:schemeClr>
              </a:solidFill>
              <a:latin typeface="IranNastaliq" pitchFamily="18" charset="0"/>
              <a:cs typeface="B Nazanin" panose="00000400000000000000" pitchFamily="2" charset="-78"/>
            </a:endParaRP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endParaRPr lang="fa-IR" sz="1600" b="1" dirty="0" smtClean="0">
              <a:solidFill>
                <a:schemeClr val="tx1">
                  <a:lumMod val="50000"/>
                </a:schemeClr>
              </a:solidFill>
              <a:latin typeface="IranNastaliq" pitchFamily="18" charset="0"/>
              <a:cs typeface="B Nazanin" panose="00000400000000000000" pitchFamily="2" charset="-78"/>
            </a:endParaRP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endParaRPr lang="fa-IR" sz="1600" b="1" dirty="0">
              <a:solidFill>
                <a:schemeClr val="tx1">
                  <a:lumMod val="50000"/>
                </a:schemeClr>
              </a:solidFill>
              <a:latin typeface="IranNastaliq" pitchFamily="18" charset="0"/>
              <a:cs typeface="B Nazanin" panose="00000400000000000000" pitchFamily="2" charset="-78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fa-IR" sz="1600" b="1" dirty="0" smtClean="0">
              <a:solidFill>
                <a:schemeClr val="tx1">
                  <a:lumMod val="50000"/>
                </a:schemeClr>
              </a:solidFill>
              <a:latin typeface="IranNastaliq" pitchFamily="18" charset="0"/>
              <a:cs typeface="B Nazanin" panose="00000400000000000000" pitchFamily="2" charset="-78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fa-IR" sz="1600" b="1" dirty="0" smtClean="0">
              <a:solidFill>
                <a:schemeClr val="tx1">
                  <a:lumMod val="50000"/>
                </a:schemeClr>
              </a:solidFill>
              <a:latin typeface="IranNastaliq" pitchFamily="18" charset="0"/>
              <a:cs typeface="B Nazanin" panose="00000400000000000000" pitchFamily="2" charset="-78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fa-IR" sz="1600" b="1" dirty="0">
              <a:solidFill>
                <a:schemeClr val="tx1">
                  <a:lumMod val="50000"/>
                </a:schemeClr>
              </a:solidFill>
              <a:latin typeface="IranNastaliq" pitchFamily="18" charset="0"/>
              <a:cs typeface="B Nazanin" panose="00000400000000000000" pitchFamily="2" charset="-78"/>
            </a:endParaRP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endParaRPr lang="fa-IR" sz="1600" b="1" dirty="0">
              <a:solidFill>
                <a:schemeClr val="tx1">
                  <a:lumMod val="50000"/>
                </a:schemeClr>
              </a:solidFill>
              <a:latin typeface="IranNastaliq" pitchFamily="18" charset="0"/>
              <a:cs typeface="B Nazanin" panose="00000400000000000000" pitchFamily="2" charset="-78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fa-IR" sz="1600" b="1" dirty="0">
              <a:solidFill>
                <a:srgbClr val="5B5249"/>
              </a:solidFill>
              <a:latin typeface="IranNastaliq" pitchFamily="18" charset="0"/>
              <a:cs typeface="B Titr" panose="00000700000000000000" pitchFamily="2" charset="-78"/>
            </a:endParaRPr>
          </a:p>
          <a:p>
            <a:pPr algn="ctr">
              <a:lnSpc>
                <a:spcPct val="150000"/>
              </a:lnSpc>
            </a:pPr>
            <a:endParaRPr lang="en-US" sz="3000" b="1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49867" y="361950"/>
            <a:ext cx="7772400" cy="800100"/>
          </a:xfrm>
        </p:spPr>
        <p:txBody>
          <a:bodyPr/>
          <a:lstStyle/>
          <a:p>
            <a:pPr algn="ctr"/>
            <a:r>
              <a:rPr lang="fa-IR" sz="3200" b="1" kern="1200" dirty="0">
                <a:solidFill>
                  <a:srgbClr val="FF0000"/>
                </a:solidFill>
                <a:latin typeface="IranNastaliq" pitchFamily="18" charset="0"/>
                <a:ea typeface="+mn-ea"/>
                <a:cs typeface="IranNastaliq" pitchFamily="18" charset="0"/>
              </a:rPr>
              <a:t>اهداف رفتاری</a:t>
            </a:r>
          </a:p>
        </p:txBody>
      </p:sp>
    </p:spTree>
    <p:extLst>
      <p:ext uri="{BB962C8B-B14F-4D97-AF65-F5344CB8AC3E}">
        <p14:creationId xmlns:p14="http://schemas.microsoft.com/office/powerpoint/2010/main" val="394962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6738" y="442846"/>
            <a:ext cx="7104459" cy="4295413"/>
          </a:xfrm>
        </p:spPr>
        <p:txBody>
          <a:bodyPr/>
          <a:lstStyle/>
          <a:p>
            <a:pPr marL="0" indent="0">
              <a:buNone/>
            </a:pPr>
            <a:endParaRPr lang="fa-IR" sz="1400" dirty="0">
              <a:solidFill>
                <a:schemeClr val="tx1">
                  <a:lumMod val="50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marL="0" indent="0" algn="ctr">
              <a:buNone/>
            </a:pPr>
            <a:r>
              <a:rPr lang="fa-IR" sz="4000" b="1" dirty="0">
                <a:solidFill>
                  <a:srgbClr val="FF0000"/>
                </a:solidFill>
                <a:latin typeface="IranNastaliq" pitchFamily="18" charset="0"/>
                <a:ea typeface="+mj-ea"/>
                <a:cs typeface="IranNastaliq" pitchFamily="18" charset="0"/>
              </a:rPr>
              <a:t>ج ) تاریخ ارتقا به طبقه </a:t>
            </a:r>
            <a:r>
              <a:rPr lang="fa-IR" sz="4000" b="1" dirty="0">
                <a:solidFill>
                  <a:srgbClr val="FF0000"/>
                </a:solidFill>
                <a:latin typeface="IranNastaliq" pitchFamily="18" charset="0"/>
                <a:ea typeface="+mj-ea"/>
                <a:cs typeface="B Zar" panose="00000400000000000000" pitchFamily="2" charset="-78"/>
              </a:rPr>
              <a:t>7</a:t>
            </a:r>
            <a:r>
              <a:rPr lang="fa-IR" sz="4000" b="1" dirty="0">
                <a:solidFill>
                  <a:srgbClr val="FF0000"/>
                </a:solidFill>
                <a:latin typeface="IranNastaliq" pitchFamily="18" charset="0"/>
                <a:ea typeface="+mj-ea"/>
                <a:cs typeface="IranNastaliq" pitchFamily="18" charset="0"/>
              </a:rPr>
              <a:t>را مشخص کنید؟</a:t>
            </a:r>
            <a:endParaRPr lang="en-US" sz="4000" b="1" dirty="0">
              <a:solidFill>
                <a:srgbClr val="FF0000"/>
              </a:solidFill>
              <a:latin typeface="IranNastaliq" pitchFamily="18" charset="0"/>
              <a:ea typeface="+mj-ea"/>
              <a:cs typeface="IranNastaliq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2859781"/>
            <a:ext cx="6408712" cy="2377574"/>
          </a:xfrm>
          <a:prstGeom prst="rect">
            <a:avLst/>
          </a:prstGeom>
          <a:noFill/>
        </p:spPr>
        <p:txBody>
          <a:bodyPr wrap="square" lIns="68580" tIns="34290" rIns="68580" bIns="34290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/>
              <a:t>8= 2x</a:t>
            </a:r>
            <a:endParaRPr lang="en-US" sz="1600" b="1" dirty="0"/>
          </a:p>
          <a:p>
            <a:pPr algn="ctr">
              <a:lnSpc>
                <a:spcPct val="150000"/>
              </a:lnSpc>
            </a:pPr>
            <a:r>
              <a:rPr lang="en-US" sz="1600" b="1" dirty="0"/>
              <a:t>X = 8 ÷ 2</a:t>
            </a:r>
          </a:p>
          <a:p>
            <a:pPr algn="ctr">
              <a:lnSpc>
                <a:spcPct val="150000"/>
              </a:lnSpc>
            </a:pPr>
            <a:r>
              <a:rPr lang="en-US" sz="1600" b="1" dirty="0"/>
              <a:t>X = 4/0/0</a:t>
            </a:r>
            <a:endParaRPr lang="fa-IR" sz="1600" b="1" dirty="0"/>
          </a:p>
          <a:p>
            <a:pPr lvl="1" algn="ctr">
              <a:lnSpc>
                <a:spcPct val="150000"/>
              </a:lnSpc>
            </a:pPr>
            <a:r>
              <a:rPr lang="en-US" sz="1600" b="1" dirty="0"/>
              <a:t>93/9/27  +  4/0/0  =  97/9/27    </a:t>
            </a:r>
          </a:p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rgbClr val="FFC000"/>
                </a:solidFill>
              </a:rPr>
              <a:t>97/9/27 + </a:t>
            </a:r>
            <a:r>
              <a:rPr lang="en-US" sz="1600" b="1" u="sng" dirty="0">
                <a:solidFill>
                  <a:srgbClr val="FFC000"/>
                </a:solidFill>
              </a:rPr>
              <a:t>0 /6/0  </a:t>
            </a:r>
            <a:r>
              <a:rPr lang="en-US" sz="1600" b="1" dirty="0">
                <a:solidFill>
                  <a:srgbClr val="FFC000"/>
                </a:solidFill>
              </a:rPr>
              <a:t>=  98/3/27</a:t>
            </a:r>
          </a:p>
          <a:p>
            <a:pPr algn="ctr">
              <a:lnSpc>
                <a:spcPct val="150000"/>
              </a:lnSpc>
            </a:pPr>
            <a:r>
              <a:rPr lang="fa-IR" sz="1600" b="1" dirty="0">
                <a:solidFill>
                  <a:srgbClr val="FFC000"/>
                </a:solidFill>
              </a:rPr>
              <a:t>نیمه وقت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1680" y="2377964"/>
            <a:ext cx="6552728" cy="481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1" anchor="ctr"/>
          <a:lstStyle/>
          <a:p>
            <a:pPr algn="ctr"/>
            <a:r>
              <a:rPr lang="fa-IR" sz="1600" dirty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خدمت در رشته شغلی مربوط و مشابه + معادل خدمت در رشته شغلی مشابه مربوط </a:t>
            </a:r>
            <a:r>
              <a:rPr lang="fa-IR" sz="1600" dirty="0">
                <a:solidFill>
                  <a:srgbClr val="FF0000"/>
                </a:solidFill>
                <a:cs typeface="B Titr" panose="00000700000000000000" pitchFamily="2" charset="-78"/>
              </a:rPr>
              <a:t>= تجربه</a:t>
            </a:r>
          </a:p>
        </p:txBody>
      </p:sp>
      <p:graphicFrame>
        <p:nvGraphicFramePr>
          <p:cNvPr id="7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837791"/>
              </p:ext>
            </p:extLst>
          </p:nvPr>
        </p:nvGraphicFramePr>
        <p:xfrm>
          <a:off x="2123728" y="1347614"/>
          <a:ext cx="4998434" cy="83560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43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76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42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9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00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19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7802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tx1"/>
                          </a:solidFill>
                          <a:cs typeface="B Titr" pitchFamily="2" charset="-78"/>
                        </a:rPr>
                        <a:t>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tx1"/>
                          </a:solidFill>
                          <a:cs typeface="B Titr" pitchFamily="2" charset="-78"/>
                        </a:rPr>
                        <a:t>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tx1"/>
                          </a:solidFill>
                          <a:cs typeface="B Titr" pitchFamily="2" charset="-78"/>
                        </a:rPr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tx1"/>
                          </a:solidFill>
                          <a:cs typeface="B Titr" pitchFamily="2" charset="-78"/>
                        </a:rPr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tx1"/>
                          </a:solidFill>
                          <a:cs typeface="B Titr" pitchFamily="2" charset="-78"/>
                        </a:rPr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0" dirty="0">
                          <a:solidFill>
                            <a:srgbClr val="FF0000"/>
                          </a:solidFill>
                          <a:cs typeface="B Titr" pitchFamily="2" charset="-78"/>
                        </a:rPr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tx1"/>
                          </a:solidFill>
                          <a:cs typeface="B Titr" pitchFamily="2" charset="-78"/>
                        </a:rPr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tx1"/>
                          </a:solidFill>
                          <a:cs typeface="B Titr" pitchFamily="2" charset="-78"/>
                        </a:rPr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tx1"/>
                          </a:solidFill>
                          <a:cs typeface="B Titr" pitchFamily="2" charset="-78"/>
                        </a:rPr>
                        <a:t>طبقه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802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cs typeface="B Titr" pitchFamily="2" charset="-78"/>
                        </a:rPr>
                        <a:t>28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cs typeface="B Titr" pitchFamily="2" charset="-78"/>
                        </a:rPr>
                        <a:t>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cs typeface="B Titr" pitchFamily="2" charset="-78"/>
                        </a:rPr>
                        <a:t>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cs typeface="B Titr" pitchFamily="2" charset="-78"/>
                        </a:rPr>
                        <a:t>16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cs typeface="B Titr" pitchFamily="2" charset="-78"/>
                        </a:rPr>
                        <a:t>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rgbClr val="FF0000"/>
                          </a:solidFill>
                          <a:cs typeface="B Titr" pitchFamily="2" charset="-78"/>
                        </a:rPr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dirty="0">
                          <a:solidFill>
                            <a:schemeClr val="tx1"/>
                          </a:solidFill>
                          <a:cs typeface="B Titr" pitchFamily="2" charset="-78"/>
                        </a:rPr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tx1"/>
                          </a:solidFill>
                          <a:cs typeface="B Titr" pitchFamily="2" charset="-78"/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cs typeface="B Titr" pitchFamily="2" charset="-78"/>
                        </a:rPr>
                        <a:t>تجربه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85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2506" y="1115407"/>
            <a:ext cx="7600987" cy="460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1800" dirty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فردی:</a:t>
            </a:r>
          </a:p>
          <a:p>
            <a:pPr algn="justLow">
              <a:lnSpc>
                <a:spcPct val="150000"/>
              </a:lnSpc>
            </a:pPr>
            <a:r>
              <a:rPr lang="fa-IR" sz="1800" dirty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 در تاریخ </a:t>
            </a:r>
            <a:r>
              <a:rPr lang="fa-IR" sz="1800" dirty="0">
                <a:solidFill>
                  <a:srgbClr val="FF0000"/>
                </a:solidFill>
                <a:latin typeface="+mj-lt"/>
                <a:ea typeface="+mj-ea"/>
                <a:cs typeface="B Titr" panose="00000700000000000000" pitchFamily="2" charset="-78"/>
              </a:rPr>
              <a:t>78/06/24</a:t>
            </a:r>
            <a:r>
              <a:rPr lang="fa-IR" sz="1800" dirty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                              با مدرک تحصیلی دیپلم                           با پست سازمانی حسابدار استخدام گردید.</a:t>
            </a:r>
          </a:p>
          <a:p>
            <a:pPr algn="justLow">
              <a:lnSpc>
                <a:spcPct val="150000"/>
              </a:lnSpc>
            </a:pPr>
            <a:r>
              <a:rPr lang="fa-IR" sz="1800" dirty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در تاریخ 90/07/22                             مدرک کاردانی</a:t>
            </a:r>
          </a:p>
          <a:p>
            <a:pPr algn="justLow">
              <a:lnSpc>
                <a:spcPct val="150000"/>
              </a:lnSpc>
            </a:pPr>
            <a:r>
              <a:rPr lang="fa-IR" sz="1800" dirty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درتاریخ </a:t>
            </a:r>
            <a:r>
              <a:rPr lang="fa-IR" sz="1800" dirty="0">
                <a:solidFill>
                  <a:srgbClr val="FF0000"/>
                </a:solidFill>
                <a:latin typeface="+mj-lt"/>
                <a:ea typeface="+mj-ea"/>
                <a:cs typeface="B Titr" panose="00000700000000000000" pitchFamily="2" charset="-78"/>
              </a:rPr>
              <a:t>97/03/31                         </a:t>
            </a:r>
            <a:r>
              <a:rPr lang="fa-IR" sz="1800" dirty="0">
                <a:solidFill>
                  <a:prstClr val="black"/>
                </a:solidFill>
                <a:latin typeface="+mj-lt"/>
                <a:ea typeface="+mj-ea"/>
                <a:cs typeface="B Titr" panose="00000700000000000000" pitchFamily="2" charset="-78"/>
              </a:rPr>
              <a:t>مدرک کارشناسی ارایه می نماید.</a:t>
            </a:r>
          </a:p>
          <a:p>
            <a:pPr algn="justLow">
              <a:lnSpc>
                <a:spcPct val="150000"/>
              </a:lnSpc>
            </a:pPr>
            <a:r>
              <a:rPr lang="fa-IR" sz="18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anose="00000700000000000000" pitchFamily="2" charset="-78"/>
              </a:rPr>
              <a:t>مشخص نمایید:</a:t>
            </a:r>
          </a:p>
          <a:p>
            <a:pPr algn="justLow">
              <a:lnSpc>
                <a:spcPct val="150000"/>
              </a:lnSpc>
            </a:pPr>
            <a:r>
              <a:rPr lang="fa-IR" sz="1800" dirty="0">
                <a:solidFill>
                  <a:srgbClr val="FF0000"/>
                </a:solidFill>
                <a:latin typeface="+mj-lt"/>
                <a:ea typeface="+mj-ea"/>
                <a:cs typeface="B Titr" panose="00000700000000000000" pitchFamily="2" charset="-78"/>
              </a:rPr>
              <a:t>1- در تاریخ 1397/03/31 </a:t>
            </a:r>
            <a:r>
              <a:rPr lang="fa-IR" sz="1200" dirty="0">
                <a:solidFill>
                  <a:srgbClr val="FF0000"/>
                </a:solidFill>
                <a:latin typeface="+mj-lt"/>
                <a:ea typeface="+mj-ea"/>
                <a:cs typeface="B Titr" panose="00000700000000000000" pitchFamily="2" charset="-78"/>
              </a:rPr>
              <a:t>( تاریخ ارایه مدرک کارشناسی) </a:t>
            </a:r>
            <a:r>
              <a:rPr lang="fa-IR" sz="1800" dirty="0">
                <a:solidFill>
                  <a:srgbClr val="FF0000"/>
                </a:solidFill>
                <a:latin typeface="+mj-lt"/>
                <a:ea typeface="+mj-ea"/>
                <a:cs typeface="B Titr" panose="00000700000000000000" pitchFamily="2" charset="-78"/>
              </a:rPr>
              <a:t>چند سال تجربه دارد؟</a:t>
            </a:r>
          </a:p>
          <a:p>
            <a:pPr algn="justLow">
              <a:lnSpc>
                <a:spcPct val="150000"/>
              </a:lnSpc>
            </a:pPr>
            <a:r>
              <a:rPr lang="fa-IR" sz="1800" dirty="0">
                <a:solidFill>
                  <a:srgbClr val="FF0000"/>
                </a:solidFill>
                <a:latin typeface="+mj-lt"/>
                <a:ea typeface="+mj-ea"/>
                <a:cs typeface="B Titr" panose="00000700000000000000" pitchFamily="2" charset="-78"/>
              </a:rPr>
              <a:t>2- تاریخ ارتقا به طبقه 9 را محاسبه نمایید؟</a:t>
            </a:r>
          </a:p>
          <a:p>
            <a:pPr algn="justLow">
              <a:lnSpc>
                <a:spcPct val="150000"/>
              </a:lnSpc>
            </a:pPr>
            <a:endParaRPr lang="fa-IR" sz="1800" dirty="0">
              <a:solidFill>
                <a:srgbClr val="FF0000"/>
              </a:solidFill>
              <a:latin typeface="+mj-lt"/>
              <a:ea typeface="+mj-ea"/>
              <a:cs typeface="B Titr" panose="00000700000000000000" pitchFamily="2" charset="-78"/>
            </a:endParaRPr>
          </a:p>
          <a:p>
            <a:pPr algn="justLow">
              <a:lnSpc>
                <a:spcPct val="150000"/>
              </a:lnSpc>
            </a:pPr>
            <a:endParaRPr lang="fa-IR" sz="1800" dirty="0">
              <a:solidFill>
                <a:prstClr val="black"/>
              </a:solidFill>
              <a:latin typeface="+mj-lt"/>
              <a:ea typeface="+mj-ea"/>
              <a:cs typeface="B Titr" panose="00000700000000000000" pitchFamily="2" charset="-78"/>
            </a:endParaRPr>
          </a:p>
          <a:p>
            <a:pPr algn="justLow">
              <a:lnSpc>
                <a:spcPct val="130000"/>
              </a:lnSpc>
            </a:pPr>
            <a:r>
              <a:rPr lang="ar-SA" sz="1800" dirty="0">
                <a:solidFill>
                  <a:prstClr val="black"/>
                </a:solidFill>
                <a:cs typeface="B Nazanin" panose="00000400000000000000" pitchFamily="2" charset="-78"/>
              </a:rPr>
              <a:t> </a:t>
            </a:r>
            <a:r>
              <a:rPr lang="fa-IR" sz="1800" dirty="0">
                <a:solidFill>
                  <a:prstClr val="black"/>
                </a:solidFill>
                <a:cs typeface="B Nazanin" panose="00000400000000000000" pitchFamily="2" charset="-78"/>
              </a:rPr>
              <a:t>                   </a:t>
            </a:r>
            <a:endParaRPr lang="en-US" sz="18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771550"/>
            <a:ext cx="7772400" cy="576064"/>
          </a:xfrm>
        </p:spPr>
        <p:txBody>
          <a:bodyPr/>
          <a:lstStyle/>
          <a:p>
            <a:pPr algn="ctr"/>
            <a:r>
              <a:rPr lang="fa-IR" sz="4800" b="1" dirty="0">
                <a:solidFill>
                  <a:schemeClr val="tx2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مثال محاسبه تجریه: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707654"/>
            <a:ext cx="1286367" cy="274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707654"/>
            <a:ext cx="1008112" cy="274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2539183"/>
            <a:ext cx="1286367" cy="2743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2893127"/>
            <a:ext cx="998335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4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500062"/>
            <a:ext cx="7772400" cy="1017240"/>
          </a:xfrm>
        </p:spPr>
        <p:txBody>
          <a:bodyPr/>
          <a:lstStyle/>
          <a:p>
            <a:r>
              <a:rPr lang="fa-IR" sz="1200" kern="1200" dirty="0">
                <a:solidFill>
                  <a:schemeClr val="tx1">
                    <a:lumMod val="50000"/>
                  </a:schemeClr>
                </a:solidFill>
                <a:cs typeface="B Titr" pitchFamily="2" charset="-78"/>
              </a:rPr>
              <a:t>خدمت  با مدرک دیپلم و کاردانی+خدمت در رشته شغلی مربوط و مشابه + معادل خدمت در رشته شغلی مشابه مربوط </a:t>
            </a:r>
            <a:r>
              <a:rPr lang="fa-IR" sz="1600" dirty="0">
                <a:solidFill>
                  <a:srgbClr val="FF0000"/>
                </a:solidFill>
              </a:rPr>
              <a:t>=  تجربه</a:t>
            </a:r>
            <a:r>
              <a:rPr lang="fa-IR" sz="1400" dirty="0">
                <a:solidFill>
                  <a:srgbClr val="C00000"/>
                </a:solidFill>
              </a:rPr>
              <a:t/>
            </a:r>
            <a:br>
              <a:rPr lang="fa-IR" sz="1400" dirty="0">
                <a:solidFill>
                  <a:srgbClr val="C00000"/>
                </a:solidFill>
              </a:rPr>
            </a:br>
            <a:endParaRPr lang="fa-IR" sz="1200" b="1" kern="1200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928800" y="2642245"/>
          <a:ext cx="7772400" cy="213930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5798">
                <a:tc>
                  <a:txBody>
                    <a:bodyPr/>
                    <a:lstStyle/>
                    <a:p>
                      <a:pPr rtl="1"/>
                      <a:r>
                        <a:rPr lang="fa-IR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الف) مدت تجربه در  هنگام اعمال مدرک تحصیلی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3507">
                <a:tc>
                  <a:txBody>
                    <a:bodyPr/>
                    <a:lstStyle/>
                    <a:p>
                      <a:pPr rtl="1"/>
                      <a:endParaRPr lang="fa-IR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051720" y="3075806"/>
          <a:ext cx="1872208" cy="906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3" name="Equation" r:id="rId3" imgW="1498320" imgH="761760" progId="Equation.3">
                  <p:embed/>
                </p:oleObj>
              </mc:Choice>
              <mc:Fallback>
                <p:oleObj name="Equation" r:id="rId3" imgW="149832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3075806"/>
                        <a:ext cx="1872208" cy="9060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7956376" y="1952535"/>
          <a:ext cx="290513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" name="Equation" r:id="rId5" imgW="164880" imgH="469800" progId="Equation.3">
                  <p:embed/>
                </p:oleObj>
              </mc:Choice>
              <mc:Fallback>
                <p:oleObj name="Equation" r:id="rId5" imgW="1648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6" y="1952535"/>
                        <a:ext cx="290513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5506029" y="2956272"/>
          <a:ext cx="2360283" cy="1199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5" name="Equation" r:id="rId7" imgW="1612800" imgH="1384200" progId="Equation.3">
                  <p:embed/>
                </p:oleObj>
              </mc:Choice>
              <mc:Fallback>
                <p:oleObj name="Equation" r:id="rId7" imgW="1612800" imgH="13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6029" y="2956272"/>
                        <a:ext cx="2360283" cy="11996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3688" y="786758"/>
            <a:ext cx="610262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5711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04" y="1066414"/>
            <a:ext cx="7772400" cy="800100"/>
          </a:xfrm>
        </p:spPr>
        <p:txBody>
          <a:bodyPr/>
          <a:lstStyle/>
          <a:p>
            <a:r>
              <a:rPr lang="fa-IR" sz="1200" kern="1200" dirty="0">
                <a:solidFill>
                  <a:schemeClr val="tx1">
                    <a:lumMod val="50000"/>
                  </a:schemeClr>
                </a:solidFill>
                <a:cs typeface="B Titr" pitchFamily="2" charset="-78"/>
              </a:rPr>
              <a:t>خدمت  با مدرک دیپلم و </a:t>
            </a:r>
            <a:r>
              <a:rPr lang="fa-IR" sz="1200" kern="1200" dirty="0">
                <a:solidFill>
                  <a:schemeClr val="accent2"/>
                </a:solidFill>
                <a:cs typeface="B Titr" pitchFamily="2" charset="-78"/>
              </a:rPr>
              <a:t>کاردانی</a:t>
            </a:r>
            <a:r>
              <a:rPr lang="fa-IR" sz="1200" kern="1200" dirty="0">
                <a:solidFill>
                  <a:schemeClr val="tx1">
                    <a:lumMod val="50000"/>
                  </a:schemeClr>
                </a:solidFill>
                <a:cs typeface="B Titr" pitchFamily="2" charset="-78"/>
              </a:rPr>
              <a:t>+خدمت در رشته شغلی مربوط و مشابه + معادل خدمت در رشته شغلی مشابه مربوط </a:t>
            </a:r>
            <a:r>
              <a:rPr lang="fa-IR" sz="1600" dirty="0">
                <a:solidFill>
                  <a:srgbClr val="C00000"/>
                </a:solidFill>
              </a:rPr>
              <a:t>=  </a:t>
            </a:r>
            <a:r>
              <a:rPr lang="fa-IR" sz="1600" dirty="0">
                <a:solidFill>
                  <a:srgbClr val="FF0000"/>
                </a:solidFill>
                <a:cs typeface="B Titr" panose="00000700000000000000" pitchFamily="2" charset="-78"/>
              </a:rPr>
              <a:t>تجربه</a:t>
            </a:r>
            <a:r>
              <a:rPr lang="fa-IR" sz="1400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fa-IR" sz="1400" dirty="0">
                <a:solidFill>
                  <a:srgbClr val="FF0000"/>
                </a:solidFill>
                <a:cs typeface="B Titr" panose="00000700000000000000" pitchFamily="2" charset="-78"/>
              </a:rPr>
            </a:br>
            <a:endParaRPr lang="fa-IR" sz="1200" b="1" kern="1200" dirty="0">
              <a:solidFill>
                <a:srgbClr val="FF0000"/>
              </a:solidFill>
              <a:latin typeface="+mn-lt"/>
              <a:ea typeface="+mn-ea"/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58459" y="1967180"/>
          <a:ext cx="7772400" cy="281404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07021">
                <a:tc>
                  <a:txBody>
                    <a:bodyPr/>
                    <a:lstStyle/>
                    <a:p>
                      <a:pPr rtl="1"/>
                      <a:r>
                        <a:rPr lang="fa-IR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مدت تجربه در  هنگام اعمال مدرک تحصیلی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7021">
                <a:tc>
                  <a:txBody>
                    <a:bodyPr/>
                    <a:lstStyle/>
                    <a:p>
                      <a:pPr rtl="1"/>
                      <a:r>
                        <a:rPr lang="fa-IR" sz="1400" dirty="0">
                          <a:solidFill>
                            <a:srgbClr val="FF0000"/>
                          </a:solidFill>
                          <a:cs typeface="B Titr" panose="00000700000000000000" pitchFamily="2" charset="-78"/>
                        </a:rPr>
                        <a:t>تاریخ ارتقاء به طبقه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403297" y="2255199"/>
          <a:ext cx="1498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5" name="Equation" r:id="rId3" imgW="1498320" imgH="761760" progId="Equation.3">
                  <p:embed/>
                </p:oleObj>
              </mc:Choice>
              <mc:Fallback>
                <p:oleObj name="Equation" r:id="rId3" imgW="149832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297" y="2255199"/>
                        <a:ext cx="14986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267744" y="3363838"/>
          <a:ext cx="2088231" cy="100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6" name="Equation" r:id="rId5" imgW="1269720" imgH="622080" progId="Equation.3">
                  <p:embed/>
                </p:oleObj>
              </mc:Choice>
              <mc:Fallback>
                <p:oleObj name="Equation" r:id="rId5" imgW="126972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3363838"/>
                        <a:ext cx="2088231" cy="100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6300192" y="3673475"/>
          <a:ext cx="102453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7" name="Equation" r:id="rId7" imgW="901440" imgH="761760" progId="Equation.3">
                  <p:embed/>
                </p:oleObj>
              </mc:Choice>
              <mc:Fallback>
                <p:oleObj name="Equation" r:id="rId7" imgW="90144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3673475"/>
                        <a:ext cx="102453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028384" y="1290450"/>
          <a:ext cx="290513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8" name="Equation" r:id="rId9" imgW="164880" imgH="469800" progId="Equation.3">
                  <p:embed/>
                </p:oleObj>
              </mc:Choice>
              <mc:Fallback>
                <p:oleObj name="Equation" r:id="rId9" imgW="1648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8384" y="1290450"/>
                        <a:ext cx="290513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5711825" y="2121325"/>
          <a:ext cx="1612900" cy="12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9" name="Equation" r:id="rId11" imgW="1612800" imgH="1384200" progId="Equation.3">
                  <p:embed/>
                </p:oleObj>
              </mc:Choice>
              <mc:Fallback>
                <p:oleObj name="Equation" r:id="rId11" imgW="1612800" imgH="13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1825" y="2121325"/>
                        <a:ext cx="1612900" cy="128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899592" y="330130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defTabSz="914400"/>
            <a:r>
              <a:rPr lang="fa-IR" sz="2000" kern="0" dirty="0">
                <a:solidFill>
                  <a:srgbClr val="FF0000"/>
                </a:solidFill>
                <a:cs typeface="B Titr" panose="00000700000000000000" pitchFamily="2" charset="-78"/>
              </a:rPr>
              <a:t>2- تاریخ ارتقا به طبقه 9  را تعیین کنید؟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67744" y="4449282"/>
            <a:ext cx="5595375" cy="71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7532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853759"/>
            <a:ext cx="3143250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0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ضوا</a:t>
            </a:r>
            <a:r>
              <a:rPr lang="fa-IR" sz="3000" b="1" dirty="0">
                <a:solidFill>
                  <a:srgbClr val="0070C0"/>
                </a:solidFill>
                <a:cs typeface="B Titr" panose="00000700000000000000" pitchFamily="2" charset="-78"/>
              </a:rPr>
              <a:t>ب</a:t>
            </a:r>
            <a:r>
              <a:rPr lang="ar-SA" sz="3000" b="1" dirty="0">
                <a:solidFill>
                  <a:srgbClr val="0070C0"/>
                </a:solidFill>
                <a:cs typeface="B Titr" panose="00000700000000000000" pitchFamily="2" charset="-78"/>
              </a:rPr>
              <a:t>ط اجرایی ارتقاء طبقه و رتبة شغلي</a:t>
            </a:r>
            <a:endParaRPr lang="en-US" sz="3000" b="1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570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ar-SA" dirty="0">
                <a:solidFill>
                  <a:srgbClr val="C00000"/>
                </a:solidFill>
                <a:cs typeface="B Nazanin" panose="00000400000000000000" pitchFamily="2" charset="-78"/>
              </a:rPr>
              <a:t>رعايت </a:t>
            </a:r>
            <a:r>
              <a:rPr lang="fa-IR" dirty="0">
                <a:solidFill>
                  <a:srgbClr val="C00000"/>
                </a:solidFill>
                <a:cs typeface="B Nazanin" panose="00000400000000000000" pitchFamily="2" charset="-78"/>
              </a:rPr>
              <a:t>ضوابط اجرایی </a:t>
            </a:r>
            <a:r>
              <a:rPr lang="fa-IR" dirty="0" smtClean="0">
                <a:solidFill>
                  <a:srgbClr val="C00000"/>
                </a:solidFill>
                <a:cs typeface="B Nazanin" panose="00000400000000000000" pitchFamily="2" charset="-78"/>
              </a:rPr>
              <a:t>ارتقا رتبه</a:t>
            </a:r>
            <a:r>
              <a:rPr lang="ar-SA" dirty="0" smtClean="0">
                <a:solidFill>
                  <a:srgbClr val="C00000"/>
                </a:solidFill>
                <a:cs typeface="B Nazanin" panose="00000400000000000000" pitchFamily="2" charset="-78"/>
              </a:rPr>
              <a:t> </a:t>
            </a:r>
            <a:r>
              <a:rPr lang="ar-SA" dirty="0">
                <a:solidFill>
                  <a:srgbClr val="C00000"/>
                </a:solidFill>
                <a:cs typeface="B Nazanin" panose="00000400000000000000" pitchFamily="2" charset="-78"/>
              </a:rPr>
              <a:t>اين آئي</a:t>
            </a:r>
            <a:r>
              <a:rPr lang="fa-IR" dirty="0">
                <a:solidFill>
                  <a:srgbClr val="C00000"/>
                </a:solidFill>
                <a:cs typeface="B Nazanin" panose="00000400000000000000" pitchFamily="2" charset="-78"/>
              </a:rPr>
              <a:t>ن نامه در ارتقا </a:t>
            </a:r>
            <a:r>
              <a:rPr lang="fa-IR" dirty="0" smtClean="0">
                <a:solidFill>
                  <a:srgbClr val="C00000"/>
                </a:solidFill>
                <a:cs typeface="B Nazanin" panose="00000400000000000000" pitchFamily="2" charset="-78"/>
              </a:rPr>
              <a:t>رتبه </a:t>
            </a:r>
            <a:r>
              <a:rPr lang="fa-IR" dirty="0">
                <a:solidFill>
                  <a:srgbClr val="C00000"/>
                </a:solidFill>
                <a:cs typeface="B Nazanin" panose="00000400000000000000" pitchFamily="2" charset="-78"/>
              </a:rPr>
              <a:t>مشمولین قراداد کار معین و طرح پزشک خانواد </a:t>
            </a:r>
            <a:r>
              <a:rPr lang="fa-IR" dirty="0" smtClean="0">
                <a:solidFill>
                  <a:srgbClr val="C00000"/>
                </a:solidFill>
                <a:cs typeface="B Nazanin" panose="00000400000000000000" pitchFamily="2" charset="-78"/>
              </a:rPr>
              <a:t>از </a:t>
            </a:r>
            <a:r>
              <a:rPr lang="fa-IR" dirty="0">
                <a:solidFill>
                  <a:srgbClr val="C00000"/>
                </a:solidFill>
                <a:cs typeface="B Nazanin" panose="00000400000000000000" pitchFamily="2" charset="-78"/>
              </a:rPr>
              <a:t>تاریخ 98/12/29 به بعد الزامی است</a:t>
            </a:r>
            <a:r>
              <a:rPr lang="fa-IR" dirty="0" smtClean="0">
                <a:solidFill>
                  <a:srgbClr val="C00000"/>
                </a:solidFill>
                <a:cs typeface="B Nazanin" panose="00000400000000000000" pitchFamily="2" charset="-78"/>
              </a:rPr>
              <a:t>.</a:t>
            </a:r>
          </a:p>
          <a:p>
            <a:pPr marL="0" indent="0" algn="just">
              <a:buNone/>
            </a:pPr>
            <a:r>
              <a:rPr lang="fa-IR" dirty="0" smtClean="0">
                <a:solidFill>
                  <a:srgbClr val="00B050"/>
                </a:solidFill>
                <a:cs typeface="B Nazanin" panose="00000400000000000000" pitchFamily="2" charset="-78"/>
              </a:rPr>
              <a:t>یادآوری: </a:t>
            </a:r>
            <a:r>
              <a:rPr lang="fa-IR" dirty="0">
                <a:solidFill>
                  <a:srgbClr val="00B050"/>
                </a:solidFill>
                <a:cs typeface="B Nazanin" panose="00000400000000000000" pitchFamily="2" charset="-78"/>
              </a:rPr>
              <a:t>ارتقا رتبه در تاریخ فوق بدون لحاظ دوره های آموزشی و میانگین ارزیابی عملکرد تا سطح ارشد می باشد.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577699"/>
      </p:ext>
    </p:extLst>
  </p:cSld>
  <p:clrMapOvr>
    <a:masterClrMapping/>
  </p:clrMapOvr>
  <p:transition spd="med"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50" y="685800"/>
            <a:ext cx="54292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>
              <a:lnSpc>
                <a:spcPct val="130000"/>
              </a:lnSpc>
            </a:pPr>
            <a:r>
              <a:rPr lang="ar-SA" sz="1800" b="1" dirty="0">
                <a:solidFill>
                  <a:srgbClr val="000099"/>
                </a:solidFill>
                <a:cs typeface="B Nazanin" panose="00000400000000000000" pitchFamily="2" charset="-78"/>
              </a:rPr>
              <a:t>ماده 76-</a:t>
            </a:r>
            <a:r>
              <a:rPr lang="ar-SA" sz="1800" dirty="0">
                <a:solidFill>
                  <a:srgbClr val="000099"/>
                </a:solidFill>
                <a:cs typeface="B Nazanin" panose="00000400000000000000" pitchFamily="2" charset="-78"/>
              </a:rPr>
              <a:t> </a:t>
            </a:r>
            <a:r>
              <a:rPr lang="ar-SA" sz="1800" dirty="0">
                <a:solidFill>
                  <a:prstClr val="black"/>
                </a:solidFill>
                <a:cs typeface="B Nazanin" panose="00000400000000000000" pitchFamily="2" charset="-78"/>
              </a:rPr>
              <a:t>کليه شاغلين مشاغلي که در مناطق کمتر توسعه يافته موضوع فهرست تصويب نامه شماره 76294/ت 36095ﻫ مورخ </a:t>
            </a:r>
            <a:r>
              <a:rPr lang="fa-IR" sz="1800" dirty="0">
                <a:solidFill>
                  <a:prstClr val="black"/>
                </a:solidFill>
                <a:cs typeface="B Nazanin" panose="00000400000000000000" pitchFamily="2" charset="-78"/>
              </a:rPr>
              <a:t>04</a:t>
            </a:r>
            <a:r>
              <a:rPr lang="ar-SA" sz="1800" dirty="0">
                <a:solidFill>
                  <a:prstClr val="black"/>
                </a:solidFill>
                <a:cs typeface="B Nazanin" panose="00000400000000000000" pitchFamily="2" charset="-78"/>
              </a:rPr>
              <a:t>/</a:t>
            </a:r>
            <a:r>
              <a:rPr lang="fa-IR" sz="1800" dirty="0">
                <a:solidFill>
                  <a:prstClr val="black"/>
                </a:solidFill>
                <a:cs typeface="B Nazanin" panose="00000400000000000000" pitchFamily="2" charset="-78"/>
              </a:rPr>
              <a:t>10</a:t>
            </a:r>
            <a:r>
              <a:rPr lang="ar-SA" sz="1800" dirty="0">
                <a:solidFill>
                  <a:prstClr val="black"/>
                </a:solidFill>
                <a:cs typeface="B Nazanin" panose="00000400000000000000" pitchFamily="2" charset="-78"/>
              </a:rPr>
              <a:t>/۱۳88 و استان‌هاي خراسان شمالي، خراسان جنوبي، کهگيلويه و بويراحمد، چهارمحال و بختياري، کردستان، سيستان و بلوچستان، بوشهر، هرمزگان، خوزستان و ايلام، خدمت مي‌نمايند، براي ارتقاء به رتبه‌هاي شغلي پايه، ارشد، خبره و عالی به ترتيب نيازمند </a:t>
            </a:r>
            <a:r>
              <a:rPr lang="ar-SA" sz="1800" dirty="0">
                <a:solidFill>
                  <a:srgbClr val="FF0000"/>
                </a:solidFill>
                <a:cs typeface="B Nazanin" panose="00000400000000000000" pitchFamily="2" charset="-78"/>
              </a:rPr>
              <a:t>50، 60 ، 70 و 80 </a:t>
            </a:r>
            <a:r>
              <a:rPr lang="ar-SA" sz="1800" dirty="0">
                <a:solidFill>
                  <a:prstClr val="black"/>
                </a:solidFill>
                <a:cs typeface="B Nazanin" panose="00000400000000000000" pitchFamily="2" charset="-78"/>
              </a:rPr>
              <a:t>درصد امتيازات ارزيابي عملکرد مي‌باشند.</a:t>
            </a:r>
            <a:endParaRPr lang="en-US" sz="1800" dirty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algn="justLow">
              <a:lnSpc>
                <a:spcPct val="130000"/>
              </a:lnSpc>
            </a:pPr>
            <a:r>
              <a:rPr lang="ar-SA" sz="1800" b="1" dirty="0">
                <a:solidFill>
                  <a:srgbClr val="000099"/>
                </a:solidFill>
                <a:cs typeface="B Nazanin" panose="00000400000000000000" pitchFamily="2" charset="-78"/>
              </a:rPr>
              <a:t>ماده 77-</a:t>
            </a:r>
            <a:r>
              <a:rPr lang="ar-SA" sz="1800" dirty="0">
                <a:solidFill>
                  <a:srgbClr val="000099"/>
                </a:solidFill>
                <a:cs typeface="B Nazanin" panose="00000400000000000000" pitchFamily="2" charset="-78"/>
              </a:rPr>
              <a:t> </a:t>
            </a:r>
            <a:r>
              <a:rPr lang="ar-SA" sz="1800" dirty="0">
                <a:solidFill>
                  <a:prstClr val="black"/>
                </a:solidFill>
                <a:cs typeface="B Nazanin" panose="00000400000000000000" pitchFamily="2" charset="-78"/>
              </a:rPr>
              <a:t>کارمنداني که به موجب مقررات و تائيد مراجع ذيصلاح با مدارک تحصيلي کمتر از کارشناسي متصدي </a:t>
            </a:r>
            <a:r>
              <a:rPr lang="ar-SA" sz="1800" dirty="0">
                <a:solidFill>
                  <a:srgbClr val="FF0000"/>
                </a:solidFill>
                <a:cs typeface="B Nazanin" panose="00000400000000000000" pitchFamily="2" charset="-78"/>
              </a:rPr>
              <a:t>مشاغل کارشناسي </a:t>
            </a:r>
            <a:r>
              <a:rPr lang="ar-SA" sz="1800" dirty="0">
                <a:solidFill>
                  <a:prstClr val="black"/>
                </a:solidFill>
                <a:cs typeface="B Nazanin" panose="00000400000000000000" pitchFamily="2" charset="-78"/>
              </a:rPr>
              <a:t>شده اند مي‌توانند با رعايت ساير مقررات مربوط تا </a:t>
            </a:r>
            <a:r>
              <a:rPr lang="ar-SA" sz="1800" dirty="0">
                <a:solidFill>
                  <a:srgbClr val="FF0000"/>
                </a:solidFill>
                <a:cs typeface="B Nazanin" panose="00000400000000000000" pitchFamily="2" charset="-78"/>
              </a:rPr>
              <a:t>رتبه عالي </a:t>
            </a:r>
            <a:r>
              <a:rPr lang="ar-SA" sz="1800" dirty="0">
                <a:solidFill>
                  <a:prstClr val="black"/>
                </a:solidFill>
                <a:cs typeface="B Nazanin" panose="00000400000000000000" pitchFamily="2" charset="-78"/>
              </a:rPr>
              <a:t>ارتقاء يابند.</a:t>
            </a:r>
            <a:endParaRPr lang="en-US" sz="1800"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535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50" y="685800"/>
            <a:ext cx="54292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1800" b="1" dirty="0">
                <a:solidFill>
                  <a:srgbClr val="000099"/>
                </a:solidFill>
                <a:cs typeface="B Nazanin" panose="00000400000000000000" pitchFamily="2" charset="-78"/>
              </a:rPr>
              <a:t>ماده 80-</a:t>
            </a:r>
            <a:r>
              <a:rPr lang="ar-SA" sz="1800" dirty="0">
                <a:solidFill>
                  <a:srgbClr val="000099"/>
                </a:solidFill>
                <a:cs typeface="B Nazanin" panose="00000400000000000000" pitchFamily="2" charset="-78"/>
              </a:rPr>
              <a:t> </a:t>
            </a:r>
            <a:r>
              <a:rPr lang="ar-SA" sz="1800" dirty="0">
                <a:solidFill>
                  <a:prstClr val="black"/>
                </a:solidFill>
                <a:cs typeface="B Nazanin" panose="00000400000000000000" pitchFamily="2" charset="-78"/>
              </a:rPr>
              <a:t>دوره‌هاي آموزشي ارائه شده در فاصله هر رتبه </a:t>
            </a:r>
            <a:r>
              <a:rPr lang="ar-SA" sz="1800" dirty="0">
                <a:solidFill>
                  <a:srgbClr val="FF0000"/>
                </a:solidFill>
                <a:cs typeface="B Nazanin" panose="00000400000000000000" pitchFamily="2" charset="-78"/>
              </a:rPr>
              <a:t>صرفا براي ارتقاء همان رتبه ملاک عمل خواهد بود </a:t>
            </a:r>
            <a:r>
              <a:rPr lang="ar-SA" sz="1800" dirty="0">
                <a:solidFill>
                  <a:prstClr val="black"/>
                </a:solidFill>
                <a:cs typeface="B Nazanin" panose="00000400000000000000" pitchFamily="2" charset="-78"/>
              </a:rPr>
              <a:t>و براي ارتقاء بعدي قابل محاسبه نيست.</a:t>
            </a:r>
            <a:endParaRPr lang="en-US" sz="1800" dirty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ar-SA" sz="1800" b="1" dirty="0">
                <a:solidFill>
                  <a:srgbClr val="000099"/>
                </a:solidFill>
                <a:cs typeface="B Nazanin" panose="00000400000000000000" pitchFamily="2" charset="-78"/>
              </a:rPr>
              <a:t>ماده 81-</a:t>
            </a:r>
            <a:r>
              <a:rPr lang="ar-SA" sz="1800" dirty="0">
                <a:solidFill>
                  <a:srgbClr val="000099"/>
                </a:solidFill>
                <a:cs typeface="B Nazanin" panose="00000400000000000000" pitchFamily="2" charset="-78"/>
              </a:rPr>
              <a:t> </a:t>
            </a:r>
            <a:r>
              <a:rPr lang="ar-SA" sz="1800" dirty="0">
                <a:solidFill>
                  <a:srgbClr val="FF0000"/>
                </a:solidFill>
                <a:cs typeface="B Nazanin" panose="00000400000000000000" pitchFamily="2" charset="-78"/>
              </a:rPr>
              <a:t>کسب توامان دو رتبه شغلي امکان‌پذير نمي‌باشد. (توجه به ماده های 67و77)</a:t>
            </a:r>
            <a:endParaRPr lang="en-US" sz="1800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ar-SA" sz="1800" b="1" dirty="0">
                <a:solidFill>
                  <a:srgbClr val="00B0F0"/>
                </a:solidFill>
                <a:cs typeface="B Nazanin" panose="00000400000000000000" pitchFamily="2" charset="-78"/>
              </a:rPr>
              <a:t>تبصره:</a:t>
            </a:r>
            <a:r>
              <a:rPr lang="ar-SA" sz="1800" dirty="0">
                <a:solidFill>
                  <a:srgbClr val="00B0F0"/>
                </a:solidFill>
                <a:cs typeface="B Nazanin" panose="00000400000000000000" pitchFamily="2" charset="-78"/>
              </a:rPr>
              <a:t> </a:t>
            </a:r>
            <a:r>
              <a:rPr lang="ar-SA" sz="1800" dirty="0">
                <a:solidFill>
                  <a:prstClr val="black"/>
                </a:solidFill>
                <a:cs typeface="B Nazanin" panose="00000400000000000000" pitchFamily="2" charset="-78"/>
              </a:rPr>
              <a:t>در خصوص کارمنداني که تجربه لازم براي ارتقاء به رتبه بالاتر را دارند، </a:t>
            </a:r>
            <a:r>
              <a:rPr lang="ar-SA" sz="1800" dirty="0">
                <a:solidFill>
                  <a:srgbClr val="FF0000"/>
                </a:solidFill>
                <a:cs typeface="B Nazanin" panose="00000400000000000000" pitchFamily="2" charset="-78"/>
              </a:rPr>
              <a:t>گذراندن دوره‌هاي آموزشي </a:t>
            </a:r>
            <a:r>
              <a:rPr lang="ar-SA" sz="1800" dirty="0">
                <a:solidFill>
                  <a:prstClr val="black"/>
                </a:solidFill>
                <a:cs typeface="B Nazanin" panose="00000400000000000000" pitchFamily="2" charset="-78"/>
              </a:rPr>
              <a:t>مورد نياز در حد فاصل دو رتبه </a:t>
            </a:r>
            <a:r>
              <a:rPr lang="ar-SA" sz="1800" dirty="0">
                <a:solidFill>
                  <a:srgbClr val="FF0000"/>
                </a:solidFill>
                <a:cs typeface="B Nazanin" panose="00000400000000000000" pitchFamily="2" charset="-78"/>
              </a:rPr>
              <a:t>الزامي است. </a:t>
            </a:r>
            <a:r>
              <a:rPr lang="ar-SA" sz="1800" dirty="0">
                <a:solidFill>
                  <a:prstClr val="black"/>
                </a:solidFill>
                <a:cs typeface="B Nazanin" panose="00000400000000000000" pitchFamily="2" charset="-78"/>
              </a:rPr>
              <a:t>لیکن در ارتقا به رتبه عالی کسب حدنصاب جدول شماره 3 الزامی است.</a:t>
            </a:r>
            <a:endParaRPr lang="fa-IR" sz="1800" dirty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1800" dirty="0">
                <a:solidFill>
                  <a:prstClr val="black"/>
                </a:solidFill>
                <a:cs typeface="B Nazanin" panose="00000400000000000000" pitchFamily="2" charset="-78"/>
              </a:rPr>
              <a:t> </a:t>
            </a:r>
            <a:r>
              <a:rPr lang="ar-SA" sz="1800" b="1" dirty="0">
                <a:solidFill>
                  <a:srgbClr val="000099"/>
                </a:solidFill>
                <a:cs typeface="B Nazanin" panose="00000400000000000000" pitchFamily="2" charset="-78"/>
              </a:rPr>
              <a:t>ماده 82- </a:t>
            </a:r>
            <a:r>
              <a:rPr lang="ar-SA" sz="1800" dirty="0">
                <a:solidFill>
                  <a:prstClr val="black"/>
                </a:solidFill>
                <a:cs typeface="B Nazanin" panose="00000400000000000000" pitchFamily="2" charset="-78"/>
              </a:rPr>
              <a:t>جهت کارمندان مشمول حالت اشتغال صرفا </a:t>
            </a:r>
            <a:r>
              <a:rPr lang="ar-SA" sz="1800" dirty="0">
                <a:solidFill>
                  <a:srgbClr val="FF0000"/>
                </a:solidFill>
                <a:cs typeface="B Nazanin" panose="00000400000000000000" pitchFamily="2" charset="-78"/>
              </a:rPr>
              <a:t>مدت سابقه براي ارتقاء رتبه،</a:t>
            </a:r>
            <a:r>
              <a:rPr lang="ar-SA" sz="1800" dirty="0">
                <a:solidFill>
                  <a:prstClr val="black"/>
                </a:solidFill>
                <a:cs typeface="B Nazanin" panose="00000400000000000000" pitchFamily="2" charset="-78"/>
              </a:rPr>
              <a:t> ملاک عمل مي‌باشد.</a:t>
            </a:r>
            <a:endParaRPr lang="en-US" sz="1800"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824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4000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مراحل احتساب/ ارتقا </a:t>
            </a:r>
            <a:r>
              <a:rPr lang="fa-IR" sz="4000" b="1" dirty="0" smtClean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طبقه  و رتبه  جهت اجرای شیوه نامه</a:t>
            </a:r>
            <a:endParaRPr lang="en-US" sz="4000" b="1" dirty="0">
              <a:solidFill>
                <a:schemeClr val="accent5">
                  <a:lumMod val="10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20009"/>
            <a:ext cx="7772400" cy="324247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fa-IR" sz="2400" b="1" kern="1200" dirty="0">
              <a:solidFill>
                <a:srgbClr val="000099"/>
              </a:solidFill>
              <a:cs typeface="B Nazanin" panose="00000400000000000000" pitchFamily="2" charset="-78"/>
            </a:endParaRPr>
          </a:p>
          <a:p>
            <a:pPr marL="514350" indent="-514350">
              <a:buFont typeface="+mj-lt"/>
              <a:buAutoNum type="arabicPeriod"/>
            </a:pPr>
            <a:endParaRPr lang="fa-IR" sz="2400" b="1" kern="1200" dirty="0" smtClean="0">
              <a:solidFill>
                <a:srgbClr val="000099"/>
              </a:solidFill>
              <a:cs typeface="B Nazanin" panose="00000400000000000000" pitchFamily="2" charset="-78"/>
            </a:endParaRPr>
          </a:p>
          <a:p>
            <a:pPr marL="514350" indent="-514350">
              <a:buFont typeface="+mj-lt"/>
              <a:buAutoNum type="arabicPeriod"/>
            </a:pPr>
            <a:endParaRPr lang="en-US" sz="2400" b="1" kern="1200" dirty="0">
              <a:solidFill>
                <a:srgbClr val="000099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64733861"/>
              </p:ext>
            </p:extLst>
          </p:nvPr>
        </p:nvGraphicFramePr>
        <p:xfrm>
          <a:off x="1219200" y="1276350"/>
          <a:ext cx="7924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64940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0"/>
            <a:ext cx="7772400" cy="800100"/>
          </a:xfrm>
        </p:spPr>
        <p:txBody>
          <a:bodyPr/>
          <a:lstStyle/>
          <a:p>
            <a:pPr algn="r"/>
            <a:r>
              <a:rPr lang="fa-IR" sz="4000" b="1" dirty="0" smtClean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      تعیین </a:t>
            </a:r>
            <a:r>
              <a:rPr lang="fa-IR" sz="4000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طبقه و رتبه کارکنان قرارداد </a:t>
            </a:r>
            <a:r>
              <a:rPr lang="fa-IR" sz="4000" b="1" dirty="0" smtClean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کارمعین/پز</a:t>
            </a:r>
            <a:r>
              <a:rPr lang="fa-IR" sz="4000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ش</a:t>
            </a:r>
            <a:r>
              <a:rPr lang="fa-IR" sz="4000" b="1" dirty="0" smtClean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ک </a:t>
            </a:r>
            <a:r>
              <a:rPr lang="fa-IR" sz="4000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خانواده در تاریخ </a:t>
            </a:r>
            <a:r>
              <a:rPr lang="fa-IR" sz="3200" b="1" kern="1200" dirty="0">
                <a:solidFill>
                  <a:srgbClr val="000099"/>
                </a:solidFill>
                <a:cs typeface="B Nazanin" panose="00000400000000000000" pitchFamily="2" charset="-78"/>
              </a:rPr>
              <a:t>98/12/28</a:t>
            </a:r>
            <a:r>
              <a:rPr lang="fa-IR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01258"/>
            <a:ext cx="7772400" cy="4037491"/>
          </a:xfrm>
        </p:spPr>
        <p:txBody>
          <a:bodyPr/>
          <a:lstStyle/>
          <a:p>
            <a:pPr defTabSz="779252"/>
            <a:r>
              <a:rPr lang="fa-IR" sz="2400" b="1" kern="1200" dirty="0" smtClean="0">
                <a:solidFill>
                  <a:srgbClr val="000099"/>
                </a:solidFill>
                <a:latin typeface="+mj-lt"/>
                <a:ea typeface="+mj-ea"/>
                <a:cs typeface="B Nazanin" panose="00000400000000000000" pitchFamily="2" charset="-78"/>
              </a:rPr>
              <a:t>رتبه:  </a:t>
            </a:r>
            <a:r>
              <a:rPr lang="fa-IR" sz="2400" b="1" kern="1200" dirty="0" smtClean="0">
                <a:latin typeface="+mj-lt"/>
                <a:ea typeface="+mj-ea"/>
                <a:cs typeface="B Nazanin" panose="00000400000000000000" pitchFamily="2" charset="-78"/>
              </a:rPr>
              <a:t>مقدماتی</a:t>
            </a:r>
          </a:p>
          <a:p>
            <a:pPr defTabSz="779252"/>
            <a:r>
              <a:rPr lang="fa-IR" sz="2400" b="1" kern="1200" dirty="0" smtClean="0">
                <a:solidFill>
                  <a:srgbClr val="000099"/>
                </a:solidFill>
                <a:latin typeface="+mj-lt"/>
                <a:ea typeface="+mj-ea"/>
                <a:cs typeface="B Nazanin" panose="00000400000000000000" pitchFamily="2" charset="-78"/>
              </a:rPr>
              <a:t>طبقه: </a:t>
            </a:r>
            <a:r>
              <a:rPr lang="fa-IR" sz="2000" b="1" kern="1200" dirty="0" smtClean="0">
                <a:latin typeface="+mj-lt"/>
                <a:ea typeface="+mj-ea"/>
                <a:cs typeface="B Nazanin" panose="00000400000000000000" pitchFamily="2" charset="-78"/>
              </a:rPr>
              <a:t>تعیین اولین  طبقه شغلی بر اساس مدرک تحصیلی طبق جدول زیر:</a:t>
            </a:r>
          </a:p>
          <a:p>
            <a:pPr defTabSz="779252"/>
            <a:endParaRPr lang="fa-IR" sz="2400" b="1" kern="1200" dirty="0" smtClean="0">
              <a:latin typeface="+mj-lt"/>
              <a:ea typeface="+mj-ea"/>
              <a:cs typeface="B Nazanin" panose="00000400000000000000" pitchFamily="2" charset="-78"/>
            </a:endParaRPr>
          </a:p>
          <a:p>
            <a:pPr defTabSz="779252"/>
            <a:endParaRPr lang="en-US" sz="2400" b="1" kern="1200" dirty="0">
              <a:latin typeface="+mj-lt"/>
              <a:ea typeface="+mj-ea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114550"/>
            <a:ext cx="6224555" cy="283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2242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58" y="0"/>
            <a:ext cx="8686800" cy="1428750"/>
          </a:xfrm>
        </p:spPr>
        <p:txBody>
          <a:bodyPr/>
          <a:lstStyle/>
          <a:p>
            <a:pPr algn="r"/>
            <a:r>
              <a:rPr lang="fa-IR" b="1" dirty="0" smtClean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b="1" dirty="0" smtClean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b="1" dirty="0" smtClean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b="1" dirty="0" smtClean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b="1" dirty="0" smtClean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تعیین رتبه </a:t>
            </a:r>
            <a:r>
              <a:rPr lang="fa-IR" b="1" dirty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کارکنان قرارداد کارمعین/پزشک خانواده </a:t>
            </a:r>
            <a:r>
              <a:rPr lang="fa-IR" sz="2800" b="1" kern="1200" dirty="0">
                <a:solidFill>
                  <a:srgbClr val="000099"/>
                </a:solidFill>
                <a:cs typeface="B Nazanin" panose="00000400000000000000" pitchFamily="2" charset="-78"/>
              </a:rPr>
              <a:t>درتاریخ</a:t>
            </a:r>
            <a:r>
              <a:rPr lang="fa-IR" b="1" dirty="0" smtClean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  </a:t>
            </a:r>
            <a:r>
              <a:rPr lang="fa-IR" sz="2800" b="1" kern="1200" dirty="0" smtClean="0">
                <a:solidFill>
                  <a:srgbClr val="000099"/>
                </a:solidFill>
                <a:cs typeface="B Nazanin" panose="00000400000000000000" pitchFamily="2" charset="-78"/>
              </a:rPr>
              <a:t>1398/12/29</a:t>
            </a:r>
            <a:r>
              <a:rPr lang="fa-IR" sz="2800" b="1" dirty="0" smtClean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 </a:t>
            </a:r>
            <a:r>
              <a:rPr lang="fa-IR" b="1" dirty="0" smtClean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algn="justLow" defTabSz="779252">
              <a:lnSpc>
                <a:spcPct val="150000"/>
              </a:lnSpc>
              <a:buFont typeface="+mj-lt"/>
              <a:buAutoNum type="arabicPeriod"/>
            </a:pPr>
            <a:r>
              <a:rPr lang="fa-IR" sz="1800" b="1" kern="1200" dirty="0" smtClean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تعیین </a:t>
            </a:r>
            <a:r>
              <a:rPr lang="ar-SA" sz="1800" b="1" kern="1200" dirty="0" smtClean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رتبه </a:t>
            </a:r>
            <a:r>
              <a:rPr lang="ar-SA" sz="1800" b="1" kern="1200" dirty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شغلی </a:t>
            </a:r>
            <a:r>
              <a:rPr lang="fa-IR" sz="1800" b="1" kern="1200" dirty="0" smtClean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(حد اکثر تا ارشد) صرفا بر اساس سطح شغل و سوابق تجربی</a:t>
            </a:r>
          </a:p>
          <a:p>
            <a:pPr marL="0" algn="justLow" defTabSz="779252">
              <a:lnSpc>
                <a:spcPct val="150000"/>
              </a:lnSpc>
              <a:buFont typeface="+mj-lt"/>
              <a:buAutoNum type="arabicPeriod"/>
            </a:pPr>
            <a:r>
              <a:rPr lang="fa-IR" sz="2000" b="1" kern="1200" dirty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احتساب تجربه سوابق بخش دولتی و خصوصی</a:t>
            </a:r>
          </a:p>
          <a:p>
            <a:pPr marL="0" lvl="0" algn="justLow" defTabSz="779252">
              <a:lnSpc>
                <a:spcPct val="150000"/>
              </a:lnSpc>
              <a:buFont typeface="+mj-lt"/>
              <a:buAutoNum type="arabicPeriod"/>
            </a:pPr>
            <a:endParaRPr lang="fa-IR" sz="2000" b="1" kern="1200" dirty="0" smtClean="0">
              <a:solidFill>
                <a:schemeClr val="tx1">
                  <a:lumMod val="50000"/>
                </a:schemeClr>
              </a:solidFill>
              <a:latin typeface="IranNastaliq" pitchFamily="18" charset="0"/>
              <a:cs typeface="B Nazanin" panose="00000400000000000000" pitchFamily="2" charset="-78"/>
            </a:endParaRP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24836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649165"/>
            <a:ext cx="7772400" cy="800100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b="1" dirty="0" smtClean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b="1" dirty="0" smtClean="0">
                <a:solidFill>
                  <a:schemeClr val="accent5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تعاریف سطح مشاغل کارشناسی ،کاردانی و پایین تر</a:t>
            </a:r>
            <a:endParaRPr lang="fa-IR" b="1" dirty="0">
              <a:solidFill>
                <a:schemeClr val="accent5">
                  <a:lumMod val="10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02677" y="1543050"/>
            <a:ext cx="8001000" cy="3600450"/>
          </a:xfrm>
        </p:spPr>
        <p:txBody>
          <a:bodyPr/>
          <a:lstStyle/>
          <a:p>
            <a:pPr marL="0" indent="0" algn="justLow" defTabSz="779252">
              <a:lnSpc>
                <a:spcPct val="150000"/>
              </a:lnSpc>
              <a:buNone/>
            </a:pPr>
            <a:r>
              <a:rPr lang="ar-SA" sz="1600" b="1" kern="1200" dirty="0" smtClean="0">
                <a:solidFill>
                  <a:srgbClr val="FF0000"/>
                </a:solidFill>
                <a:latin typeface="IranNastaliq" pitchFamily="18" charset="0"/>
                <a:cs typeface="B Nazanin" panose="00000400000000000000" pitchFamily="2" charset="-78"/>
              </a:rPr>
              <a:t>مشاغل </a:t>
            </a:r>
            <a:r>
              <a:rPr lang="ar-SA" sz="1600" b="1" kern="1200" dirty="0">
                <a:solidFill>
                  <a:srgbClr val="FF0000"/>
                </a:solidFill>
                <a:latin typeface="IranNastaliq" pitchFamily="18" charset="0"/>
                <a:cs typeface="B Nazanin" panose="00000400000000000000" pitchFamily="2" charset="-78"/>
              </a:rPr>
              <a:t>کارشناسي</a:t>
            </a:r>
            <a:r>
              <a:rPr lang="ar-SA" sz="1600" b="1" kern="1200" dirty="0" smtClean="0">
                <a:solidFill>
                  <a:srgbClr val="FF0000"/>
                </a:solidFill>
                <a:latin typeface="IranNastaliq" pitchFamily="18" charset="0"/>
                <a:cs typeface="B Nazanin" panose="00000400000000000000" pitchFamily="2" charset="-78"/>
              </a:rPr>
              <a:t>:</a:t>
            </a:r>
            <a:r>
              <a:rPr lang="ar-SA" sz="1600" b="1" kern="1200" dirty="0" smtClean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 </a:t>
            </a:r>
            <a:r>
              <a:rPr lang="ar-SA" sz="1600" b="1" kern="1200" dirty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مشاغلي </a:t>
            </a:r>
            <a:r>
              <a:rPr lang="ar-SA" sz="1600" b="1" kern="1200" dirty="0" smtClean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که </a:t>
            </a:r>
            <a:r>
              <a:rPr lang="ar-SA" sz="1600" b="1" kern="1200" dirty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در شرايط احراز آنها </a:t>
            </a:r>
            <a:r>
              <a:rPr lang="ar-SA" sz="1600" b="1" kern="1200" dirty="0">
                <a:solidFill>
                  <a:srgbClr val="FF0000"/>
                </a:solidFill>
                <a:latin typeface="IranNastaliq" pitchFamily="18" charset="0"/>
                <a:cs typeface="B Nazanin" panose="00000400000000000000" pitchFamily="2" charset="-78"/>
              </a:rPr>
              <a:t>حداقل مدرک تحصيلي کارشناسي و بالاتر </a:t>
            </a:r>
            <a:r>
              <a:rPr lang="ar-SA" sz="1600" b="1" kern="1200" dirty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پيش‌بيني شده باشد</a:t>
            </a:r>
            <a:r>
              <a:rPr lang="ar-SA" sz="1600" b="1" kern="1200" dirty="0" smtClean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.</a:t>
            </a:r>
            <a:endParaRPr lang="fa-IR" sz="1600" b="1" kern="1200" dirty="0" smtClean="0">
              <a:solidFill>
                <a:schemeClr val="tx1">
                  <a:lumMod val="50000"/>
                </a:schemeClr>
              </a:solidFill>
              <a:latin typeface="IranNastaliq" pitchFamily="18" charset="0"/>
              <a:cs typeface="B Nazanin" panose="00000400000000000000" pitchFamily="2" charset="-78"/>
            </a:endParaRPr>
          </a:p>
          <a:p>
            <a:pPr marL="0" indent="0" algn="justLow" defTabSz="779252">
              <a:lnSpc>
                <a:spcPct val="150000"/>
              </a:lnSpc>
              <a:buNone/>
            </a:pPr>
            <a:r>
              <a:rPr lang="ar-SA" sz="1600" b="1" dirty="0">
                <a:solidFill>
                  <a:srgbClr val="00B0F0"/>
                </a:solidFill>
                <a:cs typeface="B Nazanin" panose="00000400000000000000" pitchFamily="2" charset="-78"/>
              </a:rPr>
              <a:t>تبصره:</a:t>
            </a:r>
            <a:r>
              <a:rPr lang="ar-SA" sz="1600" dirty="0">
                <a:solidFill>
                  <a:srgbClr val="00B0F0"/>
                </a:solidFill>
                <a:cs typeface="B Nazanin" panose="00000400000000000000" pitchFamily="2" charset="-78"/>
              </a:rPr>
              <a:t> </a:t>
            </a:r>
            <a:r>
              <a:rPr lang="ar-SA" sz="1600" dirty="0">
                <a:solidFill>
                  <a:prstClr val="black"/>
                </a:solidFill>
                <a:cs typeface="B Nazanin" panose="00000400000000000000" pitchFamily="2" charset="-78"/>
              </a:rPr>
              <a:t>کليه پست‌هاي سازماني که فاقد عنوان کارشناسي بوده، لیکن در شرايط احراز آنها حداقل مدرک تحصیلی کارشناسي و بالاتر پيش‌بيني شده باشد، جزء پست‌هاي کارشناسي محسوب می شوند. مانند: پرستار، پزشک عمومی، دندان‌پزشک، داروساز و </a:t>
            </a:r>
            <a:r>
              <a:rPr lang="fa-IR" sz="1600" b="1" kern="1200" dirty="0" smtClean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مثال</a:t>
            </a:r>
            <a:r>
              <a:rPr lang="fa-IR" sz="1600" b="1" kern="1200" dirty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: کارشناس پیشگیری و مبارزه با بیماریها</a:t>
            </a:r>
            <a:endParaRPr lang="en-US" sz="1600" b="1" kern="1200" dirty="0">
              <a:solidFill>
                <a:schemeClr val="tx1">
                  <a:lumMod val="50000"/>
                </a:schemeClr>
              </a:solidFill>
              <a:latin typeface="IranNastaliq" pitchFamily="18" charset="0"/>
              <a:cs typeface="B Nazanin" panose="00000400000000000000" pitchFamily="2" charset="-78"/>
            </a:endParaRPr>
          </a:p>
          <a:p>
            <a:pPr marL="0" indent="0" algn="justLow" defTabSz="779252">
              <a:lnSpc>
                <a:spcPct val="150000"/>
              </a:lnSpc>
              <a:buNone/>
            </a:pPr>
            <a:r>
              <a:rPr lang="ar-SA" sz="1600" b="1" kern="1200" dirty="0">
                <a:solidFill>
                  <a:srgbClr val="FF0000"/>
                </a:solidFill>
                <a:latin typeface="IranNastaliq" pitchFamily="18" charset="0"/>
                <a:cs typeface="B Nazanin" panose="00000400000000000000" pitchFamily="2" charset="-78"/>
              </a:rPr>
              <a:t>مشاغل کارداني</a:t>
            </a:r>
            <a:r>
              <a:rPr lang="ar-SA" sz="1600" b="1" kern="1200" dirty="0" smtClean="0">
                <a:solidFill>
                  <a:srgbClr val="FF0000"/>
                </a:solidFill>
                <a:latin typeface="IranNastaliq" pitchFamily="18" charset="0"/>
                <a:cs typeface="B Nazanin" panose="00000400000000000000" pitchFamily="2" charset="-78"/>
              </a:rPr>
              <a:t>:</a:t>
            </a:r>
            <a:r>
              <a:rPr lang="ar-SA" sz="1600" b="1" kern="1200" dirty="0" smtClean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 </a:t>
            </a:r>
            <a:r>
              <a:rPr lang="ar-SA" sz="1600" b="1" kern="1200" dirty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مشاغلي </a:t>
            </a:r>
            <a:r>
              <a:rPr lang="ar-SA" sz="1600" b="1" kern="1200" dirty="0" smtClean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که </a:t>
            </a:r>
            <a:r>
              <a:rPr lang="ar-SA" sz="1600" b="1" kern="1200" dirty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در شرايط احراز آنها </a:t>
            </a:r>
            <a:r>
              <a:rPr lang="ar-SA" sz="1600" b="1" kern="1200" dirty="0">
                <a:solidFill>
                  <a:srgbClr val="FF0000"/>
                </a:solidFill>
                <a:latin typeface="IranNastaliq" pitchFamily="18" charset="0"/>
                <a:cs typeface="B Nazanin" panose="00000400000000000000" pitchFamily="2" charset="-78"/>
              </a:rPr>
              <a:t>مدرک تحصيلي کارداني </a:t>
            </a:r>
            <a:r>
              <a:rPr lang="ar-SA" sz="1600" b="1" kern="1200" dirty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پيش‌بيني‌ شده باشد.</a:t>
            </a:r>
            <a:endParaRPr lang="fa-IR" sz="1600" b="1" kern="1200" dirty="0">
              <a:solidFill>
                <a:schemeClr val="tx1">
                  <a:lumMod val="50000"/>
                </a:schemeClr>
              </a:solidFill>
              <a:latin typeface="IranNastaliq" pitchFamily="18" charset="0"/>
              <a:cs typeface="B Nazanin" panose="00000400000000000000" pitchFamily="2" charset="-78"/>
            </a:endParaRPr>
          </a:p>
          <a:p>
            <a:pPr marL="0" indent="0" algn="justLow" defTabSz="779252">
              <a:lnSpc>
                <a:spcPct val="150000"/>
              </a:lnSpc>
              <a:buNone/>
            </a:pPr>
            <a:r>
              <a:rPr lang="fa-IR" sz="1600" b="1" kern="1200" dirty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مثال: متصدی امور دفتری</a:t>
            </a:r>
            <a:endParaRPr lang="en-US" sz="1600" b="1" kern="1200" dirty="0">
              <a:solidFill>
                <a:schemeClr val="tx1">
                  <a:lumMod val="50000"/>
                </a:schemeClr>
              </a:solidFill>
              <a:latin typeface="IranNastaliq" pitchFamily="18" charset="0"/>
              <a:cs typeface="B Nazanin" panose="00000400000000000000" pitchFamily="2" charset="-78"/>
            </a:endParaRPr>
          </a:p>
          <a:p>
            <a:pPr marL="0" indent="0" algn="justLow" defTabSz="779252">
              <a:lnSpc>
                <a:spcPct val="150000"/>
              </a:lnSpc>
              <a:buNone/>
            </a:pPr>
            <a:r>
              <a:rPr lang="ar-SA" sz="1600" b="1" kern="1200" dirty="0">
                <a:solidFill>
                  <a:srgbClr val="FF0000"/>
                </a:solidFill>
                <a:latin typeface="IranNastaliq" pitchFamily="18" charset="0"/>
                <a:cs typeface="B Nazanin" panose="00000400000000000000" pitchFamily="2" charset="-78"/>
              </a:rPr>
              <a:t>ساير </a:t>
            </a:r>
            <a:r>
              <a:rPr lang="ar-SA" sz="1600" b="1" kern="1200" dirty="0" smtClean="0">
                <a:solidFill>
                  <a:srgbClr val="FF0000"/>
                </a:solidFill>
                <a:latin typeface="IranNastaliq" pitchFamily="18" charset="0"/>
                <a:cs typeface="B Nazanin" panose="00000400000000000000" pitchFamily="2" charset="-78"/>
              </a:rPr>
              <a:t>مشاغل:</a:t>
            </a:r>
            <a:r>
              <a:rPr lang="fa-IR" sz="1600" b="1" kern="1200" dirty="0" smtClean="0">
                <a:solidFill>
                  <a:srgbClr val="FF0000"/>
                </a:solidFill>
                <a:latin typeface="IranNastaliq" pitchFamily="18" charset="0"/>
                <a:cs typeface="B Nazanin" panose="00000400000000000000" pitchFamily="2" charset="-78"/>
              </a:rPr>
              <a:t> </a:t>
            </a:r>
            <a:r>
              <a:rPr lang="ar-SA" sz="1600" b="1" kern="1200" dirty="0" smtClean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مشاغلي </a:t>
            </a:r>
            <a:r>
              <a:rPr lang="ar-SA" sz="1600" b="1" kern="1200" dirty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که در شرايط احراز آنها </a:t>
            </a:r>
            <a:r>
              <a:rPr lang="ar-SA" sz="1600" b="1" kern="1200" dirty="0">
                <a:solidFill>
                  <a:srgbClr val="FF0000"/>
                </a:solidFill>
                <a:latin typeface="IranNastaliq" pitchFamily="18" charset="0"/>
                <a:cs typeface="B Nazanin" panose="00000400000000000000" pitchFamily="2" charset="-78"/>
              </a:rPr>
              <a:t>مدرک تحصيلي </a:t>
            </a:r>
            <a:r>
              <a:rPr lang="fa-IR" sz="1600" b="1" kern="1200" dirty="0" smtClean="0">
                <a:solidFill>
                  <a:srgbClr val="FF0000"/>
                </a:solidFill>
                <a:latin typeface="IranNastaliq" pitchFamily="18" charset="0"/>
                <a:cs typeface="B Nazanin" panose="00000400000000000000" pitchFamily="2" charset="-78"/>
              </a:rPr>
              <a:t>دیپلم و پایین تر</a:t>
            </a:r>
            <a:r>
              <a:rPr lang="ar-SA" sz="1600" b="1" kern="1200" dirty="0" smtClean="0">
                <a:solidFill>
                  <a:srgbClr val="FF0000"/>
                </a:solidFill>
                <a:latin typeface="IranNastaliq" pitchFamily="18" charset="0"/>
                <a:cs typeface="B Nazanin" panose="00000400000000000000" pitchFamily="2" charset="-78"/>
              </a:rPr>
              <a:t> </a:t>
            </a:r>
            <a:r>
              <a:rPr lang="ar-SA" sz="1600" b="1" kern="1200" dirty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پيش‌بيني‌ شده باشد</a:t>
            </a:r>
            <a:r>
              <a:rPr lang="ar-SA" sz="1600" b="1" kern="1200" dirty="0" smtClean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.</a:t>
            </a:r>
            <a:endParaRPr lang="fa-IR" sz="1600" b="1" kern="1200" dirty="0" smtClean="0">
              <a:solidFill>
                <a:srgbClr val="FF0000"/>
              </a:solidFill>
              <a:latin typeface="IranNastaliq" pitchFamily="18" charset="0"/>
              <a:cs typeface="B Nazanin" panose="00000400000000000000" pitchFamily="2" charset="-78"/>
            </a:endParaRPr>
          </a:p>
          <a:p>
            <a:pPr marL="0" indent="0" algn="justLow" defTabSz="779252">
              <a:lnSpc>
                <a:spcPct val="150000"/>
              </a:lnSpc>
              <a:buNone/>
            </a:pPr>
            <a:r>
              <a:rPr lang="ar-SA" sz="1600" b="1" kern="1200" dirty="0" smtClean="0">
                <a:solidFill>
                  <a:srgbClr val="FF0000"/>
                </a:solidFill>
                <a:latin typeface="IranNastaliq" pitchFamily="18" charset="0"/>
                <a:cs typeface="B Nazanin" panose="00000400000000000000" pitchFamily="2" charset="-78"/>
              </a:rPr>
              <a:t> </a:t>
            </a:r>
            <a:r>
              <a:rPr lang="fa-IR" sz="1600" b="1" kern="1200" dirty="0" smtClean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مثال: </a:t>
            </a:r>
            <a:r>
              <a:rPr lang="fa-IR" sz="1600" b="1" kern="1200" dirty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کمک </a:t>
            </a:r>
            <a:r>
              <a:rPr lang="fa-IR" sz="1600" b="1" kern="1200" dirty="0" smtClean="0">
                <a:solidFill>
                  <a:schemeClr val="tx1">
                    <a:lumMod val="50000"/>
                  </a:schemeClr>
                </a:solidFill>
                <a:latin typeface="IranNastaliq" pitchFamily="18" charset="0"/>
                <a:cs typeface="B Nazanin" panose="00000400000000000000" pitchFamily="2" charset="-78"/>
              </a:rPr>
              <a:t>بهیار</a:t>
            </a:r>
          </a:p>
          <a:p>
            <a:pPr marL="0" indent="0" algn="justLow" defTabSz="779252">
              <a:lnSpc>
                <a:spcPct val="150000"/>
              </a:lnSpc>
              <a:buNone/>
            </a:pPr>
            <a:endParaRPr lang="en-US" sz="1800" b="1" kern="1200" dirty="0">
              <a:solidFill>
                <a:schemeClr val="tx1">
                  <a:lumMod val="50000"/>
                </a:schemeClr>
              </a:solidFill>
              <a:latin typeface="IranNastaliq" pitchFamily="18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7891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5626</TotalTime>
  <Words>3277</Words>
  <Application>Microsoft Office PowerPoint</Application>
  <PresentationFormat>On-screen Show (16:9)</PresentationFormat>
  <Paragraphs>409</Paragraphs>
  <Slides>57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4" baseType="lpstr">
      <vt:lpstr>2  Badr</vt:lpstr>
      <vt:lpstr>2  Nazanin</vt:lpstr>
      <vt:lpstr>Arial</vt:lpstr>
      <vt:lpstr>B Davat</vt:lpstr>
      <vt:lpstr>B Jadid</vt:lpstr>
      <vt:lpstr>B Nazanin</vt:lpstr>
      <vt:lpstr>B Titr</vt:lpstr>
      <vt:lpstr>B Zar</vt:lpstr>
      <vt:lpstr>Calibri</vt:lpstr>
      <vt:lpstr>Cambria Math</vt:lpstr>
      <vt:lpstr>Gill Sans MT Ext Condensed Bold</vt:lpstr>
      <vt:lpstr>IranNastaliq</vt:lpstr>
      <vt:lpstr>Times New Roman</vt:lpstr>
      <vt:lpstr>Wingdings</vt:lpstr>
      <vt:lpstr>Office Theme</vt:lpstr>
      <vt:lpstr>Theme1</vt:lpstr>
      <vt:lpstr>Equation</vt:lpstr>
      <vt:lpstr>PowerPoint Presentation</vt:lpstr>
      <vt:lpstr> </vt:lpstr>
      <vt:lpstr>PowerPoint Presentation</vt:lpstr>
      <vt:lpstr>PowerPoint Presentation</vt:lpstr>
      <vt:lpstr>اهداف رفتاری</vt:lpstr>
      <vt:lpstr>مراحل احتساب/ ارتقا طبقه  و رتبه  جهت اجرای شیوه نامه</vt:lpstr>
      <vt:lpstr>      تعیین طبقه و رتبه کارکنان قرارداد کارمعین/پزشک خانواده در تاریخ 98/12/28 </vt:lpstr>
      <vt:lpstr>  تعیین رتبه کارکنان قرارداد کارمعین/پزشک خانواده درتاریخ  1398/12/29     </vt:lpstr>
      <vt:lpstr> تعاریف سطح مشاغل کارشناسی ،کاردانی و پایین تر</vt:lpstr>
      <vt:lpstr>  تعیین رتبه کارکنان قرارداد کارمعین/پزشک خانواده درتاریخ  1398/12/29     </vt:lpstr>
      <vt:lpstr>تجربه شغلی</vt:lpstr>
      <vt:lpstr>مدارک لازم برای احتساب تجربه بخش غیر دولتی (ماده 39)</vt:lpstr>
      <vt:lpstr>                                  مصوبات کمیته اجرایی مهندسی مشاغل (تسهیل ماده 39) </vt:lpstr>
      <vt:lpstr>فراینداحتساب تجربه بخش غیر دولتی  شرکتهای منحل شده</vt:lpstr>
      <vt:lpstr>ماده 40: درحتساب تجربه بخش غيردولتي کارکنان، آن قسمت از تجربه مستخدم که در زمينة شغلي مربوط و مشابه مورد تصدي او باشد، ملاک محاسبه خواهد بود</vt:lpstr>
      <vt:lpstr>نحوه محاسبه سوابق تجربی پرسنلی که قبل از استخدام، در دانشگاه/دانشکده های علوم پزشکی  بصورت ساعتی فعالیت داشته اند</vt:lpstr>
      <vt:lpstr>ماده 34:معيارهاي محاسبه تجربه قابل‌ قبول</vt:lpstr>
      <vt:lpstr>ماده 35: در احتساب تجربه، موارد زير مشمول ماده فوق نمي‌باشند:</vt:lpstr>
      <vt:lpstr>ماده 36:نحوه احتساب تجربه برای  کارمندانی که مدرک تحصيلي بالاتر در ارتباط با شغل مورد تصدي  ارائه  می نمايند.</vt:lpstr>
      <vt:lpstr>ماده 36:نحوه احتساب تجربه برای  کارمندانی که مدرک تحصيلي بالاتر در ارتباط با شغل مورد تصدي  ارائه  می نمايند</vt:lpstr>
      <vt:lpstr>ماده 38:</vt:lpstr>
      <vt:lpstr> تعیین طبقه متناسب با تجربه( طبق جدول زیر)، مدرک تحصیلی و وضعیت ایثارگری    تعیین طبقه کارکنان قرارداد کارمعین/پزشک خانواده درتاریخ  1398/12/29 </vt:lpstr>
      <vt:lpstr>مثال محاسبه تجریه:</vt:lpstr>
      <vt:lpstr>PowerPoint Presentation</vt:lpstr>
      <vt:lpstr>PowerPoint Presentation</vt:lpstr>
      <vt:lpstr>PowerPoint Presentation</vt:lpstr>
      <vt:lpstr>PowerPoint Presentation</vt:lpstr>
      <vt:lpstr>برخورداری از تعجیل مناطق کمتر توسعه یافته</vt:lpstr>
      <vt:lpstr>مثال محاسبه تجریه:</vt:lpstr>
      <vt:lpstr>PowerPoint Presentation</vt:lpstr>
      <vt:lpstr>PowerPoint Presentation</vt:lpstr>
      <vt:lpstr>PowerPoint Presentation</vt:lpstr>
      <vt:lpstr> تعیین طبقه متناسب با تجربه( طبق جدول زیر)، مدرک تحصیلی و وضعیت ایثارگری    تعیین طبقه کارکنان قرارداد کارمعین/پزشک خانواده درتاریخ  1398/12/29 </vt:lpstr>
      <vt:lpstr>PowerPoint Presentation</vt:lpstr>
      <vt:lpstr>PowerPoint Presentation</vt:lpstr>
      <vt:lpstr>نحوه اعطای امتیاز  یک مقطع /امتیازتحصیلات  یک مقطع تحصیلی بالاتر ایثارگران  </vt:lpstr>
      <vt:lpstr>PowerPoint Presentation</vt:lpstr>
      <vt:lpstr>            تسهیل فرایند ارتقا رتبه در ایام درگیر با بیماری کرونا </vt:lpstr>
      <vt:lpstr>اعضا  کمیته فرعی مهندسی و ارزیابی مشاغل</vt:lpstr>
      <vt:lpstr>وظایف  کمیته فرعی مهندسی مشاغل در خصوص کارکنان  مشمول قرارداد کار معین و طرح پزشکان خانواده</vt:lpstr>
      <vt:lpstr>احتساب مدرک تحصیلی در طول خدمت کارمند(ماده 47)</vt:lpstr>
      <vt:lpstr>PowerPoint Presentation</vt:lpstr>
      <vt:lpstr>PowerPoint Presentation</vt:lpstr>
      <vt:lpstr>صورت جلسه کمیته   فرعی مهندسی مشاغل(مشمولین قراردادکارمعین وطرح پزشک خانواده) </vt:lpstr>
      <vt:lpstr>PowerPoint Presentation</vt:lpstr>
      <vt:lpstr>مثال محاسبه تجریه:</vt:lpstr>
      <vt:lpstr>الف ) مشخص کنید در تاریخ تغییر عنوان به کارپرداز چند سال تجربه ودر چه طبقه ای قرار می گیرد؟ </vt:lpstr>
      <vt:lpstr>محاسبه طبقه در تاریخ تغییر عنوان به کارپرداز </vt:lpstr>
      <vt:lpstr>ب ) تاریخ ارتقا به طبقه 6 را مشخص کنید؟ </vt:lpstr>
      <vt:lpstr>PowerPoint Presentation</vt:lpstr>
      <vt:lpstr>مثال محاسبه تجریه:</vt:lpstr>
      <vt:lpstr>خدمت  با مدرک دیپلم و کاردانی+خدمت در رشته شغلی مربوط و مشابه + معادل خدمت در رشته شغلی مشابه مربوط =  تجربه </vt:lpstr>
      <vt:lpstr>خدمت  با مدرک دیپلم و کاردانی+خدمت در رشته شغلی مربوط و مشابه + معادل خدمت در رشته شغلی مشابه مربوط =  تجربه </vt:lpstr>
      <vt:lpstr>PowerPoint Presentation</vt:lpstr>
      <vt:lpstr>PowerPoint Presentation</vt:lpstr>
      <vt:lpstr>PowerPoint Presentation</vt:lpstr>
      <vt:lpstr>PowerPoint Presentation</vt:lpstr>
    </vt:vector>
  </TitlesOfParts>
  <Company>mui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تاثیر چرخش شغلی بر فرسودگی پرستاران بیمارستان کاشانی تهران : مطالعه موردی</dc:title>
  <dc:creator>a</dc:creator>
  <cp:lastModifiedBy>b</cp:lastModifiedBy>
  <cp:revision>806</cp:revision>
  <cp:lastPrinted>2018-08-13T07:19:48Z</cp:lastPrinted>
  <dcterms:created xsi:type="dcterms:W3CDTF">2015-11-23T06:39:08Z</dcterms:created>
  <dcterms:modified xsi:type="dcterms:W3CDTF">2020-07-04T19:08:52Z</dcterms:modified>
</cp:coreProperties>
</file>