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handoutMasterIdLst>
    <p:handoutMasterId r:id="rId16"/>
  </p:handoutMasterIdLst>
  <p:sldIdLst>
    <p:sldId id="258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265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4BA16"/>
    <a:srgbClr val="99FF66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2769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mtClean="0"/>
              <a:t>کلیات نرم افزار نظام نوین مالی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DD8AE70-6857-4391-BA9F-B46C3DC5B9BB}" type="datetimeFigureOut">
              <a:rPr lang="fa-IR" smtClean="0"/>
              <a:pPr/>
              <a:t>1435/11/06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943300A-2D85-407D-BA48-7B6AD8D5E3B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mtClean="0"/>
              <a:t>کلیات نرم افزار نظام نوین مالی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DA1EAD2-2A2B-4C08-9807-EC243D7AEC5A}" type="datetimeFigureOut">
              <a:rPr lang="fa-IR" smtClean="0"/>
              <a:pPr/>
              <a:t>1435/11/06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B582516-133C-4AE5-8846-AF632AFDC82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A1C29-1157-468A-BF39-C08F9D1D984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A1C29-1157-468A-BF39-C08F9D1D984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A1C29-1157-468A-BF39-C08F9D1D984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A1C29-1157-468A-BF39-C08F9D1D984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A1C29-1157-468A-BF39-C08F9D1D984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A1C29-1157-468A-BF39-C08F9D1D984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A1C29-1157-468A-BF39-C08F9D1D984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A1C29-1157-468A-BF39-C08F9D1D984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A1C29-1157-468A-BF39-C08F9D1D984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A1C29-1157-468A-BF39-C08F9D1D984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A1C29-1157-468A-BF39-C08F9D1D984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AFA1C29-1157-468A-BF39-C08F9D1D9848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NEZAM-NOVIN\Desktop\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714356"/>
            <a:ext cx="4857784" cy="3631988"/>
          </a:xfrm>
          <a:prstGeom prst="rect">
            <a:avLst/>
          </a:prstGeom>
          <a:noFill/>
        </p:spPr>
      </p:pic>
      <p:pic>
        <p:nvPicPr>
          <p:cNvPr id="3074" name="Picture 2" descr="F:\عكس\همه چي\head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9144032" cy="32146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500306"/>
            <a:ext cx="8183880" cy="2571768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tx1"/>
                </a:solidFill>
              </a:rPr>
              <a:t>تمایل به ارزیابی عملکرد افراد بر اساس ارزیابی گذشته آنها به جای کارکرد فعلی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47002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2  Jadid" pitchFamily="2" charset="-78"/>
              </a:rPr>
              <a:t>خطای تاثیر اضافی</a:t>
            </a:r>
            <a:endParaRPr lang="en-US" sz="3600" dirty="0">
              <a:solidFill>
                <a:srgbClr val="FF0000"/>
              </a:solidFill>
              <a:cs typeface="2 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428736"/>
            <a:ext cx="8183880" cy="3071834"/>
          </a:xfrm>
        </p:spPr>
        <p:txBody>
          <a:bodyPr>
            <a:noAutofit/>
          </a:bodyPr>
          <a:lstStyle/>
          <a:p>
            <a:pPr algn="r"/>
            <a:r>
              <a:rPr lang="fa-IR" sz="3000" dirty="0" smtClean="0">
                <a:solidFill>
                  <a:schemeClr val="tx1"/>
                </a:solidFill>
              </a:rPr>
              <a:t>این خطا در قالب تبعیض و دخالت دادن علایق فردی به صورت آگاهانه در فرایند ارزیابی ظاهر می شود.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04126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2  Jadid" pitchFamily="2" charset="-78"/>
              </a:rPr>
              <a:t>خطای ناشی از دخالت علایق و تمایل شخصی</a:t>
            </a:r>
            <a:r>
              <a:rPr lang="fa-IR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000108"/>
            <a:ext cx="8183880" cy="435771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fa-IR" sz="4800" dirty="0" smtClean="0">
                <a:cs typeface="2  Jadid" pitchFamily="2" charset="-78"/>
              </a:rPr>
              <a:t>شاخص کمیتی است که معرف وجهی از وجوه عملکرد و ناظر بر خروجی های عملکردی فرد است</a:t>
            </a:r>
            <a:endParaRPr lang="en-US" sz="4800" dirty="0">
              <a:cs typeface="2 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942" y="1600201"/>
            <a:ext cx="3471858" cy="4525433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1026" name="Picture 2" descr="E:\eslimi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850" cy="6858001"/>
          </a:xfrm>
          <a:prstGeom prst="rect">
            <a:avLst/>
          </a:prstGeom>
          <a:noFill/>
        </p:spPr>
      </p:pic>
      <p:pic>
        <p:nvPicPr>
          <p:cNvPr id="5" name="Picture 2" descr="E:\eslimi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786150" y="0"/>
            <a:ext cx="535785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1523988"/>
            <a:ext cx="478634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با تشکـر از توجـه شمـا</a:t>
            </a:r>
            <a:endParaRPr lang="fa-I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3286124"/>
            <a:ext cx="478634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خـدانگهـدار</a:t>
            </a:r>
            <a:endParaRPr lang="fa-IR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429132"/>
            <a:ext cx="1724028" cy="164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071546"/>
            <a:ext cx="8183880" cy="36467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sz="7200" dirty="0" smtClean="0">
                <a:cs typeface="2  Jadid" pitchFamily="2" charset="-78"/>
              </a:rPr>
              <a:t>خطاهای رایج در ارزیابی</a:t>
            </a:r>
            <a:endParaRPr lang="en-US" sz="7200" dirty="0">
              <a:cs typeface="2 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183880" cy="2571768"/>
          </a:xfrm>
        </p:spPr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نفرات اول را بسیار دقیق ارزیابی میکنیم ولی هر قدر به پایان نزدیک میشویم از دقت کاسته می شود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255706"/>
          </a:xfrm>
        </p:spPr>
        <p:txBody>
          <a:bodyPr>
            <a:normAutofit/>
          </a:bodyPr>
          <a:lstStyle/>
          <a:p>
            <a:pPr algn="ctr"/>
            <a:r>
              <a:rPr lang="fa-IR" sz="5400" dirty="0" smtClean="0">
                <a:solidFill>
                  <a:srgbClr val="FF0000"/>
                </a:solidFill>
                <a:cs typeface="2  Jadid" pitchFamily="2" charset="-78"/>
              </a:rPr>
              <a:t>خطای ترتیب</a:t>
            </a:r>
            <a:endParaRPr lang="en-US" sz="5400" dirty="0">
              <a:solidFill>
                <a:srgbClr val="FF0000"/>
              </a:solidFill>
              <a:cs typeface="2 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71810"/>
            <a:ext cx="8183880" cy="2071702"/>
          </a:xfrm>
        </p:spPr>
        <p:txBody>
          <a:bodyPr/>
          <a:lstStyle/>
          <a:p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ارزیابی کننده ارزیابی شونده را از نظر خصوصیات شبیه خود فرض کند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327144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2  Jadid" pitchFamily="2" charset="-78"/>
              </a:rPr>
              <a:t>خطای خودارزیابی</a:t>
            </a:r>
            <a:endParaRPr lang="en-US" dirty="0">
              <a:solidFill>
                <a:srgbClr val="FF0000"/>
              </a:solidFill>
              <a:cs typeface="2 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500306"/>
            <a:ext cx="8183880" cy="214314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زمانی است که ارزیابی آخرین نفر روی عملکرد نفر بعد تاثیر گذارد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041392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2  Jadid" pitchFamily="2" charset="-78"/>
              </a:rPr>
              <a:t>خطای تازگی</a:t>
            </a:r>
            <a:endParaRPr lang="en-US" sz="4000" dirty="0">
              <a:solidFill>
                <a:srgbClr val="FF0000"/>
              </a:solidFill>
              <a:cs typeface="2 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643182"/>
            <a:ext cx="8183880" cy="2357454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یک ویژگی فرد آن قدر قوی است که سایر ویژگی های وی را تحت تاثیر قرار می دهد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041392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2  Jadid" pitchFamily="2" charset="-78"/>
              </a:rPr>
              <a:t>خطای هاله ای</a:t>
            </a:r>
            <a:endParaRPr lang="en-US" sz="4000" dirty="0">
              <a:solidFill>
                <a:srgbClr val="FF0000"/>
              </a:solidFill>
              <a:cs typeface="2 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643182"/>
            <a:ext cx="8183880" cy="1928826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tx1"/>
                </a:solidFill>
              </a:rPr>
              <a:t>یک ویژگی مثبت یا منفی را از یک نفر یا یک جمع محدود به یک جمع بزرگتر تعمیم دهیم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398582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2  Jadid" pitchFamily="2" charset="-78"/>
              </a:rPr>
              <a:t>خطای تعمیم</a:t>
            </a:r>
            <a:endParaRPr lang="en-US" sz="3600" dirty="0">
              <a:solidFill>
                <a:srgbClr val="FF0000"/>
              </a:solidFill>
              <a:cs typeface="2 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643182"/>
            <a:ext cx="8183880" cy="1928826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tx1"/>
                </a:solidFill>
              </a:rPr>
              <a:t>وقتی تحت تاثیر اولین برخورد،رجحان زمانی صورت میگیرد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398582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2  Jadid" pitchFamily="2" charset="-78"/>
              </a:rPr>
              <a:t>خطای تصویر اول</a:t>
            </a:r>
            <a:endParaRPr lang="en-US" sz="4000" dirty="0">
              <a:solidFill>
                <a:srgbClr val="FF0000"/>
              </a:solidFill>
              <a:cs typeface="2 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00372"/>
            <a:ext cx="8183880" cy="178595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solidFill>
                  <a:schemeClr val="tx1"/>
                </a:solidFill>
              </a:rPr>
              <a:t>تمایل به ارزیابی افراد در تمامی خصوصیات رفتاری شغلی و عملکردی آن ها به جای امتیاز دهی به تک تک مصادیق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255706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rgbClr val="FF0000"/>
                </a:solidFill>
                <a:cs typeface="2  Jadid" pitchFamily="2" charset="-78"/>
              </a:rPr>
              <a:t>خطای مربوط به مجموع پاسخ ها</a:t>
            </a:r>
            <a:endParaRPr lang="en-US" sz="3200" dirty="0">
              <a:solidFill>
                <a:srgbClr val="FF0000"/>
              </a:solidFill>
              <a:cs typeface="2 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2671</TotalTime>
  <Words>202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Slide 1</vt:lpstr>
      <vt:lpstr>Slide 2</vt:lpstr>
      <vt:lpstr>نفرات اول را بسیار دقیق ارزیابی میکنیم ولی هر قدر به پایان نزدیک میشویم از دقت کاسته می شود</vt:lpstr>
      <vt:lpstr>ارزیابی کننده ارزیابی شونده را از نظر خصوصیات شبیه خود فرض کند</vt:lpstr>
      <vt:lpstr>زمانی است که ارزیابی آخرین نفر روی عملکرد نفر بعد تاثیر گذارد</vt:lpstr>
      <vt:lpstr>یک ویژگی فرد آن قدر قوی است که سایر ویژگی های وی را تحت تاثیر قرار می دهد</vt:lpstr>
      <vt:lpstr>یک ویژگی مثبت یا منفی را از یک نفر یا یک جمع محدود به یک جمع بزرگتر تعمیم دهیم</vt:lpstr>
      <vt:lpstr>وقتی تحت تاثیر اولین برخورد،رجحان زمانی صورت میگیرد</vt:lpstr>
      <vt:lpstr>تمایل به ارزیابی افراد در تمامی خصوصیات رفتاری شغلی و عملکردی آن ها به جای امتیاز دهی به تک تک مصادیق</vt:lpstr>
      <vt:lpstr>تمایل به ارزیابی عملکرد افراد بر اساس ارزیابی گذشته آنها به جای کارکرد فعلی</vt:lpstr>
      <vt:lpstr>این خطا در قالب تبعیض و دخالت دادن علایق فردی به صورت آگاهانه در فرایند ارزیابی ظاهر می شود. </vt:lpstr>
      <vt:lpstr>Slide 12</vt:lpstr>
      <vt:lpstr>Slide 13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prs-arzesh5</cp:lastModifiedBy>
  <cp:revision>254</cp:revision>
  <dcterms:created xsi:type="dcterms:W3CDTF">2008-10-01T01:31:33Z</dcterms:created>
  <dcterms:modified xsi:type="dcterms:W3CDTF">2014-08-31T08:19:20Z</dcterms:modified>
</cp:coreProperties>
</file>