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  <p:sldMasterId id="2147483805" r:id="rId2"/>
  </p:sldMasterIdLst>
  <p:notesMasterIdLst>
    <p:notesMasterId r:id="rId37"/>
  </p:notesMasterIdLst>
  <p:sldIdLst>
    <p:sldId id="272" r:id="rId3"/>
    <p:sldId id="256" r:id="rId4"/>
    <p:sldId id="274" r:id="rId5"/>
    <p:sldId id="265" r:id="rId6"/>
    <p:sldId id="266" r:id="rId7"/>
    <p:sldId id="257" r:id="rId8"/>
    <p:sldId id="268" r:id="rId9"/>
    <p:sldId id="282" r:id="rId10"/>
    <p:sldId id="278" r:id="rId11"/>
    <p:sldId id="277" r:id="rId12"/>
    <p:sldId id="302" r:id="rId13"/>
    <p:sldId id="295" r:id="rId14"/>
    <p:sldId id="300" r:id="rId15"/>
    <p:sldId id="297" r:id="rId16"/>
    <p:sldId id="299" r:id="rId17"/>
    <p:sldId id="303" r:id="rId18"/>
    <p:sldId id="296" r:id="rId19"/>
    <p:sldId id="294" r:id="rId20"/>
    <p:sldId id="298" r:id="rId21"/>
    <p:sldId id="301" r:id="rId22"/>
    <p:sldId id="258" r:id="rId23"/>
    <p:sldId id="275" r:id="rId24"/>
    <p:sldId id="259" r:id="rId25"/>
    <p:sldId id="279" r:id="rId26"/>
    <p:sldId id="280" r:id="rId27"/>
    <p:sldId id="260" r:id="rId28"/>
    <p:sldId id="261" r:id="rId29"/>
    <p:sldId id="263" r:id="rId30"/>
    <p:sldId id="264" r:id="rId31"/>
    <p:sldId id="273" r:id="rId32"/>
    <p:sldId id="269" r:id="rId33"/>
    <p:sldId id="270" r:id="rId34"/>
    <p:sldId id="284" r:id="rId35"/>
    <p:sldId id="304" r:id="rId36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1" autoAdjust="0"/>
    <p:restoredTop sz="93410" autoAdjust="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-108" y="49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0297662-221D-45ED-8B56-432732F5921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F0C8FB-0D3D-45B6-814D-6717E0027EC3}" type="slidenum">
              <a:rPr lang="ar-SA" smtClean="0">
                <a:latin typeface="Arial" charset="0"/>
                <a:cs typeface="Arial" charset="0"/>
              </a:rPr>
              <a:pPr/>
              <a:t>2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512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BEDACE-6478-4589-9AD3-20C286688E27}" type="slidenum">
              <a:rPr lang="ar-SA" smtClean="0">
                <a:latin typeface="Arial" charset="0"/>
                <a:cs typeface="Arial" charset="0"/>
              </a:rPr>
              <a:pPr/>
              <a:t>28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604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5C7070-4024-4249-A0A9-335C14B11F26}" type="slidenum">
              <a:rPr lang="ar-SA" smtClean="0">
                <a:latin typeface="Arial" charset="0"/>
                <a:cs typeface="Arial" charset="0"/>
              </a:rPr>
              <a:pPr/>
              <a:t>29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614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6953FC-1B79-4073-8847-6D6E1215E47B}" type="slidenum">
              <a:rPr lang="ar-SA" smtClean="0">
                <a:latin typeface="Arial" charset="0"/>
                <a:cs typeface="Arial" charset="0"/>
              </a:rPr>
              <a:pPr/>
              <a:t>31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624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C85D9F-4C0E-4C9B-AAE5-FE82EBCC6C9E}" type="slidenum">
              <a:rPr lang="ar-SA" smtClean="0">
                <a:latin typeface="Arial" charset="0"/>
                <a:cs typeface="Arial" charset="0"/>
              </a:rPr>
              <a:pPr/>
              <a:t>32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634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C39DED-DB2A-407E-A382-E7C978F66255}" type="slidenum">
              <a:rPr lang="ar-SA" smtClean="0">
                <a:latin typeface="Arial" charset="0"/>
                <a:cs typeface="Arial" charset="0"/>
              </a:rPr>
              <a:pPr/>
              <a:t>4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522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2EB723-8A4F-4AC4-B692-32D3ACBCED45}" type="slidenum">
              <a:rPr lang="ar-SA" smtClean="0">
                <a:latin typeface="Arial" charset="0"/>
                <a:cs typeface="Arial" charset="0"/>
              </a:rPr>
              <a:pPr/>
              <a:t>5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532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32CE2A-602C-4FBB-856C-65EA0E0D4271}" type="slidenum">
              <a:rPr lang="ar-SA" smtClean="0">
                <a:latin typeface="Arial" charset="0"/>
                <a:cs typeface="Arial" charset="0"/>
              </a:rPr>
              <a:pPr/>
              <a:t>6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542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07D370-3F49-4317-9613-E83A26F1E704}" type="slidenum">
              <a:rPr lang="ar-SA" smtClean="0">
                <a:latin typeface="Arial" charset="0"/>
                <a:cs typeface="Arial" charset="0"/>
              </a:rPr>
              <a:pPr/>
              <a:t>7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552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04474C-F6BF-476B-8AFA-E43AC60332C0}" type="slidenum">
              <a:rPr lang="ar-SA" smtClean="0">
                <a:latin typeface="Arial" charset="0"/>
                <a:cs typeface="Arial" charset="0"/>
              </a:rPr>
              <a:pPr/>
              <a:t>21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563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F9D309-1946-48FF-824A-21F93CF3E31F}" type="slidenum">
              <a:rPr lang="ar-SA" smtClean="0">
                <a:latin typeface="Arial" charset="0"/>
                <a:cs typeface="Arial" charset="0"/>
              </a:rPr>
              <a:pPr/>
              <a:t>23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573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FF6EC0-3757-4384-9789-5879EA93534D}" type="slidenum">
              <a:rPr lang="ar-SA" smtClean="0">
                <a:latin typeface="Arial" charset="0"/>
                <a:cs typeface="Arial" charset="0"/>
              </a:rPr>
              <a:pPr/>
              <a:t>26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583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A7AAB3-17D4-43A9-85DE-BABF9E03DE05}" type="slidenum">
              <a:rPr lang="ar-SA" smtClean="0">
                <a:latin typeface="Arial" charset="0"/>
                <a:cs typeface="Arial" charset="0"/>
              </a:rPr>
              <a:pPr/>
              <a:t>27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593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a-IR">
              <a:cs typeface="Arial" pitchFamily="34" charset="0"/>
            </a:endParaRPr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2A7E4-8F47-4669-A22E-6C2D8AA1C6B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87105-74C1-40C9-8F66-ECFA068051F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5164E-5D31-4599-8B11-EDF44BC595B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1AB699AA-012E-4427-BB8E-F0F960B4EA59}" type="datetimeFigureOut">
              <a:rPr lang="en-US"/>
              <a:pPr>
                <a:defRPr/>
              </a:pPr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47ED7149-EB72-4FDF-B792-561F8DC394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F7B7DB0A-B22D-4042-A5D0-065E1B9A576E}" type="datetimeFigureOut">
              <a:rPr lang="en-US"/>
              <a:pPr>
                <a:defRPr/>
              </a:pPr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6AFD4E89-9EF5-461B-989E-354FBA4069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B8EA75DC-4D6B-45AC-9B84-6A24B124AEF5}" type="datetimeFigureOut">
              <a:rPr lang="en-US"/>
              <a:pPr>
                <a:defRPr/>
              </a:pPr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61060FD9-9BB7-4DE7-BAE8-A519CB9066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12BAC701-99E8-48B9-93E1-DAE7B4634959}" type="datetimeFigureOut">
              <a:rPr lang="en-US"/>
              <a:pPr>
                <a:defRPr/>
              </a:pPr>
              <a:t>12/28/2017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7B6EB180-0FAA-4F3F-B7ED-C00095FAC4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5B6C86B7-06EA-490C-B138-D7FAF749E104}" type="datetimeFigureOut">
              <a:rPr lang="en-US"/>
              <a:pPr>
                <a:defRPr/>
              </a:pPr>
              <a:t>12/28/2017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8F559908-0B78-49B5-B941-D5B12C2D37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C64601D2-61E0-45AD-82F0-9EDF7EAAC0D8}" type="datetimeFigureOut">
              <a:rPr lang="en-US"/>
              <a:pPr>
                <a:defRPr/>
              </a:pPr>
              <a:t>12/28/2017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ABF8E2A5-629A-467F-B9B0-F478C2BEC5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AA040751-959F-4F29-BDED-CA5FECC16F42}" type="datetimeFigureOut">
              <a:rPr lang="en-US"/>
              <a:pPr>
                <a:defRPr/>
              </a:pPr>
              <a:t>12/28/2017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1A0A5480-EA32-43F6-B799-E6E800F760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29288025-9AD1-4DAC-B585-C6E0D6B24F07}" type="datetimeFigureOut">
              <a:rPr lang="en-US"/>
              <a:pPr>
                <a:defRPr/>
              </a:pPr>
              <a:t>12/28/2017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4F00FC78-13F4-409A-852C-11B6E4F6FE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4130C-A89C-4917-8181-B0B87E23209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27F12ED2-7FE6-4627-BD01-048AE8D1D298}" type="datetimeFigureOut">
              <a:rPr lang="en-US"/>
              <a:pPr>
                <a:defRPr/>
              </a:pPr>
              <a:t>12/28/2017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C3E8FF89-DE03-4C00-AA5E-191D618995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A86342B7-600C-4E69-B2C1-6ACD2555EDDB}" type="datetimeFigureOut">
              <a:rPr lang="en-US"/>
              <a:pPr>
                <a:defRPr/>
              </a:pPr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6B45662B-F8AD-4027-851C-07C29F5A40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E5D423BC-0C5A-4DD6-94B7-DEBB7EC451B6}" type="datetimeFigureOut">
              <a:rPr lang="en-US"/>
              <a:pPr>
                <a:defRPr/>
              </a:pPr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C33ACB25-AD70-4866-807B-7AD0ADE5E8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AAD78-67C8-473E-924F-D0E8FDD891C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45A78C-8489-4139-8158-3BF3D6CE2E5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1BB37-4AD7-4C57-A4FD-6EB3BE801A8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3B9708-C905-403A-9093-A484C2D4DAC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F3EDA4-C545-4146-9875-C57779D1307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C2FD4-761B-4910-BE37-A49D3164CFA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DAEC9-3167-4B12-A13F-B2CB7EA81B6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4A79320-5D0F-4A65-A909-8684B0741BF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9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transition>
    <p:comb/>
  </p:transition>
  <p:txStyles>
    <p:titleStyle>
      <a:lvl1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2pPr>
      <a:lvl3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3pPr>
      <a:lvl4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4pPr>
      <a:lvl5pPr algn="l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 pitchFamily="34" charset="0"/>
              </a:defRPr>
            </a:lvl1pPr>
          </a:lstStyle>
          <a:p>
            <a:pPr>
              <a:defRPr/>
            </a:pPr>
            <a:fld id="{22DD1978-8CEC-49B7-A69E-F5B0CD187253}" type="datetimeFigureOut">
              <a:rPr lang="en-US"/>
              <a:pPr>
                <a:defRPr/>
              </a:pPr>
              <a:t>12/28/2017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 pitchFamily="34" charset="0"/>
              </a:defRPr>
            </a:lvl1pPr>
          </a:lstStyle>
          <a:p>
            <a:pPr>
              <a:defRPr/>
            </a:pPr>
            <a:fld id="{DD3E01EA-3714-490C-87DE-73AC533689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t90.ir/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t.me/ppt90" TargetMode="External"/><Relationship Id="rId4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5153025"/>
          </a:xfrm>
        </p:spPr>
        <p:txBody>
          <a:bodyPr/>
          <a:lstStyle/>
          <a:p>
            <a:pPr algn="ctr" eaLnBrk="1" hangingPunct="1">
              <a:defRPr/>
            </a:pPr>
            <a:r>
              <a:rPr lang="fa-IR" dirty="0" smtClean="0"/>
              <a:t>موضوع پروژه: ساختمان های پیش ساخته </a:t>
            </a:r>
            <a:br>
              <a:rPr lang="fa-IR" dirty="0" smtClean="0"/>
            </a:br>
            <a:r>
              <a:rPr lang="en-US" dirty="0" smtClean="0"/>
              <a:t>3d-panel</a:t>
            </a:r>
            <a:r>
              <a:rPr lang="fa-IR" dirty="0" smtClean="0"/>
              <a:t/>
            </a:r>
            <a:br>
              <a:rPr lang="fa-IR" dirty="0" smtClean="0"/>
            </a:br>
            <a:endParaRPr lang="en-US" dirty="0" smtClean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sajad\Pictures\21oak9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8" y="3214688"/>
            <a:ext cx="8229600" cy="1384300"/>
          </a:xfrm>
        </p:spPr>
        <p:txBody>
          <a:bodyPr/>
          <a:lstStyle/>
          <a:p>
            <a:pPr algn="r">
              <a:defRPr/>
            </a:pPr>
            <a:r>
              <a:rPr lang="fa-IR" dirty="0" smtClean="0"/>
              <a:t>مراحل هشتگانه نصب </a:t>
            </a:r>
            <a:r>
              <a:rPr lang="en-US" dirty="0" smtClean="0"/>
              <a:t>3d-panel</a:t>
            </a:r>
            <a:endParaRPr lang="fa-IR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 descr="2a9pob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 descr="2954dnp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 descr="23vc2t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 descr="29xdxn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 descr="2crtvy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 descr="2co6jv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" descr="1zm096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" descr="28po9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0" y="239713"/>
            <a:ext cx="9144000" cy="649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a-IR" sz="2800">
                <a:latin typeface="Arial" charset="0"/>
              </a:rPr>
              <a:t>                                                                                               </a:t>
            </a:r>
            <a:endParaRPr lang="en-US" sz="2800">
              <a:latin typeface="Arial" charset="0"/>
            </a:endParaRPr>
          </a:p>
          <a:p>
            <a:pPr algn="ctr"/>
            <a:r>
              <a:rPr lang="fa-IR" sz="2800">
                <a:latin typeface="Arial" charset="0"/>
              </a:rPr>
              <a:t> </a:t>
            </a:r>
            <a:endParaRPr lang="en-US" sz="2800">
              <a:latin typeface="Arial" charset="0"/>
            </a:endParaRPr>
          </a:p>
          <a:p>
            <a:pPr algn="ctr"/>
            <a:r>
              <a:rPr lang="fa-IR" sz="2800" b="1">
                <a:latin typeface="Arial" charset="0"/>
              </a:rPr>
              <a:t>   پانلهای سه بعدی  </a:t>
            </a:r>
            <a:r>
              <a:rPr lang="en-US" sz="2800" b="1">
                <a:latin typeface="Arial" charset="0"/>
              </a:rPr>
              <a:t>     3D-PANEL       </a:t>
            </a:r>
            <a:endParaRPr lang="en-US" sz="2800">
              <a:latin typeface="Arial" charset="0"/>
            </a:endParaRPr>
          </a:p>
          <a:p>
            <a:pPr algn="ctr"/>
            <a:r>
              <a:rPr lang="fa-IR" sz="2800" b="1">
                <a:latin typeface="Arial" charset="0"/>
              </a:rPr>
              <a:t> </a:t>
            </a:r>
            <a:endParaRPr lang="en-US" sz="2800">
              <a:latin typeface="Arial" charset="0"/>
            </a:endParaRPr>
          </a:p>
          <a:p>
            <a:pPr algn="ctr"/>
            <a:r>
              <a:rPr lang="fa-IR" sz="2800">
                <a:latin typeface="Arial" charset="0"/>
              </a:rPr>
              <a:t>دهها سال است که صنعت ساختمان سازی  درکشورهای پیشرفته  د نیا از حالت سنتی خارج گردیده و روند صنعتی بخود گرفته است  ، وسعی گردیده که خصوصیات سبکی ،مقاومت ،    یکپارچگی  ، عایق بودن ، سرعت در نصب ، سهولت در اجرا و . . . رادرمصالح مصرفی بکار گرفته شود.</a:t>
            </a:r>
            <a:endParaRPr lang="en-US" sz="2800">
              <a:latin typeface="Arial" charset="0"/>
            </a:endParaRPr>
          </a:p>
          <a:p>
            <a:pPr algn="ctr"/>
            <a:r>
              <a:rPr lang="fa-IR" sz="2800">
                <a:latin typeface="Arial" charset="0"/>
              </a:rPr>
              <a:t>کشور پهناور ایران با دارا بودن شرایط اقلیمی  ، اجتماعی   ، اقتصادی   ، فرهنگی   خاص   و</a:t>
            </a:r>
          </a:p>
          <a:p>
            <a:pPr algn="ctr"/>
            <a:r>
              <a:rPr lang="fa-IR" sz="2800">
                <a:latin typeface="Arial" charset="0"/>
              </a:rPr>
              <a:t>بالا خص قرار داشتن اکثر نقاط کشور در کمربند زلزله خیز جهانی ( واتفاقات چند ساله اخیر ) و کمبود شدید مسکن بواسطه رشد جمعیت کشور و جوان  بودن  بافت جمعیت  ایران  ، لازم و واجب است که ما هم از مصالح بهینه شده و سیستم صنعتی تولید مسکن استفاده نمائیم 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 descr="2mfg7l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ChangeArrowheads="1"/>
          </p:cNvSpPr>
          <p:nvPr/>
        </p:nvSpPr>
        <p:spPr bwMode="auto">
          <a:xfrm>
            <a:off x="0" y="444500"/>
            <a:ext cx="9144000" cy="607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a-IR" sz="2800">
                <a:latin typeface="Arial" charset="0"/>
              </a:rPr>
              <a:t>پانلها در کارخانه  به ابعاد مورد نیاز که نوع دیواری آن معمولا  1×3متر ی و نوع سقفی آن1×3 و80/0 × 3 متری میباشد تولید و سپس به محل نصب حمل میگردد  . پس از نصب از دو طرف در نوع دیواری بابتن ریز دانه ویا بتن سبک به ضخامت 3 الی 4 سانتیمتر  پوشش   میگردد  و در نوع سقفی  پس از نصب روی آن  به ضخامت 5 الی 7 سانتیمتر بتن ریزی میشود .</a:t>
            </a:r>
            <a:endParaRPr lang="en-US" sz="2800">
              <a:latin typeface="Arial" charset="0"/>
            </a:endParaRPr>
          </a:p>
          <a:p>
            <a:pPr algn="ctr"/>
            <a:r>
              <a:rPr lang="fa-IR" sz="2800">
                <a:latin typeface="Arial" charset="0"/>
              </a:rPr>
              <a:t> </a:t>
            </a:r>
            <a:endParaRPr lang="en-US" sz="2800">
              <a:latin typeface="Arial" charset="0"/>
            </a:endParaRPr>
          </a:p>
          <a:p>
            <a:pPr algn="ctr"/>
            <a:r>
              <a:rPr lang="fa-IR" sz="2800" b="1">
                <a:latin typeface="Arial" charset="0"/>
              </a:rPr>
              <a:t>انواع پانلهای سه بعدی دیواری</a:t>
            </a:r>
            <a:endParaRPr lang="en-US" sz="2800">
              <a:latin typeface="Arial" charset="0"/>
            </a:endParaRPr>
          </a:p>
          <a:p>
            <a:pPr algn="ctr"/>
            <a:r>
              <a:rPr lang="ar-SA" sz="2800">
                <a:latin typeface="Arial" charset="0"/>
              </a:rPr>
              <a:t>1-   </a:t>
            </a:r>
            <a:r>
              <a:rPr lang="fa-IR" sz="2800">
                <a:latin typeface="Arial" charset="0"/>
              </a:rPr>
              <a:t>پانل سه بعدی دیواری</a:t>
            </a:r>
            <a:r>
              <a:rPr lang="fa-IR" sz="2800" b="1">
                <a:latin typeface="Arial" charset="0"/>
              </a:rPr>
              <a:t> باربر</a:t>
            </a:r>
            <a:endParaRPr lang="en-US" sz="2800">
              <a:latin typeface="Arial" charset="0"/>
            </a:endParaRPr>
          </a:p>
          <a:p>
            <a:pPr algn="ctr"/>
            <a:r>
              <a:rPr lang="ar-SA" sz="2800">
                <a:latin typeface="Arial" charset="0"/>
              </a:rPr>
              <a:t>2-   </a:t>
            </a:r>
            <a:r>
              <a:rPr lang="fa-IR" sz="2800">
                <a:latin typeface="Arial" charset="0"/>
              </a:rPr>
              <a:t>پانل سه بعدی دیواری </a:t>
            </a:r>
            <a:r>
              <a:rPr lang="fa-IR" sz="2800" b="1">
                <a:latin typeface="Arial" charset="0"/>
              </a:rPr>
              <a:t>غیر باربر</a:t>
            </a:r>
            <a:endParaRPr lang="en-US" sz="2800">
              <a:latin typeface="Arial" charset="0"/>
            </a:endParaRPr>
          </a:p>
          <a:p>
            <a:pPr algn="ctr"/>
            <a:r>
              <a:rPr lang="en-US" sz="2800">
                <a:latin typeface="Arial" charset="0"/>
              </a:rPr>
              <a:t> </a:t>
            </a:r>
            <a:r>
              <a:rPr lang="fa-IR" sz="2800" b="1">
                <a:latin typeface="Arial" charset="0"/>
              </a:rPr>
              <a:t>پانلهای سه بعدی دیواری</a:t>
            </a:r>
            <a:endParaRPr lang="fa-IR" sz="2800">
              <a:latin typeface="Arial" charset="0"/>
            </a:endParaRPr>
          </a:p>
          <a:p>
            <a:pPr algn="ctr"/>
            <a:r>
              <a:rPr lang="fa-IR" sz="2800">
                <a:latin typeface="Arial" charset="0"/>
              </a:rPr>
              <a:t> پانلهای دیواری </a:t>
            </a:r>
            <a:r>
              <a:rPr lang="fa-IR" sz="2800" b="1">
                <a:latin typeface="Arial" charset="0"/>
              </a:rPr>
              <a:t>بار بر</a:t>
            </a:r>
            <a:r>
              <a:rPr lang="fa-IR" sz="2800">
                <a:latin typeface="Arial" charset="0"/>
              </a:rPr>
              <a:t> رادر  دیواره سوله ها ، ساختمانهای صنعتی ، دیوارهای محوطه،ساختمانهای بدون استفاده از سازه فلزی یا بتن آرمه(که معمولا یک یا دو طبقه و برای انبوه سازیها میباشد) و . . .استفاده مینمایند .  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defRPr/>
            </a:pPr>
            <a:endParaRPr lang="fa-IR" dirty="0"/>
          </a:p>
        </p:txBody>
      </p:sp>
      <p:pic>
        <p:nvPicPr>
          <p:cNvPr id="36867" name="Picture 2" descr="C:\Users\sajad\Pictures\3dPanle01S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8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ChangeArrowheads="1"/>
          </p:cNvSpPr>
          <p:nvPr/>
        </p:nvSpPr>
        <p:spPr bwMode="auto">
          <a:xfrm>
            <a:off x="0" y="1628775"/>
            <a:ext cx="91440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a-IR" sz="2800">
                <a:latin typeface="Arial" charset="0"/>
              </a:rPr>
              <a:t>پانلهای دیواری </a:t>
            </a:r>
            <a:r>
              <a:rPr lang="fa-IR" sz="2800" b="1">
                <a:latin typeface="Arial" charset="0"/>
              </a:rPr>
              <a:t>غیر باربر</a:t>
            </a:r>
            <a:r>
              <a:rPr lang="fa-IR" sz="2800">
                <a:latin typeface="Arial" charset="0"/>
              </a:rPr>
              <a:t> را در دیوارهای خارجی و داخلی کلیه ساختمانهائیکه دارای سازه فلزی یا   </a:t>
            </a:r>
            <a:r>
              <a:rPr lang="en-US" sz="2800">
                <a:latin typeface="Arial" charset="0"/>
              </a:rPr>
              <a:t>   </a:t>
            </a:r>
            <a:r>
              <a:rPr lang="fa-IR" sz="2800">
                <a:latin typeface="Arial" charset="0"/>
              </a:rPr>
              <a:t>بتنی هستند ، اجرا مینمایند و بدلیل سبک وعایق بودن و . . . در برجها و سوله ها بسیار کار برد دارد .  </a:t>
            </a:r>
            <a:endParaRPr lang="en-US" sz="2800">
              <a:latin typeface="Arial" charset="0"/>
            </a:endParaRPr>
          </a:p>
          <a:p>
            <a:pPr algn="ctr"/>
            <a:r>
              <a:rPr lang="fa-IR" sz="2800" b="1">
                <a:latin typeface="Arial" charset="0"/>
              </a:rPr>
              <a:t>پانلهای سه بعدی سقفی</a:t>
            </a:r>
            <a:endParaRPr lang="en-US" sz="2800">
              <a:latin typeface="Arial" charset="0"/>
            </a:endParaRPr>
          </a:p>
          <a:p>
            <a:pPr algn="ctr"/>
            <a:r>
              <a:rPr lang="fa-IR" sz="2800">
                <a:latin typeface="Arial" charset="0"/>
              </a:rPr>
              <a:t>عرض پانلهای سقفی بین 80 تا 100 سانتی متر است  و ضخامت عایق پلی استایرن بکار رفته معمولا  10  تا 15 سانتیمتر میباشد</a:t>
            </a:r>
            <a:r>
              <a:rPr lang="ar-SA" sz="2800">
                <a:latin typeface="Arial" charset="0"/>
              </a:rPr>
              <a:t>.</a:t>
            </a:r>
            <a:r>
              <a:rPr lang="fa-IR" sz="2800">
                <a:latin typeface="Arial" charset="0"/>
              </a:rPr>
              <a:t>سقف ها بصورت تیرچه</a:t>
            </a:r>
          </a:p>
          <a:p>
            <a:pPr algn="ctr"/>
            <a:r>
              <a:rPr lang="fa-IR" sz="2800">
                <a:latin typeface="Arial" charset="0"/>
              </a:rPr>
              <a:t> و پانل استفاده میشود و دیگر جزئیات طبق نقشه های اجرائی خواهد بود 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sajad\Pictures\34xq3a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sajad\Pictures\24323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75"/>
            <a:ext cx="93345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ChangeArrowheads="1"/>
          </p:cNvSpPr>
          <p:nvPr/>
        </p:nvSpPr>
        <p:spPr bwMode="auto">
          <a:xfrm>
            <a:off x="0" y="1354138"/>
            <a:ext cx="9144000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a-IR" sz="2800" b="1">
                <a:latin typeface="Arial" charset="0"/>
              </a:rPr>
              <a:t>  خواص پانلهای سه بعدی     </a:t>
            </a:r>
            <a:endParaRPr lang="en-US" sz="2800">
              <a:latin typeface="Arial" charset="0"/>
            </a:endParaRPr>
          </a:p>
          <a:p>
            <a:pPr algn="ctr"/>
            <a:r>
              <a:rPr lang="fa-IR" sz="2800">
                <a:latin typeface="Arial" charset="0"/>
              </a:rPr>
              <a:t>خلاصه ای از خواص پانلهای سه بعدی بشرح زیر است :      </a:t>
            </a:r>
            <a:endParaRPr lang="en-US" sz="2800">
              <a:latin typeface="Arial" charset="0"/>
            </a:endParaRPr>
          </a:p>
          <a:p>
            <a:pPr algn="ctr"/>
            <a:r>
              <a:rPr lang="ar-SA" sz="2800">
                <a:latin typeface="Arial" charset="0"/>
              </a:rPr>
              <a:t>-  </a:t>
            </a:r>
            <a:r>
              <a:rPr lang="fa-IR" sz="2800">
                <a:latin typeface="Arial" charset="0"/>
              </a:rPr>
              <a:t>وزن کم       مقاوم در برابر زلزله         احتیاج به نیروی انسانی کم</a:t>
            </a:r>
            <a:endParaRPr lang="en-US" sz="2800">
              <a:latin typeface="Arial" charset="0"/>
            </a:endParaRPr>
          </a:p>
          <a:p>
            <a:pPr algn="ctr"/>
            <a:r>
              <a:rPr lang="ar-SA" sz="2800">
                <a:latin typeface="Arial" charset="0"/>
              </a:rPr>
              <a:t>-</a:t>
            </a:r>
            <a:r>
              <a:rPr lang="fa-IR" sz="2800">
                <a:latin typeface="Arial" charset="0"/>
              </a:rPr>
              <a:t>عایق حرارتی و صوتی مناسب       اتصال خوب              حمل ونقل آسان</a:t>
            </a:r>
            <a:endParaRPr lang="en-US" sz="2800">
              <a:latin typeface="Arial" charset="0"/>
            </a:endParaRPr>
          </a:p>
          <a:p>
            <a:pPr algn="ctr"/>
            <a:r>
              <a:rPr lang="ar-SA" sz="2800">
                <a:latin typeface="Arial" charset="0"/>
              </a:rPr>
              <a:t>- </a:t>
            </a:r>
            <a:r>
              <a:rPr lang="fa-IR" sz="2800">
                <a:latin typeface="Arial" charset="0"/>
              </a:rPr>
              <a:t>استحکام و یکپارچگی مطلوب    انبار داری مناسب  عدم نیاز به نعل درگاه</a:t>
            </a:r>
            <a:endParaRPr lang="en-US" sz="2800">
              <a:latin typeface="Arial" charset="0"/>
            </a:endParaRPr>
          </a:p>
          <a:p>
            <a:pPr algn="ctr"/>
            <a:r>
              <a:rPr lang="fa-IR" sz="2800">
                <a:latin typeface="Arial" charset="0"/>
              </a:rPr>
              <a:t> - سرعت در نصب                    اشغال فضای کم درزیربنای مفید ساختمان    ایمنی</a:t>
            </a:r>
            <a:endParaRPr lang="en-US" sz="2800">
              <a:latin typeface="Arial" charset="0"/>
            </a:endParaRPr>
          </a:p>
          <a:p>
            <a:pPr algn="ctr"/>
            <a:r>
              <a:rPr lang="ar-SA" sz="2800">
                <a:latin typeface="Arial" charset="0"/>
              </a:rPr>
              <a:t>-</a:t>
            </a:r>
            <a:r>
              <a:rPr lang="fa-IR" sz="2800">
                <a:latin typeface="Arial" charset="0"/>
              </a:rPr>
              <a:t> شکل پذیری مناسب       ایجاد تسحیلات درلوله کشی تاسیسات </a:t>
            </a:r>
            <a:r>
              <a:rPr lang="fa-IR" sz="2800" b="1">
                <a:latin typeface="Arial" charset="0"/>
              </a:rPr>
              <a:t> قیمت بسیار مناسب </a:t>
            </a:r>
            <a:r>
              <a:rPr lang="fa-IR" sz="2800">
                <a:latin typeface="Arial" charset="0"/>
              </a:rPr>
              <a:t> 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ChangeArrowheads="1"/>
          </p:cNvSpPr>
          <p:nvPr/>
        </p:nvSpPr>
        <p:spPr bwMode="auto">
          <a:xfrm>
            <a:off x="0" y="857250"/>
            <a:ext cx="914400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ar-SA" sz="2800">
                <a:latin typeface="Arial" charset="0"/>
              </a:rPr>
              <a:t>1 </a:t>
            </a:r>
            <a:r>
              <a:rPr lang="fa-IR" sz="2800">
                <a:latin typeface="Arial" charset="0"/>
              </a:rPr>
              <a:t>-وزن یک متر مربع سقف با </a:t>
            </a:r>
            <a:r>
              <a:rPr lang="fa-IR" sz="2800" b="1">
                <a:latin typeface="Arial" charset="0"/>
              </a:rPr>
              <a:t>تیرچه و پانل</a:t>
            </a:r>
            <a:r>
              <a:rPr lang="fa-IR" sz="2800">
                <a:latin typeface="Arial" charset="0"/>
              </a:rPr>
              <a:t> حداقل </a:t>
            </a:r>
            <a:r>
              <a:rPr lang="fa-IR" sz="2800" b="1">
                <a:latin typeface="Arial" charset="0"/>
              </a:rPr>
              <a:t>100</a:t>
            </a:r>
            <a:r>
              <a:rPr lang="fa-IR" sz="2800">
                <a:latin typeface="Arial" charset="0"/>
              </a:rPr>
              <a:t> کیلو گرم کمتر  است از  وزن  سقف با </a:t>
            </a:r>
            <a:r>
              <a:rPr lang="fa-IR" sz="2800" b="1">
                <a:latin typeface="Arial" charset="0"/>
              </a:rPr>
              <a:t>تیرچه و سفال</a:t>
            </a:r>
            <a:r>
              <a:rPr lang="fa-IR" sz="2800">
                <a:latin typeface="Arial" charset="0"/>
              </a:rPr>
              <a:t>  میباشد .</a:t>
            </a:r>
            <a:endParaRPr lang="en-US" sz="2800">
              <a:latin typeface="Arial" charset="0"/>
            </a:endParaRPr>
          </a:p>
          <a:p>
            <a:pPr algn="ctr"/>
            <a:r>
              <a:rPr lang="ar-SA" sz="2800">
                <a:latin typeface="Arial" charset="0"/>
              </a:rPr>
              <a:t>2    </a:t>
            </a:r>
            <a:r>
              <a:rPr lang="fa-IR" sz="2800">
                <a:latin typeface="Arial" charset="0"/>
              </a:rPr>
              <a:t>-وزن یک متر مربع دیوار با سفال 20 سانتی با دو طرف ملات ماسه سیمان  3 سانتی حدود</a:t>
            </a:r>
            <a:endParaRPr lang="en-US" sz="2800">
              <a:latin typeface="Arial" charset="0"/>
            </a:endParaRPr>
          </a:p>
          <a:p>
            <a:pPr algn="ctr"/>
            <a:r>
              <a:rPr lang="fa-IR" sz="2800">
                <a:latin typeface="Arial" charset="0"/>
              </a:rPr>
              <a:t>        </a:t>
            </a:r>
            <a:r>
              <a:rPr lang="fa-IR" sz="2800" b="1">
                <a:latin typeface="Arial" charset="0"/>
              </a:rPr>
              <a:t>320</a:t>
            </a:r>
            <a:r>
              <a:rPr lang="fa-IR" sz="2800">
                <a:latin typeface="Arial" charset="0"/>
              </a:rPr>
              <a:t> کیلوگرم است در حالیکه وزن دیوار پانلی با دو طرف  ملات ماسه سیمان   3 سانتی حدود </a:t>
            </a:r>
            <a:r>
              <a:rPr lang="fa-IR" sz="2800" b="1">
                <a:latin typeface="Arial" charset="0"/>
              </a:rPr>
              <a:t>140</a:t>
            </a:r>
            <a:r>
              <a:rPr lang="fa-IR" sz="2800">
                <a:latin typeface="Arial" charset="0"/>
              </a:rPr>
              <a:t> کیلو گرم است.</a:t>
            </a:r>
            <a:endParaRPr lang="en-US" sz="2800">
              <a:latin typeface="Arial" charset="0"/>
            </a:endParaRPr>
          </a:p>
          <a:p>
            <a:pPr algn="ctr"/>
            <a:r>
              <a:rPr lang="ar-SA" sz="2800">
                <a:latin typeface="Arial" charset="0"/>
              </a:rPr>
              <a:t>3  </a:t>
            </a:r>
            <a:r>
              <a:rPr lang="fa-IR" sz="2800">
                <a:latin typeface="Arial" charset="0"/>
              </a:rPr>
              <a:t>-  فضای مفید قابل استفاده در بناهای با پانل سه بعدی بین </a:t>
            </a:r>
            <a:r>
              <a:rPr lang="fa-IR" sz="2800" b="1">
                <a:latin typeface="Arial" charset="0"/>
              </a:rPr>
              <a:t>5</a:t>
            </a:r>
            <a:r>
              <a:rPr lang="fa-IR" sz="2800">
                <a:latin typeface="Arial" charset="0"/>
              </a:rPr>
              <a:t> تا </a:t>
            </a:r>
            <a:r>
              <a:rPr lang="fa-IR" sz="2800" b="1">
                <a:latin typeface="Arial" charset="0"/>
              </a:rPr>
              <a:t>10</a:t>
            </a:r>
            <a:r>
              <a:rPr lang="fa-IR" sz="2800">
                <a:latin typeface="Arial" charset="0"/>
              </a:rPr>
              <a:t> درصد بیشتر از بناهای اجرا شده با سفال یا بلوک میباشد .</a:t>
            </a:r>
            <a:endParaRPr lang="en-US" sz="2800">
              <a:latin typeface="Arial" charset="0"/>
            </a:endParaRPr>
          </a:p>
          <a:p>
            <a:pPr algn="ctr"/>
            <a:r>
              <a:rPr lang="fa-IR" sz="2800">
                <a:latin typeface="Arial" charset="0"/>
              </a:rPr>
              <a:t>4-به دلیل ایجاد  حدود 3 سانتیمتر  بتن ریز دانه در دو روی پانل   ،  آن را میتوان   غیر قابل اشتعال درنظر گرفت و گسترش شعله در داخل و خارج پانل رخ نمیدهد </a:t>
            </a:r>
            <a:r>
              <a:rPr lang="ar-SA" sz="2800">
                <a:latin typeface="Arial" charset="0"/>
              </a:rPr>
              <a:t>.</a:t>
            </a:r>
            <a:r>
              <a:rPr lang="fa-IR" sz="2800">
                <a:latin typeface="Arial" charset="0"/>
              </a:rPr>
              <a:t> مضافا  اینکه مقاومت حداقلی (در برابر آتش )  برابر با  </a:t>
            </a:r>
            <a:r>
              <a:rPr lang="fa-IR" sz="2800" b="1">
                <a:latin typeface="Arial" charset="0"/>
              </a:rPr>
              <a:t>30</a:t>
            </a:r>
            <a:r>
              <a:rPr lang="fa-IR" sz="2800">
                <a:latin typeface="Arial" charset="0"/>
              </a:rPr>
              <a:t> دقیقه برای سازه پانلی در نظر داشت.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/>
          <a:lstStyle/>
          <a:p>
            <a:pPr algn="r">
              <a:defRPr/>
            </a:pPr>
            <a:r>
              <a:rPr lang="fa-IR" dirty="0" smtClean="0"/>
              <a:t>برخی از ویژگیها :</a:t>
            </a:r>
            <a:endParaRPr lang="fa-IR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ChangeArrowheads="1"/>
          </p:cNvSpPr>
          <p:nvPr/>
        </p:nvSpPr>
        <p:spPr bwMode="auto">
          <a:xfrm>
            <a:off x="0" y="1889125"/>
            <a:ext cx="914400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a-IR" sz="2800">
                <a:latin typeface="Arial" charset="0"/>
              </a:rPr>
              <a:t>با توجه به اینکه سیستم سه بعدی در واقع متشکل از دیوارها و سقفهای بتنی عمود بر یکدیگ میباشد  ، لذاصلبیت جانبی آن در مقایسه با قاب های خمشی بسیار بالاتر میباشد.</a:t>
            </a:r>
            <a:endParaRPr lang="en-US" sz="2800">
              <a:latin typeface="Arial" charset="0"/>
            </a:endParaRPr>
          </a:p>
          <a:p>
            <a:pPr algn="ctr"/>
            <a:r>
              <a:rPr lang="fa-IR" sz="2800">
                <a:latin typeface="Arial" charset="0"/>
              </a:rPr>
              <a:t>از مزایای ساختمانهای ساخته شده با </a:t>
            </a:r>
            <a:r>
              <a:rPr lang="fa-IR" sz="2800" b="1">
                <a:latin typeface="Arial" charset="0"/>
              </a:rPr>
              <a:t>پانلهای سه بعدی</a:t>
            </a:r>
            <a:r>
              <a:rPr lang="fa-IR" sz="2800">
                <a:latin typeface="Arial" charset="0"/>
              </a:rPr>
              <a:t>   </a:t>
            </a:r>
            <a:r>
              <a:rPr lang="en-US" sz="2800" b="1">
                <a:latin typeface="Arial" charset="0"/>
              </a:rPr>
              <a:t>3D </a:t>
            </a:r>
            <a:r>
              <a:rPr lang="fa-IR" sz="2800">
                <a:latin typeface="Arial" charset="0"/>
              </a:rPr>
              <a:t> در مقایسه با ساختمانهای بااسکلت فلزی یا بتن آرمه  ،  متصل بودن تمامی دیوارها و سقف به یکدیگر میباشد </a:t>
            </a:r>
            <a:endParaRPr lang="ar-SA" sz="2800">
              <a:latin typeface="Arial" charset="0"/>
            </a:endParaRPr>
          </a:p>
          <a:p>
            <a:pPr algn="ctr"/>
            <a:r>
              <a:rPr lang="ar-SA" sz="2800">
                <a:latin typeface="Arial" charset="0"/>
              </a:rPr>
              <a:t>2 </a:t>
            </a:r>
            <a:r>
              <a:rPr lang="fa-IR" sz="2800">
                <a:latin typeface="Arial" charset="0"/>
              </a:rPr>
              <a:t>–ایجاد ساختمان با پانل سه بعدی و </a:t>
            </a:r>
            <a:r>
              <a:rPr lang="fa-IR" sz="2800" b="1">
                <a:latin typeface="Arial" charset="0"/>
              </a:rPr>
              <a:t>با</a:t>
            </a:r>
            <a:r>
              <a:rPr lang="fa-IR" sz="2800">
                <a:latin typeface="Arial" charset="0"/>
              </a:rPr>
              <a:t> استفاده از سازه فلزی و یا بتن آرمه 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/>
          <p:cNvSpPr>
            <a:spLocks noChangeArrowheads="1"/>
          </p:cNvSpPr>
          <p:nvPr/>
        </p:nvSpPr>
        <p:spPr bwMode="auto">
          <a:xfrm>
            <a:off x="0" y="1677988"/>
            <a:ext cx="91440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fa-IR" sz="2800">
                <a:latin typeface="Arial" charset="0"/>
              </a:rPr>
              <a:t> در این سیستم پس از اجرای اسکلت فلزی یا بتن آرمه  ابتدا سقف ها بر اساس   نقشه های اجرائی مربوطه اجرا میگردد.  سپس جهت اجرای د یوارها  با اتصال میلگرد نمره 8   یا 10   طبق جزئیات اجرائی به دور تا دور قاب ها یا محل اتصال دیوار یا سازه ساختمان ، پانل دیواری با سیم آرما تور  بندی   به میلگردهای  اتصال پس از تراز  و شاقول کردن محکم بسته میشوند و پس از اجرای لوله کشی های  تاسیساتی  با بتن  ریز دانه  به ضخامت   حدود 3 سانتیمتر بتن پاشی میگردد .  در این سیستم دیوارها </a:t>
            </a:r>
            <a:r>
              <a:rPr lang="fa-IR" sz="2800" b="1">
                <a:latin typeface="Arial" charset="0"/>
              </a:rPr>
              <a:t>غیر باربر</a:t>
            </a:r>
            <a:r>
              <a:rPr lang="fa-IR" sz="2800">
                <a:latin typeface="Arial" charset="0"/>
              </a:rPr>
              <a:t> میباشد</a:t>
            </a:r>
            <a:r>
              <a:rPr lang="en-US" sz="2800">
                <a:latin typeface="Arial" charset="0"/>
              </a:rPr>
              <a:t> 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defRPr/>
            </a:pPr>
            <a:endParaRPr lang="fa-IR" dirty="0"/>
          </a:p>
        </p:txBody>
      </p:sp>
      <p:pic>
        <p:nvPicPr>
          <p:cNvPr id="17411" name="Picture 2" descr="C:\Users\sajad\Pictures\2qmn7y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001125" cy="6858000"/>
          </a:xfrm>
        </p:spPr>
        <p:txBody>
          <a:bodyPr/>
          <a:lstStyle/>
          <a:p>
            <a:pPr>
              <a:defRPr/>
            </a:pPr>
            <a:endParaRPr lang="fa-IR" dirty="0"/>
          </a:p>
        </p:txBody>
      </p:sp>
      <p:pic>
        <p:nvPicPr>
          <p:cNvPr id="45059" name="Picture 2" descr="C:\Users\sajad\Pictures\1z583s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5888"/>
            <a:ext cx="9144000" cy="703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6858000"/>
          </a:xfrm>
        </p:spPr>
        <p:txBody>
          <a:bodyPr/>
          <a:lstStyle/>
          <a:p>
            <a:pPr algn="r" eaLnBrk="1" hangingPunct="1">
              <a:defRPr/>
            </a:pPr>
            <a:r>
              <a:rPr lang="en-US" sz="2400" smtClean="0"/>
              <a:t> </a:t>
            </a:r>
            <a:br>
              <a:rPr lang="en-US" sz="2400" smtClean="0"/>
            </a:br>
            <a:r>
              <a:rPr lang="ar-SA" sz="2400" b="1" smtClean="0"/>
              <a:t>* * *   مزایای استفاده از پانلهای ساندویچی  * * *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smtClean="0"/>
              <a:t> </a:t>
            </a:r>
            <a:br>
              <a:rPr lang="en-US" sz="2400" smtClean="0"/>
            </a:br>
            <a:r>
              <a:rPr lang="en-US" sz="2400" b="1" smtClean="0"/>
              <a:t> 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b="1" smtClean="0"/>
              <a:t>1</a:t>
            </a:r>
            <a:r>
              <a:rPr lang="ar-SA" sz="2400" b="1" smtClean="0"/>
              <a:t>·  </a:t>
            </a:r>
            <a:r>
              <a:rPr lang="fa-IR" sz="2400" b="1" smtClean="0"/>
              <a:t>۱ -</a:t>
            </a:r>
            <a:r>
              <a:rPr lang="ar-SA" sz="2400" b="1" smtClean="0"/>
              <a:t> سبکی دیوارهای ساخته شده از پانلهای ساندویچی در مقایسه با دیگر مصالح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b="1" smtClean="0"/>
              <a:t>2</a:t>
            </a:r>
            <a:r>
              <a:rPr lang="ar-SA" sz="2400" b="1" smtClean="0"/>
              <a:t>·</a:t>
            </a:r>
            <a:r>
              <a:rPr lang="fa-IR" sz="2400" b="1" smtClean="0"/>
              <a:t>  ۲ -</a:t>
            </a:r>
            <a:r>
              <a:rPr lang="ar-SA" sz="2400" b="1" smtClean="0"/>
              <a:t> سرعت حمل و نقل و سهولت</a:t>
            </a:r>
            <a:r>
              <a:rPr lang="fa-IR" sz="2400" b="1" smtClean="0"/>
              <a:t> نصب و اجرای</a:t>
            </a:r>
            <a:r>
              <a:rPr lang="ar-SA" sz="2400" b="1" smtClean="0"/>
              <a:t> پانلهای ساندویچی در ارتفاع 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b="1" smtClean="0"/>
              <a:t>3</a:t>
            </a:r>
            <a:r>
              <a:rPr lang="ar-SA" sz="2400" b="1" smtClean="0"/>
              <a:t>·</a:t>
            </a:r>
            <a:r>
              <a:rPr lang="fa-IR" sz="2400" b="1" smtClean="0"/>
              <a:t>  ۳ -</a:t>
            </a:r>
            <a:r>
              <a:rPr lang="ar-SA" sz="2400" b="1" smtClean="0"/>
              <a:t> مقاومت زیاد در برابر نیروهای برشی ناشی از زلزله 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b="1" smtClean="0"/>
              <a:t>4</a:t>
            </a:r>
            <a:r>
              <a:rPr lang="ar-SA" sz="2400" b="1" smtClean="0"/>
              <a:t>·  </a:t>
            </a:r>
            <a:r>
              <a:rPr lang="fa-IR" sz="2400" b="1" smtClean="0"/>
              <a:t>۴ -</a:t>
            </a:r>
            <a:r>
              <a:rPr lang="ar-SA" sz="2400" b="1" smtClean="0"/>
              <a:t> عایق در مقابل حرارت ، برودت ، رطوبت و صدا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b="1" smtClean="0"/>
              <a:t>5</a:t>
            </a:r>
            <a:r>
              <a:rPr lang="ar-SA" sz="2400" b="1" smtClean="0"/>
              <a:t>·  </a:t>
            </a:r>
            <a:r>
              <a:rPr lang="fa-IR" sz="2400" b="1" smtClean="0"/>
              <a:t>۵ -</a:t>
            </a:r>
            <a:r>
              <a:rPr lang="ar-SA" sz="2400" b="1" smtClean="0"/>
              <a:t> مقاوم در برابر آتش سوزی بعلت وجود قشرهای بتونی طرفین پانل ساندویچی 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b="1" smtClean="0"/>
              <a:t>6</a:t>
            </a:r>
            <a:r>
              <a:rPr lang="ar-SA" sz="2400" b="1" smtClean="0"/>
              <a:t>·  </a:t>
            </a:r>
            <a:r>
              <a:rPr lang="fa-IR" sz="2400" b="1" smtClean="0"/>
              <a:t>۶ -</a:t>
            </a:r>
            <a:r>
              <a:rPr lang="ar-SA" sz="2400" b="1" smtClean="0"/>
              <a:t> نفوذناپذیری ساختمان در مقابل حشرات 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b="1" smtClean="0"/>
              <a:t>7</a:t>
            </a:r>
            <a:r>
              <a:rPr lang="ar-SA" sz="2400" b="1" smtClean="0"/>
              <a:t>·  </a:t>
            </a:r>
            <a:r>
              <a:rPr lang="fa-IR" sz="2400" b="1" smtClean="0"/>
              <a:t>۷ -</a:t>
            </a:r>
            <a:r>
              <a:rPr lang="ar-SA" sz="2400" b="1" smtClean="0"/>
              <a:t> امکان حمل و بکارگیری پانلهای ساندویچی در مناطق صعب العبور جهت احداث ساختمان بدون نیاز به کارگران متخصص 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b="1" smtClean="0"/>
              <a:t>8</a:t>
            </a:r>
            <a:r>
              <a:rPr lang="ar-SA" sz="2400" b="1" smtClean="0"/>
              <a:t>·  </a:t>
            </a:r>
            <a:r>
              <a:rPr lang="fa-IR" sz="2400" b="1" smtClean="0"/>
              <a:t>۸ -</a:t>
            </a:r>
            <a:r>
              <a:rPr lang="ar-SA" sz="2400" b="1" smtClean="0"/>
              <a:t> دستیابی به فضای مفید بیشتر بعلت ضخامت ناچیز دیوارهای پانل ساندویچی 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b="1" smtClean="0"/>
              <a:t>9</a:t>
            </a:r>
            <a:r>
              <a:rPr lang="ar-SA" sz="2400" b="1" smtClean="0"/>
              <a:t>·  </a:t>
            </a:r>
            <a:r>
              <a:rPr lang="fa-IR" sz="2400" b="1" smtClean="0"/>
              <a:t>۹ -</a:t>
            </a:r>
            <a:r>
              <a:rPr lang="ar-SA" sz="2400" b="1" smtClean="0"/>
              <a:t> آزادی عمل در اجرای طرحهای متنوع به علت انعطاف پذیری قطعات پیش ساخته پانلهای ساندویچی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b="1" smtClean="0"/>
              <a:t>10</a:t>
            </a:r>
            <a:r>
              <a:rPr lang="fa-IR" sz="2400" b="1" smtClean="0"/>
              <a:t> ۱۰ -</a:t>
            </a:r>
            <a:r>
              <a:rPr lang="ar-SA" sz="2400" b="1" smtClean="0"/>
              <a:t> صرفه جویی در هزینه پی سازی و اسکلت ساختمانهای بلندمرتبه بدلیل وزن اندک قطعات سقف و دیوار پانلهای ساندویچی 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b="1" smtClean="0"/>
              <a:t>11</a:t>
            </a:r>
            <a:r>
              <a:rPr lang="ar-SA" sz="2400" b="1" smtClean="0"/>
              <a:t>· </a:t>
            </a:r>
            <a:r>
              <a:rPr lang="fa-IR" sz="2400" b="1" smtClean="0"/>
              <a:t>۱۱ - </a:t>
            </a:r>
            <a:r>
              <a:rPr lang="ar-SA" sz="2400" b="1" smtClean="0"/>
              <a:t>صرفه جویی در هزینه تهویه مطبوع ساختمان در تابستان و یا زمستان بدلیل جلوگیری از تبادل حرارت و یا برودت و در نتیجه صرف انرژی کمتر </a:t>
            </a:r>
            <a:r>
              <a:rPr lang="en-US" sz="2400" smtClean="0"/>
              <a:t/>
            </a:r>
            <a:br>
              <a:rPr lang="en-US" sz="2400" smtClean="0"/>
            </a:br>
            <a:endParaRPr lang="fa-IR" sz="2400" smtClean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r" eaLnBrk="1" hangingPunct="1">
              <a:defRPr/>
            </a:pPr>
            <a:r>
              <a:rPr lang="en-US" sz="2400" b="1" smtClean="0"/>
              <a:t>12</a:t>
            </a:r>
            <a:r>
              <a:rPr lang="ar-SA" sz="2400" b="1" smtClean="0"/>
              <a:t>·</a:t>
            </a:r>
            <a:r>
              <a:rPr lang="fa-IR" sz="2400" b="1" smtClean="0"/>
              <a:t> ۱۲ -  </a:t>
            </a:r>
            <a:r>
              <a:rPr lang="ar-SA" sz="2400" b="1" smtClean="0"/>
              <a:t>افزایش عمر مفید ساختمان و دستگاههای تأسیساتی آن 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b="1" smtClean="0"/>
              <a:t>13 </a:t>
            </a:r>
            <a:r>
              <a:rPr lang="ar-SA" sz="2400" b="1" smtClean="0"/>
              <a:t>·</a:t>
            </a:r>
            <a:r>
              <a:rPr lang="fa-IR" sz="2400" b="1" smtClean="0"/>
              <a:t>۱۳</a:t>
            </a:r>
            <a:r>
              <a:rPr lang="ar-SA" sz="2400" b="1" smtClean="0"/>
              <a:t> -  عدم نفوذ نسبی آلودگی صوتی و ایجاد آرامش برای ساکنین ساختمان در شهرهای بزرگ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b="1" smtClean="0"/>
              <a:t>14</a:t>
            </a:r>
            <a:r>
              <a:rPr lang="ar-SA" sz="2400" b="1" smtClean="0"/>
              <a:t>·</a:t>
            </a:r>
            <a:r>
              <a:rPr lang="fa-IR" sz="2400" b="1" smtClean="0"/>
              <a:t> ۱۴ - </a:t>
            </a:r>
            <a:r>
              <a:rPr lang="ar-SA" sz="2400" b="1" smtClean="0"/>
              <a:t> بازگشت سرمایه گذاری در امور ساختمان سازی در کوتاهترین زمان 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b="1" smtClean="0"/>
              <a:t>15</a:t>
            </a:r>
            <a:r>
              <a:rPr lang="ar-SA" sz="2400" b="1" smtClean="0"/>
              <a:t>·</a:t>
            </a:r>
            <a:r>
              <a:rPr lang="fa-IR" sz="2400" b="1" smtClean="0"/>
              <a:t> ۱۵ - </a:t>
            </a:r>
            <a:r>
              <a:rPr lang="ar-SA" sz="2400" b="1" smtClean="0"/>
              <a:t> عبور دادن لوله های آب و فاضلاب و برق و تلفن به سادگی از زیر شبکه پانل و نصب چهارچوب دربها و   کلاف فلزی پنجره ها قبل از بتن پاشی و کلاً اجرای تأسیسات ساختمان با کمترین هزینه 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b="1" smtClean="0"/>
              <a:t>16</a:t>
            </a:r>
            <a:r>
              <a:rPr lang="ar-SA" sz="2400" b="1" smtClean="0"/>
              <a:t>·</a:t>
            </a:r>
            <a:r>
              <a:rPr lang="fa-IR" sz="2400" b="1" smtClean="0"/>
              <a:t>۱۶  - </a:t>
            </a:r>
            <a:r>
              <a:rPr lang="ar-SA" sz="2400" b="1" smtClean="0"/>
              <a:t> عدم نیاز به کنده کاری و تخریب تأسیساتی دیوارها و سقف و در نتیجه عدم ایجاد نخاله های انباشته که صرفه جویی در هزینه و وقت را بدنبال دارد .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b="1" smtClean="0"/>
              <a:t>17  </a:t>
            </a:r>
            <a:r>
              <a:rPr lang="fa-IR" sz="2400" b="1" smtClean="0"/>
              <a:t>۱۷ -</a:t>
            </a:r>
            <a:r>
              <a:rPr lang="ar-SA" sz="2400" b="1" smtClean="0"/>
              <a:t> پس از بتن پاشی طرفین پانلها با ضخامت حداقل </a:t>
            </a:r>
            <a:r>
              <a:rPr lang="en-US" sz="2400" b="1" smtClean="0"/>
              <a:t>3 </a:t>
            </a:r>
            <a:r>
              <a:rPr lang="ar-SA" sz="2400" b="1" smtClean="0"/>
              <a:t>سانتیمتر ، پانلها بی نیاز از ملات گچ و خاک میباشد و با اجرای پلاستر گچ ( سفیدکاری ) ، دیوارها و سقف آماده برای نقاشی خواهد بود .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b="1" smtClean="0"/>
              <a:t>18</a:t>
            </a:r>
            <a:r>
              <a:rPr lang="ar-SA" sz="2400" b="1" smtClean="0"/>
              <a:t>·</a:t>
            </a:r>
            <a:r>
              <a:rPr lang="fa-IR" sz="2400" b="1" smtClean="0"/>
              <a:t> ۱۸ - </a:t>
            </a:r>
            <a:r>
              <a:rPr lang="ar-SA" sz="2400" b="1" smtClean="0"/>
              <a:t> حذف نعل درگاه در سیستم پیشرفته پانلهای ساندویچی .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b="1" smtClean="0"/>
              <a:t>19</a:t>
            </a:r>
            <a:r>
              <a:rPr lang="ar-SA" sz="2400" b="1" smtClean="0"/>
              <a:t>·</a:t>
            </a:r>
            <a:r>
              <a:rPr lang="fa-IR" sz="2400" b="1" smtClean="0"/>
              <a:t> ۱۹ - </a:t>
            </a:r>
            <a:r>
              <a:rPr lang="ar-SA" sz="2400" b="1" smtClean="0"/>
              <a:t> حمل و نقل پانلهای ساندویچی با هزینه اندک صورت می گیرد . بطور مثال یکدستگاه تریلر قادر است حدود 1000 متر مربع پانل سانویچی را حمل کند .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b="1" smtClean="0"/>
              <a:t>20</a:t>
            </a:r>
            <a:r>
              <a:rPr lang="ar-SA" sz="2400" b="1" smtClean="0"/>
              <a:t>·</a:t>
            </a:r>
            <a:r>
              <a:rPr lang="fa-IR" sz="2400" b="1" smtClean="0"/>
              <a:t> ۲۰ - </a:t>
            </a:r>
            <a:r>
              <a:rPr lang="ar-SA" sz="2400" b="1" smtClean="0"/>
              <a:t> استفاده از دیوار و سقف پانلهای ساندویچی در ساختمان سازی ، بهره وری مناسب آهن آلات مصرفی را موجب میگردد . بطور مثال باصرف 17 کیلوگرم در متر مربع فولاد بصورت مفتول و میلگرد می توان یک واحد مسکونی یک طبقه را بنا کرد </a:t>
            </a:r>
            <a:endParaRPr lang="fa-IR" sz="2400" smtClean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sajad\Pictures\v2qw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>
                <a:cs typeface="Times New Roman" pitchFamily="18" charset="0"/>
                <a:hlinkClick r:id="rId3"/>
              </a:rPr>
              <a:t>www.ppt90.ir</a:t>
            </a:r>
            <a:endParaRPr lang="en-US" sz="6000" smtClean="0">
              <a:cs typeface="Times New Roman" pitchFamily="18" charset="0"/>
            </a:endParaRPr>
          </a:p>
        </p:txBody>
      </p:sp>
      <p:pic>
        <p:nvPicPr>
          <p:cNvPr id="49155" name="Content Placeholder 3" descr="Snap1384.jpg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147763" y="1595438"/>
            <a:ext cx="6592887" cy="4713287"/>
          </a:xfrm>
        </p:spPr>
      </p:pic>
      <p:sp>
        <p:nvSpPr>
          <p:cNvPr id="34820" name="Content Placeholder 2"/>
          <p:cNvSpPr txBox="1">
            <a:spLocks/>
          </p:cNvSpPr>
          <p:nvPr/>
        </p:nvSpPr>
        <p:spPr bwMode="auto">
          <a:xfrm>
            <a:off x="2195736" y="5589240"/>
            <a:ext cx="4752526" cy="504056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fa-IR" sz="2800" b="1" dirty="0">
                <a:ln>
                  <a:solidFill>
                    <a:schemeClr val="tx1"/>
                  </a:solidFill>
                </a:ln>
                <a:cs typeface="Far.Nazanin" pitchFamily="2" charset="-78"/>
              </a:rPr>
              <a:t>کانال تلگرامی سایت :   </a:t>
            </a:r>
            <a:r>
              <a:rPr lang="en-US" sz="2800" b="1" dirty="0">
                <a:ln>
                  <a:solidFill>
                    <a:schemeClr val="tx1"/>
                  </a:solidFill>
                </a:ln>
                <a:cs typeface="Far.Nazanin" pitchFamily="2" charset="-78"/>
                <a:hlinkClick r:id="rId5"/>
              </a:rPr>
              <a:t>@PPT90</a:t>
            </a:r>
            <a:endParaRPr lang="en-US" sz="2800" b="1" dirty="0">
              <a:ln>
                <a:solidFill>
                  <a:schemeClr val="tx1"/>
                </a:solidFill>
              </a:ln>
              <a:cs typeface="Far.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150_503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DSC0149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0" y="471488"/>
            <a:ext cx="9144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a-IR" sz="2800">
                <a:latin typeface="Arial" charset="0"/>
              </a:rPr>
              <a:t>بیش از چهل سال است که استفاده از پانلهای سه بعدی در کشورهای صنعتی متداول گردیده و در دهه 50 درایران نیز مطرح گردید که بدلائلی  تا  اواسط دهه   70 پیشرفت زیادی نداشته است .  امااخیرا توجه زیادی به آن شده است . و   سازمان محترم زمین و مسکن هم در سالهای 80  و1381با ا نتشار دو جلد دفتر چه راهنما و مشخصات فنی پانلهای سه بعدی در راه شناساندن آن سعی زیادی نموده است .</a:t>
            </a:r>
            <a:endParaRPr lang="en-US" sz="2800">
              <a:latin typeface="Arial" charset="0"/>
            </a:endParaRPr>
          </a:p>
          <a:p>
            <a:pPr algn="ctr"/>
            <a:r>
              <a:rPr lang="fa-IR" sz="2800" b="1">
                <a:latin typeface="Arial" charset="0"/>
              </a:rPr>
              <a:t> پانلهای سه بعدی چیست و چه کاربردی دارد</a:t>
            </a:r>
            <a:endParaRPr lang="en-US" sz="2800">
              <a:latin typeface="Arial" charset="0"/>
            </a:endParaRPr>
          </a:p>
          <a:p>
            <a:pPr algn="ctr"/>
            <a:r>
              <a:rPr lang="fa-IR" sz="2800">
                <a:latin typeface="Arial" charset="0"/>
              </a:rPr>
              <a:t> این پانلها ازصفحات سه بعدی تشکیل گردیده از:</a:t>
            </a:r>
            <a:endParaRPr lang="en-US" sz="2800">
              <a:latin typeface="Arial" charset="0"/>
            </a:endParaRPr>
          </a:p>
          <a:p>
            <a:pPr algn="ctr"/>
            <a:r>
              <a:rPr lang="fa-IR" sz="2800">
                <a:latin typeface="Arial" charset="0"/>
              </a:rPr>
              <a:t> 1 – هسته مرکزی که  معمو لا از عایق  پلی استایرن   یا پلی  اورتان  و   یا عایق پشم   سنگ و بضخامت های 5 تا 10 سانتیمتر میباشد .</a:t>
            </a:r>
          </a:p>
          <a:p>
            <a:pPr algn="ctr"/>
            <a:r>
              <a:rPr lang="fa-IR" sz="2800">
                <a:latin typeface="Arial" charset="0"/>
              </a:rPr>
              <a:t> 2- دو شبکه فولادی از مفتول بضخامت 3 میلیمتر   چشمه های   8×8  سانتیمتر  و  بفاصله 1 تا 2 سانتیمتر از هسته مرکزی قرار داشته و بوسیله  تعداد زیادی مفتول قطری  بهم  جوش  برقی شده اند .</a:t>
            </a:r>
            <a:r>
              <a:rPr lang="en-US" sz="2800">
                <a:latin typeface="Arial" charset="0"/>
              </a:rPr>
              <a:t> 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p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sajad\Pictures\anhhf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200" y="0"/>
            <a:ext cx="9296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sajad\Pictures\30ma0r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" y="-107950"/>
            <a:ext cx="9286875" cy="696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134</TotalTime>
  <Words>112</Words>
  <Application>Microsoft Office PowerPoint</Application>
  <PresentationFormat>On-screen Show (4:3)</PresentationFormat>
  <Paragraphs>59</Paragraphs>
  <Slides>34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Tahoma</vt:lpstr>
      <vt:lpstr>Arial</vt:lpstr>
      <vt:lpstr>Wingdings</vt:lpstr>
      <vt:lpstr>Calibri</vt:lpstr>
      <vt:lpstr>Times New Roman</vt:lpstr>
      <vt:lpstr>Ocean</vt:lpstr>
      <vt:lpstr>8_Office Theme</vt:lpstr>
      <vt:lpstr>موضوع پروژه: ساختمان های پیش ساخته  3d-panel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مراحل هشتگانه نصب 3d-panel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برخی از ویژگیها :</vt:lpstr>
      <vt:lpstr>Slide 28</vt:lpstr>
      <vt:lpstr>Slide 29</vt:lpstr>
      <vt:lpstr>Slide 30</vt:lpstr>
      <vt:lpstr>  * * *   مزایای استفاده از پانلهای ساندویچی  * * *     1·  ۱ - سبکی دیوارهای ساخته شده از پانلهای ساندویچی در مقایسه با دیگر مصالح 2·  ۲ - سرعت حمل و نقل و سهولت نصب و اجرای پانلهای ساندویچی در ارتفاع  3·  ۳ - مقاومت زیاد در برابر نیروهای برشی ناشی از زلزله  4·  ۴ - عایق در مقابل حرارت ، برودت ، رطوبت و صدا 5·  ۵ - مقاوم در برابر آتش سوزی بعلت وجود قشرهای بتونی طرفین پانل ساندویچی  6·  ۶ - نفوذناپذیری ساختمان در مقابل حشرات  7·  ۷ - امکان حمل و بکارگیری پانلهای ساندویچی در مناطق صعب العبور جهت احداث ساختمان بدون نیاز به کارگران متخصص  8·  ۸ - دستیابی به فضای مفید بیشتر بعلت ضخامت ناچیز دیوارهای پانل ساندویچی  9·  ۹ - آزادی عمل در اجرای طرحهای متنوع به علت انعطاف پذیری قطعات پیش ساخته پانلهای ساندویچی 10 ۱۰ - صرفه جویی در هزینه پی سازی و اسکلت ساختمانهای بلندمرتبه بدلیل وزن اندک قطعات سقف و دیوار پانلهای ساندویچی  11· ۱۱ - صرفه جویی در هزینه تهویه مطبوع ساختمان در تابستان و یا زمستان بدلیل جلوگیری از تبادل حرارت و یا برودت و در نتیجه صرف انرژی کمتر  </vt:lpstr>
      <vt:lpstr>12· ۱۲ -  افزایش عمر مفید ساختمان و دستگاههای تأسیساتی آن  13 ·۱۳ -  عدم نفوذ نسبی آلودگی صوتی و ایجاد آرامش برای ساکنین ساختمان در شهرهای بزرگ 14· ۱۴ -  بازگشت سرمایه گذاری در امور ساختمان سازی در کوتاهترین زمان  15· ۱۵ -  عبور دادن لوله های آب و فاضلاب و برق و تلفن به سادگی از زیر شبکه پانل و نصب چهارچوب دربها و   کلاف فلزی پنجره ها قبل از بتن پاشی و کلاً اجرای تأسیسات ساختمان با کمترین هزینه  16·۱۶  -  عدم نیاز به کنده کاری و تخریب تأسیساتی دیوارها و سقف و در نتیجه عدم ایجاد نخاله های انباشته که صرفه جویی در هزینه و وقت را بدنبال دارد . 17  ۱۷ - پس از بتن پاشی طرفین پانلها با ضخامت حداقل 3 سانتیمتر ، پانلها بی نیاز از ملات گچ و خاک میباشد و با اجرای پلاستر گچ ( سفیدکاری ) ، دیوارها و سقف آماده برای نقاشی خواهد بود . 18· ۱۸ -  حذف نعل درگاه در سیستم پیشرفته پانلهای ساندویچی . 19· ۱۹ -  حمل و نقل پانلهای ساندویچی با هزینه اندک صورت می گیرد . بطور مثال یکدستگاه تریلر قادر است حدود 1000 متر مربع پانل سانویچی را حمل کند . 20· ۲۰ -  استفاده از دیوار و سقف پانلهای ساندویچی در ساختمان سازی ، بهره وری مناسب آهن آلات مصرفی را موجب میگردد . بطور مثال باصرف 17 کیلوگرم در متر مربع فولاد بصورت مفتول و میلگرد می توان یک واحد مسکونی یک طبقه را بنا کرد </vt:lpstr>
      <vt:lpstr>Slide 33</vt:lpstr>
      <vt:lpstr>www.ppt90.ir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MRT</dc:creator>
  <cp:lastModifiedBy>hoseyn khonok</cp:lastModifiedBy>
  <cp:revision>26</cp:revision>
  <dcterms:created xsi:type="dcterms:W3CDTF">2008-04-11T17:58:08Z</dcterms:created>
  <dcterms:modified xsi:type="dcterms:W3CDTF">2017-12-28T19:54:27Z</dcterms:modified>
</cp:coreProperties>
</file>