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7"/>
  </p:notesMasterIdLst>
  <p:sldIdLst>
    <p:sldId id="428" r:id="rId3"/>
    <p:sldId id="256" r:id="rId4"/>
    <p:sldId id="601" r:id="rId5"/>
    <p:sldId id="477" r:id="rId6"/>
    <p:sldId id="602" r:id="rId7"/>
    <p:sldId id="603" r:id="rId8"/>
    <p:sldId id="604" r:id="rId9"/>
    <p:sldId id="606" r:id="rId10"/>
    <p:sldId id="607" r:id="rId11"/>
    <p:sldId id="583" r:id="rId12"/>
    <p:sldId id="584" r:id="rId13"/>
    <p:sldId id="585" r:id="rId14"/>
    <p:sldId id="586" r:id="rId15"/>
    <p:sldId id="608" r:id="rId16"/>
    <p:sldId id="609" r:id="rId17"/>
    <p:sldId id="610" r:id="rId18"/>
    <p:sldId id="611" r:id="rId19"/>
    <p:sldId id="612" r:id="rId20"/>
    <p:sldId id="613" r:id="rId21"/>
    <p:sldId id="614" r:id="rId22"/>
    <p:sldId id="615" r:id="rId23"/>
    <p:sldId id="616" r:id="rId24"/>
    <p:sldId id="617" r:id="rId25"/>
    <p:sldId id="618" r:id="rId26"/>
    <p:sldId id="619" r:id="rId27"/>
    <p:sldId id="620" r:id="rId28"/>
    <p:sldId id="621" r:id="rId29"/>
    <p:sldId id="622" r:id="rId30"/>
    <p:sldId id="623" r:id="rId31"/>
    <p:sldId id="624" r:id="rId32"/>
    <p:sldId id="625" r:id="rId33"/>
    <p:sldId id="626" r:id="rId34"/>
    <p:sldId id="600" r:id="rId35"/>
    <p:sldId id="426" r:id="rId3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660066"/>
    <a:srgbClr val="CC3300"/>
    <a:srgbClr val="CC99FF"/>
    <a:srgbClr val="F3C5FB"/>
    <a:srgbClr val="F6D4FC"/>
    <a:srgbClr val="FF99FF"/>
    <a:srgbClr val="60A250"/>
    <a:srgbClr val="5EEC3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009" autoAdjust="0"/>
  </p:normalViewPr>
  <p:slideViewPr>
    <p:cSldViewPr>
      <p:cViewPr varScale="1">
        <p:scale>
          <a:sx n="68" d="100"/>
          <a:sy n="68" d="100"/>
        </p:scale>
        <p:origin x="70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8C55A2A-81CF-42A1-BF2A-7F98DBEC1B0A}" type="datetimeFigureOut">
              <a:rPr lang="fa-IR" smtClean="0"/>
              <a:t>24/06/1446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CD33EC3-B7DC-4712-B9D1-763C7AB92E9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1634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1671" y="1350112"/>
            <a:ext cx="6719020" cy="1383823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1" y="3182570"/>
            <a:ext cx="8093365" cy="1374345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tx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</a:p>
          <a:p>
            <a:r>
              <a:rPr lang="en-US" dirty="0"/>
              <a:t>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5771" y="3946097"/>
            <a:ext cx="1294032" cy="46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005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0578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430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895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7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259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073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59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6" y="128472"/>
            <a:ext cx="8246071" cy="89199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350110"/>
            <a:ext cx="8246071" cy="3359506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1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9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04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1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9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793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697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6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6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659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7" y="433880"/>
            <a:ext cx="7329840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7" y="1198561"/>
            <a:ext cx="7329840" cy="3511061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6" y="281177"/>
            <a:ext cx="8246071" cy="76352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682115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113637"/>
            <a:ext cx="4040188" cy="213787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2" y="1682115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2" y="2113637"/>
            <a:ext cx="4041775" cy="213787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1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1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CAC758AE-8D40-4C0E-BCC9-C66379837F49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24/06/1446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1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5A58D352-5858-4A36-8D93-26E2FBC5381E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311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r" defTabSz="685783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r" defTabSz="685783" rtl="1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8" indent="-171446" algn="r" defTabSz="685783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r" defTabSz="685783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1" indent="-171446" algn="r" defTabSz="685783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r" defTabSz="685783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r" defTabSz="685783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r" defTabSz="685783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r" defTabSz="685783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r" defTabSz="685783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783" rtl="1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r" defTabSz="685783" rtl="1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r" defTabSz="685783" rtl="1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r" defTabSz="685783" rtl="1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r" defTabSz="685783" rtl="1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r" defTabSz="685783" rtl="1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r" defTabSz="685783" rtl="1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r" defTabSz="685783" rtl="1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r" defTabSz="685783" rtl="1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4376" y="586587"/>
            <a:ext cx="6566315" cy="4377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783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چرایی رفتار حرفه ای: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6" y="1350109"/>
            <a:ext cx="8856890" cy="3512215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fa-IR" b="1" dirty="0" smtClean="0"/>
              <a:t>به</a:t>
            </a:r>
            <a:r>
              <a:rPr lang="fa-IR" dirty="0" smtClean="0"/>
              <a:t> </a:t>
            </a:r>
            <a:r>
              <a:rPr lang="ar-SA" b="1" dirty="0" smtClean="0"/>
              <a:t>درستی </a:t>
            </a:r>
            <a:r>
              <a:rPr lang="ar-SA" b="1" dirty="0"/>
              <a:t>ادا کردن واژگان و جملات </a:t>
            </a:r>
            <a:r>
              <a:rPr lang="fa-IR" b="1" dirty="0" smtClean="0"/>
              <a:t>(دیگران </a:t>
            </a:r>
            <a:r>
              <a:rPr lang="ar-SA" b="1" dirty="0" smtClean="0"/>
              <a:t>متوجه </a:t>
            </a:r>
            <a:r>
              <a:rPr lang="ar-SA" b="1" dirty="0"/>
              <a:t>منظورتان </a:t>
            </a:r>
            <a:r>
              <a:rPr lang="ar-SA" b="1" dirty="0" smtClean="0"/>
              <a:t>شوند</a:t>
            </a:r>
            <a:r>
              <a:rPr lang="fa-IR" b="1" dirty="0" smtClean="0"/>
              <a:t>)</a:t>
            </a:r>
            <a:endParaRPr lang="en-US" b="1" dirty="0"/>
          </a:p>
          <a:p>
            <a:pPr algn="r"/>
            <a:r>
              <a:rPr lang="ar-SA" b="1" dirty="0"/>
              <a:t>دستور زبان تعاملات اجتماعی</a:t>
            </a:r>
            <a:endParaRPr lang="en-US" b="1" dirty="0"/>
          </a:p>
          <a:p>
            <a:pPr algn="r"/>
            <a:r>
              <a:rPr lang="ar-SA" b="1" dirty="0"/>
              <a:t>ارتباط اثربخش با همکاران و جامعه</a:t>
            </a:r>
            <a:endParaRPr lang="en-US" b="1" dirty="0"/>
          </a:p>
          <a:p>
            <a:pPr algn="r"/>
            <a:r>
              <a:rPr lang="ar-SA" b="1" dirty="0"/>
              <a:t>جذب مشتری</a:t>
            </a:r>
            <a:endParaRPr lang="fa-IR" b="1" dirty="0" smtClean="0"/>
          </a:p>
          <a:p>
            <a:pPr algn="r"/>
            <a:r>
              <a:rPr lang="ar-SA" b="1" dirty="0" smtClean="0"/>
              <a:t>محیط </a:t>
            </a:r>
            <a:r>
              <a:rPr lang="ar-SA" b="1" dirty="0"/>
              <a:t>مثبت کاری و گسترش حرفه ای </a:t>
            </a:r>
            <a:r>
              <a:rPr lang="ar-SA" b="1" dirty="0" smtClean="0"/>
              <a:t>گری</a:t>
            </a:r>
            <a:endParaRPr lang="fa-IR" b="1" dirty="0" smtClean="0"/>
          </a:p>
          <a:p>
            <a:pPr algn="r"/>
            <a:r>
              <a:rPr lang="ar-SA" b="1" dirty="0"/>
              <a:t>وجهه و اعتبار برای سازمان</a:t>
            </a:r>
            <a:endParaRPr lang="en-US" b="1" dirty="0"/>
          </a:p>
          <a:p>
            <a:pPr algn="r"/>
            <a:r>
              <a:rPr lang="ar-SA" b="1" dirty="0"/>
              <a:t>توسعه و پیشرفت شغلی</a:t>
            </a:r>
            <a:endParaRPr lang="en-US" b="1" dirty="0"/>
          </a:p>
          <a:p>
            <a:pPr algn="r"/>
            <a:r>
              <a:rPr lang="ar-SA" b="1" dirty="0"/>
              <a:t>تغییرات گسترده در ترکیب نیروی کار و روش های کسب و </a:t>
            </a:r>
            <a:r>
              <a:rPr lang="ar-SA" b="1" dirty="0" smtClean="0"/>
              <a:t>کار</a:t>
            </a:r>
            <a:endParaRPr lang="fa-IR" b="1" dirty="0" smtClean="0"/>
          </a:p>
          <a:p>
            <a:pPr algn="r"/>
            <a:r>
              <a:rPr lang="ar-SA" dirty="0" smtClean="0"/>
              <a:t>کاهش </a:t>
            </a:r>
            <a:r>
              <a:rPr lang="ar-SA" dirty="0"/>
              <a:t>ابهام در شرايط پیچیده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008571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 smtClean="0">
                <a:effectLst/>
              </a:rPr>
              <a:t>تواناي</a:t>
            </a:r>
            <a:r>
              <a:rPr lang="fa-IR" b="1" dirty="0" smtClean="0">
                <a:effectLst/>
              </a:rPr>
              <a:t>ی</a:t>
            </a:r>
            <a:r>
              <a:rPr lang="ar-SA" b="1" dirty="0" smtClean="0">
                <a:effectLst/>
              </a:rPr>
              <a:t> های </a:t>
            </a:r>
            <a:r>
              <a:rPr lang="ar-SA" b="1" dirty="0">
                <a:effectLst/>
              </a:rPr>
              <a:t>فنی:</a:t>
            </a:r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7" y="1655520"/>
            <a:ext cx="8093364" cy="3054096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/>
              <a:t>دستیابی </a:t>
            </a:r>
          </a:p>
          <a:p>
            <a:pPr algn="r" rtl="1"/>
            <a:r>
              <a:rPr lang="fa-IR" b="1" dirty="0" smtClean="0"/>
              <a:t> موفقیت </a:t>
            </a:r>
          </a:p>
          <a:p>
            <a:pPr algn="r" rtl="1"/>
            <a:r>
              <a:rPr lang="ar-SA" b="1" dirty="0" smtClean="0"/>
              <a:t>توان </a:t>
            </a:r>
            <a:r>
              <a:rPr lang="ar-SA" b="1" dirty="0"/>
              <a:t>کار </a:t>
            </a:r>
            <a:endParaRPr lang="fa-IR" b="1" dirty="0" smtClean="0"/>
          </a:p>
          <a:p>
            <a:pPr algn="r" rtl="1"/>
            <a:r>
              <a:rPr lang="ar-SA" b="1" dirty="0" smtClean="0"/>
              <a:t>نقش اجتماعی</a:t>
            </a:r>
            <a:r>
              <a:rPr lang="fa-IR" b="1" dirty="0" smtClean="0"/>
              <a:t> (</a:t>
            </a:r>
            <a:r>
              <a:rPr lang="ar-SA" b="1" dirty="0" smtClean="0"/>
              <a:t>راهبر</a:t>
            </a:r>
            <a:r>
              <a:rPr lang="fa-IR" b="1" dirty="0" smtClean="0"/>
              <a:t>)</a:t>
            </a:r>
            <a:endParaRPr lang="en-US" b="1" dirty="0"/>
          </a:p>
          <a:p>
            <a:pPr algn="r" rtl="1"/>
            <a:r>
              <a:rPr lang="ar-SA" b="1" dirty="0"/>
              <a:t>برداشت </a:t>
            </a:r>
            <a:r>
              <a:rPr lang="ar-SA" b="1" dirty="0" smtClean="0"/>
              <a:t>فردی</a:t>
            </a:r>
            <a:r>
              <a:rPr lang="fa-IR" b="1" dirty="0" smtClean="0"/>
              <a:t> (</a:t>
            </a:r>
            <a:r>
              <a:rPr lang="ar-SA" b="1" dirty="0"/>
              <a:t>من يک عضو تیم </a:t>
            </a:r>
            <a:r>
              <a:rPr lang="ar-SA" b="1" dirty="0" smtClean="0"/>
              <a:t>هستم</a:t>
            </a:r>
            <a:r>
              <a:rPr lang="fa-IR" b="1" dirty="0" smtClean="0"/>
              <a:t>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77370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6" y="433880"/>
            <a:ext cx="8246071" cy="58658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ar-SA" b="1" dirty="0" smtClean="0">
                <a:effectLst/>
              </a:rPr>
              <a:t>توانايی</a:t>
            </a:r>
            <a:r>
              <a:rPr lang="fa-IR" b="1" dirty="0" smtClean="0">
                <a:effectLst/>
              </a:rPr>
              <a:t> </a:t>
            </a:r>
            <a:r>
              <a:rPr lang="ar-SA" b="1" dirty="0" smtClean="0">
                <a:effectLst/>
              </a:rPr>
              <a:t>های </a:t>
            </a:r>
            <a:r>
              <a:rPr lang="ar-SA" b="1" dirty="0">
                <a:effectLst/>
              </a:rPr>
              <a:t>رفتاری:</a:t>
            </a:r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b="1" dirty="0"/>
              <a:t>خصوصیات رفتاری يا </a:t>
            </a:r>
            <a:r>
              <a:rPr lang="ar-SA" b="1" dirty="0" smtClean="0"/>
              <a:t>شناختی</a:t>
            </a:r>
            <a:r>
              <a:rPr lang="fa-IR" b="1" dirty="0" smtClean="0"/>
              <a:t> </a:t>
            </a:r>
            <a:r>
              <a:rPr lang="ar-SA" b="1" dirty="0" smtClean="0"/>
              <a:t>مانند </a:t>
            </a:r>
            <a:r>
              <a:rPr lang="ar-SA" b="1" dirty="0"/>
              <a:t>تفکر تحلیلی(انگیزه </a:t>
            </a:r>
            <a:r>
              <a:rPr lang="ar-SA" b="1" dirty="0" smtClean="0"/>
              <a:t>ها</a:t>
            </a:r>
            <a:r>
              <a:rPr lang="fa-IR" b="1" dirty="0" smtClean="0"/>
              <a:t>)</a:t>
            </a:r>
            <a:endParaRPr lang="en-US" b="1" dirty="0"/>
          </a:p>
          <a:p>
            <a:pPr algn="r" rtl="1"/>
            <a:r>
              <a:rPr lang="ar-SA" b="1" dirty="0" smtClean="0"/>
              <a:t>مهار ت</a:t>
            </a:r>
            <a:r>
              <a:rPr lang="fa-IR" b="1" dirty="0" smtClean="0"/>
              <a:t> </a:t>
            </a:r>
            <a:r>
              <a:rPr lang="ar-SA" b="1" dirty="0" smtClean="0"/>
              <a:t>ها</a:t>
            </a:r>
            <a:r>
              <a:rPr lang="fa-IR" b="1" dirty="0" smtClean="0"/>
              <a:t> </a:t>
            </a:r>
            <a:r>
              <a:rPr lang="ar-SA" b="1" dirty="0" smtClean="0"/>
              <a:t>مانند </a:t>
            </a:r>
            <a:r>
              <a:rPr lang="ar-SA" b="1" dirty="0"/>
              <a:t>توان </a:t>
            </a:r>
            <a:r>
              <a:rPr lang="ar-SA" b="1" dirty="0" smtClean="0"/>
              <a:t>ارائه(دانش</a:t>
            </a:r>
            <a:r>
              <a:rPr lang="fa-IR" b="1" dirty="0" smtClean="0"/>
              <a:t>)</a:t>
            </a:r>
          </a:p>
          <a:p>
            <a:pPr algn="r" rtl="1"/>
            <a:r>
              <a:rPr lang="ar-SA" b="1" dirty="0"/>
              <a:t>سخت تر به دست می آيد </a:t>
            </a:r>
            <a:endParaRPr lang="fa-IR" b="1" dirty="0" smtClean="0"/>
          </a:p>
          <a:p>
            <a:pPr algn="r" rtl="1"/>
            <a:r>
              <a:rPr lang="fa-IR" b="1" dirty="0" smtClean="0"/>
              <a:t>دیرتر</a:t>
            </a:r>
            <a:r>
              <a:rPr lang="ar-SA" b="1" dirty="0" smtClean="0"/>
              <a:t>تشخیص </a:t>
            </a:r>
            <a:r>
              <a:rPr lang="ar-SA" b="1" dirty="0"/>
              <a:t>داده می شود</a:t>
            </a:r>
            <a:r>
              <a:rPr lang="ar-SA" b="1" dirty="0" smtClean="0"/>
              <a:t>.</a:t>
            </a:r>
            <a:endParaRPr lang="en-US" b="1" dirty="0"/>
          </a:p>
          <a:p>
            <a:pPr algn="r"/>
            <a:r>
              <a:rPr lang="ar-SA" b="1" dirty="0" smtClean="0"/>
              <a:t>رفتاره</a:t>
            </a:r>
            <a:r>
              <a:rPr lang="fa-IR" b="1" dirty="0" smtClean="0"/>
              <a:t>ا</a:t>
            </a:r>
            <a:r>
              <a:rPr lang="ar-SA" b="1" dirty="0" smtClean="0"/>
              <a:t>ی مک</a:t>
            </a:r>
            <a:r>
              <a:rPr lang="fa-IR" b="1" dirty="0" smtClean="0"/>
              <a:t>ن</a:t>
            </a:r>
            <a:r>
              <a:rPr lang="ar-SA" b="1" dirty="0" smtClean="0"/>
              <a:t>ون </a:t>
            </a:r>
            <a:r>
              <a:rPr lang="ar-SA" b="1" dirty="0"/>
              <a:t>در </a:t>
            </a:r>
            <a:r>
              <a:rPr lang="ar-SA" b="1" dirty="0" smtClean="0"/>
              <a:t>خصوص</a:t>
            </a:r>
            <a:r>
              <a:rPr lang="fa-IR" b="1" dirty="0" smtClean="0"/>
              <a:t>یات</a:t>
            </a:r>
            <a:r>
              <a:rPr lang="ar-SA" b="1" dirty="0" smtClean="0"/>
              <a:t> </a:t>
            </a:r>
            <a:r>
              <a:rPr lang="fa-IR" b="1" dirty="0" smtClean="0"/>
              <a:t>ف</a:t>
            </a:r>
            <a:r>
              <a:rPr lang="ar-SA" b="1" dirty="0" smtClean="0"/>
              <a:t>ردی برای رسیدن به رض</a:t>
            </a:r>
            <a:r>
              <a:rPr lang="fa-IR" b="1" dirty="0" smtClean="0"/>
              <a:t>ا</a:t>
            </a:r>
            <a:r>
              <a:rPr lang="ar-SA" b="1" dirty="0" smtClean="0"/>
              <a:t> يت </a:t>
            </a:r>
            <a:r>
              <a:rPr lang="ar-SA" b="1" dirty="0"/>
              <a:t>و </a:t>
            </a:r>
            <a:r>
              <a:rPr lang="ar-SA" b="1" dirty="0" smtClean="0"/>
              <a:t>موفقیت </a:t>
            </a:r>
            <a:r>
              <a:rPr lang="ar-SA" b="1" dirty="0"/>
              <a:t>مهم تر هستند</a:t>
            </a:r>
            <a:r>
              <a:rPr lang="en-US" sz="1800" b="1" dirty="0" smtClean="0"/>
              <a:t>.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459570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 </a:t>
            </a:r>
            <a:endParaRPr lang="en-US" sz="1900" b="1" dirty="0"/>
          </a:p>
        </p:txBody>
      </p:sp>
      <p:sp>
        <p:nvSpPr>
          <p:cNvPr id="4" name="Rectangle 3"/>
          <p:cNvSpPr/>
          <p:nvPr/>
        </p:nvSpPr>
        <p:spPr>
          <a:xfrm>
            <a:off x="2286000" y="2248585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a-IR" sz="2800" b="1" dirty="0">
                <a:solidFill>
                  <a:srgbClr val="00A99C"/>
                </a:solidFill>
                <a:latin typeface="BYekan"/>
              </a:rPr>
              <a:t>موفقیت فردی + بهبود محیط کاری</a:t>
            </a:r>
            <a:r>
              <a:rPr lang="fa-IR" dirty="0"/>
              <a:t> </a:t>
            </a:r>
            <a:br>
              <a:rPr lang="fa-I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008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96264" y="-482350"/>
            <a:ext cx="8398773" cy="6014284"/>
            <a:chOff x="-614023" y="38541"/>
            <a:chExt cx="8398919" cy="6014787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9414"/>
              <a:ext cx="7323582" cy="71481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1322832" y="38541"/>
              <a:ext cx="186948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1">
                <a:lnSpc>
                  <a:spcPct val="107000"/>
                </a:lnSpc>
                <a:spcAft>
                  <a:spcPts val="800"/>
                </a:spcAft>
              </a:pPr>
              <a:endParaRPr lang="fa-IR" sz="2800" dirty="0" smtClean="0">
                <a:solidFill>
                  <a:srgbClr val="00A99C"/>
                </a:solidFill>
                <a:effectLst/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endParaRPr>
            </a:p>
            <a:p>
              <a:pPr algn="l" rtl="1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 dirty="0" smtClean="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؟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463394" y="38541"/>
              <a:ext cx="108382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543106" y="38541"/>
              <a:ext cx="1165230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endParaRPr lang="fa-IR" sz="2800" dirty="0" smtClean="0">
                <a:solidFill>
                  <a:srgbClr val="00A99C"/>
                </a:solidFill>
                <a:effectLst/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endParaRPr>
            </a:p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 dirty="0" smtClean="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چیست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419218" y="38541"/>
              <a:ext cx="108382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500709" y="38541"/>
              <a:ext cx="430690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endParaRPr lang="fa-IR" sz="2800" dirty="0" smtClean="0">
                <a:solidFill>
                  <a:srgbClr val="00A99C"/>
                </a:solidFill>
                <a:effectLst/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endParaRPr>
            </a:p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 dirty="0" smtClean="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ای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819937" y="38541"/>
              <a:ext cx="112981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87087" y="253509"/>
              <a:ext cx="937048" cy="50304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endParaRPr lang="fa-IR" sz="2800" dirty="0">
                <a:solidFill>
                  <a:srgbClr val="00A99C"/>
                </a:solid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endParaRPr>
            </a:p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 dirty="0" smtClean="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حرفه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501014" y="38541"/>
              <a:ext cx="108382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82505" y="38541"/>
              <a:ext cx="891197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endParaRPr lang="fa-IR" sz="2800" dirty="0" smtClean="0">
                <a:solidFill>
                  <a:srgbClr val="00A99C"/>
                </a:solidFill>
                <a:effectLst/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endParaRPr>
            </a:p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 dirty="0" smtClean="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رفتار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252578" y="38541"/>
              <a:ext cx="108383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334069" y="38541"/>
              <a:ext cx="334140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endParaRPr lang="fa-IR" sz="2800" dirty="0" smtClean="0">
                <a:solidFill>
                  <a:srgbClr val="00A99C"/>
                </a:solidFill>
                <a:effectLst/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endParaRPr>
            </a:p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 dirty="0" smtClean="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از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585302" y="38541"/>
              <a:ext cx="108382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664052" y="38541"/>
              <a:ext cx="653135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endParaRPr lang="fa-IR" sz="2800" dirty="0" smtClean="0">
                <a:solidFill>
                  <a:srgbClr val="00A99C"/>
                </a:solidFill>
                <a:effectLst/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endParaRPr>
            </a:p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 dirty="0" smtClean="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شما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155380" y="38541"/>
              <a:ext cx="108382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endParaRPr lang="fa-IR" sz="2800" dirty="0" smtClean="0">
                <a:solidFill>
                  <a:srgbClr val="00A99C"/>
                </a:solidFill>
                <a:effectLst/>
                <a:latin typeface="B Yekan" panose="00000400000000000000" pitchFamily="2" charset="-78"/>
                <a:ea typeface="B Yekan" panose="00000400000000000000" pitchFamily="2" charset="-78"/>
              </a:endParaRPr>
            </a:p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 dirty="0" smtClean="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234379" y="38541"/>
              <a:ext cx="1440209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endParaRPr lang="fa-IR" sz="2800" dirty="0" smtClean="0">
                <a:solidFill>
                  <a:srgbClr val="00A99C"/>
                </a:solidFill>
                <a:effectLst/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endParaRPr>
            </a:p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 dirty="0" smtClean="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برداشت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pic>
          <p:nvPicPr>
            <p:cNvPr id="22" name="Picture 2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-614023" y="1364231"/>
              <a:ext cx="8398919" cy="4689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1793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effectLst/>
              </a:rPr>
              <a:t>معیار شما برای رفتار حرفه ای چیست؟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48966" y="1020467"/>
            <a:ext cx="8246071" cy="3689150"/>
            <a:chOff x="0" y="0"/>
            <a:chExt cx="6121146" cy="4572000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514600" y="0"/>
              <a:ext cx="3606546" cy="2705100"/>
            </a:xfrm>
            <a:prstGeom prst="rect">
              <a:avLst/>
            </a:prstGeom>
          </p:spPr>
        </p:pic>
        <p:pic>
          <p:nvPicPr>
            <p:cNvPr id="6" name="Picture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1447800"/>
              <a:ext cx="3810000" cy="3124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1899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02815"/>
            <a:ext cx="8246071" cy="266651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9521" y="1350110"/>
            <a:ext cx="7944959" cy="249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3273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555" y="1197405"/>
            <a:ext cx="8928668" cy="394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703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555" y="1044699"/>
            <a:ext cx="8856890" cy="381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22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555" y="1044700"/>
            <a:ext cx="8856890" cy="39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55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97405"/>
            <a:ext cx="6099050" cy="3359510"/>
          </a:xfrm>
        </p:spPr>
        <p:txBody>
          <a:bodyPr>
            <a:normAutofit/>
          </a:bodyPr>
          <a:lstStyle/>
          <a:p>
            <a:pPr algn="ctr" rtl="1"/>
            <a:r>
              <a:rPr lang="ar-SA" b="1" dirty="0"/>
              <a:t>دوره آموزشی </a:t>
            </a:r>
            <a:r>
              <a:rPr lang="fa-IR" b="1" dirty="0" smtClean="0"/>
              <a:t>آداب </a:t>
            </a:r>
            <a:r>
              <a:rPr lang="fa-IR" b="1" dirty="0" smtClean="0"/>
              <a:t> اخلاق حرفه ای (معاشرت </a:t>
            </a:r>
            <a:r>
              <a:rPr lang="fa-IR" b="1" dirty="0" smtClean="0"/>
              <a:t>در محیط </a:t>
            </a:r>
            <a:r>
              <a:rPr lang="fa-IR" b="1" dirty="0" smtClean="0"/>
              <a:t>کار) </a:t>
            </a:r>
            <a:endParaRPr lang="en-US" dirty="0">
              <a:solidFill>
                <a:srgbClr val="9900CC"/>
              </a:solidFill>
              <a:latin typeface="+mj-lt"/>
              <a:ea typeface="+mj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/>
              <a:t>اتیکت چیست؟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800">
                <a:solidFill>
                  <a:srgbClr val="000000"/>
                </a:solidFill>
                <a:effectLst/>
                <a:latin typeface="B Yekan" panose="00000400000000000000" pitchFamily="2" charset="-78"/>
                <a:ea typeface="B Yekan" panose="00000400000000000000" pitchFamily="2" charset="-78"/>
              </a:rPr>
              <a:t> </a:t>
            </a:r>
            <a:endParaRPr lang="en-US" sz="110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601670" y="1197405"/>
            <a:ext cx="7940660" cy="373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2015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6" y="281175"/>
            <a:ext cx="8704184" cy="4581150"/>
          </a:xfrm>
        </p:spPr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rgbClr val="9900CC"/>
                </a:solidFill>
              </a:rPr>
              <a:t>اصول مختلفی بر رفتار ما حاکم است مانند اصول اخلاقی ،مذهبی ،عرفی ،قانونی و سنت و...</a:t>
            </a:r>
          </a:p>
          <a:p>
            <a:pPr algn="r"/>
            <a:r>
              <a:rPr lang="fa-IR" b="1" dirty="0" smtClean="0"/>
              <a:t>برخی از آنها را میدانیم برخی دیگر را نمیدانیم (سرزده خودمون رو میهمان می کنیم )</a:t>
            </a:r>
          </a:p>
          <a:p>
            <a:pPr algn="r"/>
            <a:r>
              <a:rPr lang="fa-IR" b="1" dirty="0" smtClean="0"/>
              <a:t>تشریفاتی که در برابر دیگران رعایت می کنیم تا دیگران اذیت نشوند و به درد سر نیفتند </a:t>
            </a:r>
          </a:p>
          <a:p>
            <a:pPr algn="r"/>
            <a:r>
              <a:rPr lang="fa-IR" b="1" dirty="0" smtClean="0"/>
              <a:t>در گذشته اینها بسیار ساده بودند لیکن در حال حاضر بسیار پیچیده شده اند مانند چالش اضافی دعوت شدن  اجباری در گروه های مجازی </a:t>
            </a:r>
          </a:p>
          <a:p>
            <a:endParaRPr lang="fa-I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005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ar-SA" b="1" dirty="0"/>
              <a:t>در </a:t>
            </a:r>
            <a:r>
              <a:rPr lang="ar-SA" b="1" dirty="0" smtClean="0"/>
              <a:t>پیچیدگی </a:t>
            </a:r>
            <a:r>
              <a:rPr lang="ar-SA" b="1" dirty="0"/>
              <a:t>های </a:t>
            </a:r>
            <a:r>
              <a:rPr lang="ar-SA" b="1" dirty="0" smtClean="0"/>
              <a:t>امروزه</a:t>
            </a:r>
            <a:r>
              <a:rPr lang="ar-SA" b="1" dirty="0"/>
              <a:t>، </a:t>
            </a:r>
            <a:r>
              <a:rPr lang="ar-SA" b="1" dirty="0" smtClean="0"/>
              <a:t>مصداق </a:t>
            </a:r>
            <a:r>
              <a:rPr lang="ar-SA" b="1" dirty="0"/>
              <a:t>های </a:t>
            </a:r>
            <a:r>
              <a:rPr lang="ar-SA" b="1" dirty="0" smtClean="0"/>
              <a:t>قديمی اخلاق </a:t>
            </a:r>
            <a:r>
              <a:rPr lang="ar-SA" b="1" dirty="0"/>
              <a:t>را نمی </a:t>
            </a:r>
            <a:r>
              <a:rPr lang="ar-SA" b="1" dirty="0" smtClean="0"/>
              <a:t>ت</a:t>
            </a:r>
            <a:r>
              <a:rPr lang="fa-IR" b="1" dirty="0" smtClean="0"/>
              <a:t>و</a:t>
            </a:r>
            <a:r>
              <a:rPr lang="ar-SA" b="1" dirty="0" smtClean="0"/>
              <a:t>انیم پیدا کنیم</a:t>
            </a:r>
            <a:r>
              <a:rPr lang="ar-SA" b="1" dirty="0"/>
              <a:t>. </a:t>
            </a:r>
            <a:r>
              <a:rPr lang="ar-SA" b="1" dirty="0" smtClean="0"/>
              <a:t>امروزه سخن </a:t>
            </a:r>
            <a:r>
              <a:rPr lang="ar-SA" b="1" dirty="0"/>
              <a:t>از </a:t>
            </a:r>
            <a:r>
              <a:rPr lang="ar-SA" b="1" dirty="0" smtClean="0"/>
              <a:t>اتیکت</a:t>
            </a:r>
            <a:r>
              <a:rPr lang="fa-IR" b="1" dirty="0" smtClean="0"/>
              <a:t> </a:t>
            </a:r>
            <a:r>
              <a:rPr lang="ar-SA" b="1" dirty="0" smtClean="0"/>
              <a:t>است</a:t>
            </a:r>
            <a:r>
              <a:rPr lang="ar-SA" b="1" dirty="0"/>
              <a:t>. در گذشته اين واژه به تشريفات اشاره </a:t>
            </a:r>
            <a:r>
              <a:rPr lang="ar-SA" b="1" dirty="0" smtClean="0"/>
              <a:t>داشت</a:t>
            </a:r>
            <a:r>
              <a:rPr lang="ar-SA" b="1" dirty="0"/>
              <a:t>. </a:t>
            </a:r>
            <a:r>
              <a:rPr lang="ar-SA" b="1" dirty="0" smtClean="0"/>
              <a:t>اما امروزه محدود به اين مفهوم</a:t>
            </a:r>
            <a:r>
              <a:rPr lang="fa-IR" b="1" dirty="0" smtClean="0"/>
              <a:t> </a:t>
            </a:r>
            <a:r>
              <a:rPr lang="ar-SA" b="1" dirty="0" smtClean="0"/>
              <a:t>نیست</a:t>
            </a:r>
            <a:r>
              <a:rPr lang="ar-SA" b="1" dirty="0"/>
              <a:t>. 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123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96260" y="-744207"/>
            <a:ext cx="8704185" cy="6629894"/>
            <a:chOff x="-325426" y="13"/>
            <a:chExt cx="8704743" cy="6630416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018540" y="5688597"/>
              <a:ext cx="6879336" cy="941832"/>
            </a:xfrm>
            <a:prstGeom prst="rect">
              <a:avLst/>
            </a:prstGeom>
          </p:spPr>
        </p:pic>
        <p:sp>
          <p:nvSpPr>
            <p:cNvPr id="6" name="Shape 1674"/>
            <p:cNvSpPr/>
            <p:nvPr/>
          </p:nvSpPr>
          <p:spPr>
            <a:xfrm>
              <a:off x="1031748" y="1125487"/>
              <a:ext cx="6858000" cy="4568952"/>
            </a:xfrm>
            <a:custGeom>
              <a:avLst/>
              <a:gdLst/>
              <a:ahLst/>
              <a:cxnLst/>
              <a:rect l="0" t="0" r="0" b="0"/>
              <a:pathLst>
                <a:path w="6858000" h="4568952">
                  <a:moveTo>
                    <a:pt x="392684" y="0"/>
                  </a:moveTo>
                  <a:lnTo>
                    <a:pt x="6465316" y="0"/>
                  </a:lnTo>
                  <a:cubicBezTo>
                    <a:pt x="6682232" y="0"/>
                    <a:pt x="6858000" y="175768"/>
                    <a:pt x="6858000" y="392684"/>
                  </a:cubicBezTo>
                  <a:lnTo>
                    <a:pt x="6858000" y="4176268"/>
                  </a:lnTo>
                  <a:cubicBezTo>
                    <a:pt x="6858000" y="4393159"/>
                    <a:pt x="6682232" y="4568952"/>
                    <a:pt x="6465316" y="4568952"/>
                  </a:cubicBezTo>
                  <a:lnTo>
                    <a:pt x="392684" y="4568952"/>
                  </a:lnTo>
                  <a:cubicBezTo>
                    <a:pt x="175768" y="4568952"/>
                    <a:pt x="0" y="4393159"/>
                    <a:pt x="0" y="4176268"/>
                  </a:cubicBezTo>
                  <a:lnTo>
                    <a:pt x="0" y="392684"/>
                  </a:lnTo>
                  <a:cubicBezTo>
                    <a:pt x="0" y="175768"/>
                    <a:pt x="175768" y="0"/>
                    <a:pt x="392684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EDEDE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pic>
          <p:nvPicPr>
            <p:cNvPr id="7" name="Picture 6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-325426" y="1087623"/>
              <a:ext cx="8704743" cy="4679044"/>
            </a:xfrm>
            <a:prstGeom prst="rect">
              <a:avLst/>
            </a:prstGeom>
          </p:spPr>
        </p:pic>
        <p:pic>
          <p:nvPicPr>
            <p:cNvPr id="9" name="Picture 8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6192774" y="60211"/>
              <a:ext cx="1280922" cy="78105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6412738" y="98498"/>
              <a:ext cx="1089978" cy="71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اتیکت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pic>
          <p:nvPicPr>
            <p:cNvPr id="11" name="Picture 10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5993130" y="60211"/>
              <a:ext cx="660654" cy="78105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6213094" y="98498"/>
              <a:ext cx="265513" cy="71801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-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pic>
          <p:nvPicPr>
            <p:cNvPr id="13" name="Picture 12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4712208" y="13"/>
              <a:ext cx="1742694" cy="781050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4931918" y="139893"/>
              <a:ext cx="1704703" cy="52392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Etiquette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9130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260" y="433880"/>
            <a:ext cx="8398775" cy="458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66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6" y="1350110"/>
            <a:ext cx="8856890" cy="3359506"/>
          </a:xfrm>
        </p:spPr>
        <p:txBody>
          <a:bodyPr>
            <a:normAutofit fontScale="92500"/>
          </a:bodyPr>
          <a:lstStyle/>
          <a:p>
            <a:pPr lvl="0" algn="r" rtl="1" fontAlgn="base"/>
            <a:r>
              <a:rPr lang="ar-SA" b="1" dirty="0"/>
              <a:t>دنیا دموکراتیک تر شده است. ديگر اتیکت </a:t>
            </a:r>
            <a:r>
              <a:rPr lang="ar-SA" b="1" dirty="0" smtClean="0"/>
              <a:t>مخصو</a:t>
            </a:r>
            <a:r>
              <a:rPr lang="fa-IR" b="1" dirty="0" smtClean="0"/>
              <a:t>ص</a:t>
            </a:r>
            <a:r>
              <a:rPr lang="ar-SA" b="1" dirty="0" smtClean="0"/>
              <a:t>  اشراف نیست</a:t>
            </a:r>
            <a:r>
              <a:rPr lang="ar-SA" b="1" dirty="0"/>
              <a:t>. </a:t>
            </a:r>
            <a:r>
              <a:rPr lang="ar-SA" b="1" dirty="0" smtClean="0"/>
              <a:t>برای همه است</a:t>
            </a:r>
            <a:r>
              <a:rPr lang="ar-SA" b="1" dirty="0"/>
              <a:t>. </a:t>
            </a:r>
            <a:endParaRPr lang="en-US" b="1" dirty="0"/>
          </a:p>
          <a:p>
            <a:pPr algn="r" rtl="1"/>
            <a:r>
              <a:rPr lang="ar-SA" b="1" dirty="0"/>
              <a:t>بخش جديد اتیکت در دنیای درباری ديگر معنا ندارد!</a:t>
            </a:r>
            <a:endParaRPr lang="en-US" b="1" dirty="0"/>
          </a:p>
          <a:p>
            <a:pPr lvl="0" algn="r" rtl="1" fontAlgn="base"/>
            <a:r>
              <a:rPr lang="ar-SA" b="1" dirty="0"/>
              <a:t>تشريفات اتیکت نیست، بلکه تشريفات جزئی از آن است.</a:t>
            </a:r>
            <a:endParaRPr lang="en-US" b="1" dirty="0"/>
          </a:p>
          <a:p>
            <a:pPr lvl="0" algn="r" rtl="1" fontAlgn="base"/>
            <a:r>
              <a:rPr lang="ar-SA" b="1" dirty="0"/>
              <a:t>اتیکت، نوعی از ادب است ،ادب </a:t>
            </a:r>
            <a:r>
              <a:rPr lang="ar-SA" b="1" dirty="0" smtClean="0"/>
              <a:t>مدرن</a:t>
            </a:r>
            <a:r>
              <a:rPr lang="ar-SA" b="1" dirty="0"/>
              <a:t>. </a:t>
            </a:r>
            <a:r>
              <a:rPr lang="ar-SA" b="1" dirty="0" smtClean="0"/>
              <a:t>ادبی با</a:t>
            </a:r>
            <a:r>
              <a:rPr lang="fa-IR" b="1" dirty="0" smtClean="0"/>
              <a:t> </a:t>
            </a:r>
            <a:r>
              <a:rPr lang="ar-SA" b="1" dirty="0" smtClean="0"/>
              <a:t>دايره مفهومی بسیار گس</a:t>
            </a:r>
            <a:r>
              <a:rPr lang="fa-IR" b="1" dirty="0" smtClean="0"/>
              <a:t>ت</a:t>
            </a:r>
            <a:r>
              <a:rPr lang="ar-SA" b="1" dirty="0" smtClean="0"/>
              <a:t>رده </a:t>
            </a:r>
            <a:endParaRPr lang="fa-IR" b="1" dirty="0" smtClean="0"/>
          </a:p>
          <a:p>
            <a:pPr lvl="0" algn="r" rtl="1" fontAlgn="base"/>
            <a:r>
              <a:rPr lang="ar-SA" b="1" dirty="0" smtClean="0"/>
              <a:t>يعنی </a:t>
            </a:r>
            <a:r>
              <a:rPr lang="ar-SA" b="1" dirty="0"/>
              <a:t>ياد بگیرم فرد خوبی برای ديگران باشم و منجر به آزار و فشار بر اونباشم.</a:t>
            </a:r>
            <a:endParaRPr lang="en-US" b="1" dirty="0"/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694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3555" y="1756912"/>
            <a:ext cx="8704185" cy="2779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208280" indent="-342900" algn="just" rtl="1" fontAlgn="base">
              <a:lnSpc>
                <a:spcPct val="90000"/>
              </a:lnSpc>
              <a:spcAft>
                <a:spcPts val="274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FFFF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اتیک</a:t>
            </a:r>
            <a:r>
              <a:rPr lang="ar-SA" sz="2400" b="1" dirty="0" smtClean="0">
                <a:solidFill>
                  <a:srgbClr val="FFFF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ت</a:t>
            </a:r>
            <a:r>
              <a:rPr lang="ar-SA" sz="2400" b="1" dirty="0">
                <a:solidFill>
                  <a:srgbClr val="FFFF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، </a:t>
            </a: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ديگران </a:t>
            </a:r>
            <a:r>
              <a:rPr lang="ar-SA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را </a:t>
            </a: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ببینم </a:t>
            </a:r>
            <a:r>
              <a:rPr lang="ar-SA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و </a:t>
            </a: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فضای </a:t>
            </a:r>
            <a:r>
              <a:rPr lang="ar-SA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آن </a:t>
            </a: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ها </a:t>
            </a:r>
            <a:r>
              <a:rPr lang="ar-SA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را تنگ نکنم. اتیکت </a:t>
            </a: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«برای </a:t>
            </a: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مثال</a:t>
            </a:r>
            <a:r>
              <a:rPr lang="ar-SA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: </a:t>
            </a: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نوشتن نامه </a:t>
            </a:r>
            <a:r>
              <a:rPr lang="ar-SA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،فراموش کردن آدرس! </a:t>
            </a: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يا پرسیدن س</a:t>
            </a:r>
            <a:r>
              <a:rPr lang="fa-IR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وا</a:t>
            </a: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لی</a:t>
            </a:r>
            <a:r>
              <a:rPr lang="fa-IR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 </a:t>
            </a: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نامربوط </a:t>
            </a:r>
            <a:r>
              <a:rPr lang="ar-SA" sz="24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در زمان يا محل نامربوط</a:t>
            </a: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!</a:t>
            </a:r>
            <a:endParaRPr lang="fa-IR" sz="2400" b="1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B Yekan" panose="00000400000000000000" pitchFamily="2" charset="-78"/>
              <a:ea typeface="B Yekan" panose="00000400000000000000" pitchFamily="2" charset="-78"/>
              <a:cs typeface="B Yekan" panose="00000400000000000000" pitchFamily="2" charset="-78"/>
            </a:endParaRPr>
          </a:p>
          <a:p>
            <a:pPr marL="342900" marR="208280" indent="-342900" algn="r" rtl="1" fontAlgn="base">
              <a:lnSpc>
                <a:spcPct val="90000"/>
              </a:lnSpc>
              <a:spcAft>
                <a:spcPts val="274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ar-SA" sz="2400" b="1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B Yekan" panose="00000400000000000000" pitchFamily="2" charset="-78"/>
                <a:ea typeface="B Yekan" panose="00000400000000000000" pitchFamily="2" charset="-78"/>
                <a:cs typeface="B Yekan" panose="00000400000000000000" pitchFamily="2" charset="-78"/>
              </a:rPr>
              <a:t> </a:t>
            </a:r>
            <a:r>
              <a:rPr lang="ar-SA" sz="2400" b="1" dirty="0" smtClean="0"/>
              <a:t>اتیکت رفتارهای بیرونی ماست </a:t>
            </a:r>
            <a:r>
              <a:rPr lang="ar-SA" sz="2400" b="1" dirty="0"/>
              <a:t>و </a:t>
            </a:r>
            <a:r>
              <a:rPr lang="ar-SA" sz="2400" b="1" dirty="0" smtClean="0"/>
              <a:t>ديده </a:t>
            </a:r>
            <a:r>
              <a:rPr lang="ar-SA" sz="2400" b="1" dirty="0"/>
              <a:t>می شود. </a:t>
            </a:r>
            <a:r>
              <a:rPr lang="ar-SA" sz="2400" b="1" dirty="0" smtClean="0"/>
              <a:t>همانند بسته </a:t>
            </a:r>
            <a:r>
              <a:rPr lang="ar-SA" sz="2400" b="1" dirty="0"/>
              <a:t>بندی  </a:t>
            </a:r>
            <a:r>
              <a:rPr lang="ar-SA" sz="2400" b="1" dirty="0" smtClean="0"/>
              <a:t>شکلات است</a:t>
            </a:r>
            <a:r>
              <a:rPr lang="ar-SA" sz="2400" b="1" dirty="0"/>
              <a:t>! ادب </a:t>
            </a:r>
            <a:r>
              <a:rPr lang="ar-SA" sz="2400" b="1" dirty="0" smtClean="0"/>
              <a:t>اجتماعی ما اتیکت</a:t>
            </a:r>
            <a:r>
              <a:rPr lang="fa-IR" sz="2400" b="1" dirty="0" smtClean="0"/>
              <a:t> </a:t>
            </a:r>
            <a:r>
              <a:rPr lang="ar-SA" sz="2400" b="1" dirty="0" smtClean="0"/>
              <a:t>هاست که منجر </a:t>
            </a:r>
            <a:r>
              <a:rPr lang="ar-SA" sz="2400" b="1" dirty="0"/>
              <a:t>می شود که ما چگونه ديده شويم.</a:t>
            </a:r>
            <a:endParaRPr lang="en-US" sz="2400" b="1" dirty="0"/>
          </a:p>
          <a:p>
            <a:pPr marL="342900" marR="208280" lvl="0" indent="-342900" algn="just" rtl="1" fontAlgn="base">
              <a:lnSpc>
                <a:spcPct val="90000"/>
              </a:lnSpc>
              <a:spcAft>
                <a:spcPts val="274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endParaRPr lang="en-US" sz="2400" b="1" u="none" strike="noStrike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528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48966" y="-370700"/>
            <a:ext cx="8398774" cy="5409959"/>
            <a:chOff x="-326056" y="775"/>
            <a:chExt cx="8398914" cy="5409971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326056" y="705470"/>
              <a:ext cx="8398914" cy="4705276"/>
            </a:xfrm>
            <a:prstGeom prst="rect">
              <a:avLst/>
            </a:prstGeom>
          </p:spPr>
        </p:pic>
        <p:pic>
          <p:nvPicPr>
            <p:cNvPr id="7" name="Picture 6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6192774" y="60973"/>
              <a:ext cx="1280922" cy="78105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6412738" y="98752"/>
              <a:ext cx="1089978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اتیکت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pic>
          <p:nvPicPr>
            <p:cNvPr id="9" name="Picture 8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5993130" y="60973"/>
              <a:ext cx="660654" cy="78105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6213094" y="98752"/>
              <a:ext cx="265513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-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pic>
          <p:nvPicPr>
            <p:cNvPr id="11" name="Picture 10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4712208" y="775"/>
              <a:ext cx="1742694" cy="78105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4931918" y="140147"/>
              <a:ext cx="1704703" cy="52392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Etiquette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8321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مهم ترین مدل اصول ذهنی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r"/>
            <a:r>
              <a:rPr lang="fa-IR" b="1" dirty="0" smtClean="0"/>
              <a:t>1-</a:t>
            </a:r>
            <a:r>
              <a:rPr lang="fa-IR" dirty="0" smtClean="0"/>
              <a:t>حريم شخصی</a:t>
            </a:r>
            <a:r>
              <a:rPr lang="fa-IR" dirty="0"/>
              <a:t>: </a:t>
            </a:r>
            <a:r>
              <a:rPr lang="fa-IR" dirty="0" smtClean="0"/>
              <a:t>هر انسانی حق </a:t>
            </a:r>
            <a:r>
              <a:rPr lang="fa-IR" dirty="0"/>
              <a:t>دارد در </a:t>
            </a:r>
            <a:r>
              <a:rPr lang="fa-IR" dirty="0" smtClean="0"/>
              <a:t>حريم خود حرمت داشته باشد </a:t>
            </a:r>
            <a:r>
              <a:rPr lang="fa-IR" dirty="0"/>
              <a:t>و </a:t>
            </a:r>
            <a:r>
              <a:rPr lang="fa-IR" dirty="0" smtClean="0"/>
              <a:t>ديگران</a:t>
            </a:r>
            <a:r>
              <a:rPr lang="fa-IR" dirty="0"/>
              <a:t> (هیچکس) حق ورود به آن ندارد. هر چه قدر کوچک!</a:t>
            </a:r>
            <a:endParaRPr lang="fa-IR" dirty="0"/>
          </a:p>
          <a:p>
            <a:pPr algn="r"/>
            <a:r>
              <a:rPr lang="fa-IR" dirty="0"/>
              <a:t/>
            </a:r>
            <a:br>
              <a:rPr lang="fa-IR" dirty="0"/>
            </a:br>
            <a:r>
              <a:rPr lang="fa-IR" b="1" dirty="0" smtClean="0"/>
              <a:t>2-</a:t>
            </a:r>
            <a:r>
              <a:rPr lang="fa-IR" dirty="0" smtClean="0"/>
              <a:t>اتیکت </a:t>
            </a:r>
            <a:r>
              <a:rPr lang="fa-IR" dirty="0"/>
              <a:t>ادا و ابزار نیست. اتیکت باور فکری و يک عادت رفتاری </a:t>
            </a:r>
            <a:r>
              <a:rPr lang="fa-IR" dirty="0" smtClean="0"/>
              <a:t>است</a:t>
            </a:r>
            <a:r>
              <a:rPr lang="fa-IR" dirty="0"/>
              <a:t>. </a:t>
            </a:r>
            <a:r>
              <a:rPr lang="fa-IR" dirty="0" smtClean="0"/>
              <a:t>منطق اتیکت و</a:t>
            </a:r>
            <a:r>
              <a:rPr lang="fa-IR" dirty="0"/>
              <a:t> رعايت آن زمانی اثرگذار است که طرف مقابل باور کند که اين رفتارها، تقلبی نیست و واقعی است. اگر اصول اتیکت را باور نداريد، آن را رها کنید! اتیکت را ابزاری برای فريب ديگران ندانید </a:t>
            </a:r>
            <a:endParaRPr lang="fa-IR" dirty="0"/>
          </a:p>
          <a:p>
            <a:pPr algn="r"/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313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Self 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/>
              <a:t>مديريت تصويرسازی</a:t>
            </a:r>
          </a:p>
          <a:p>
            <a:pPr algn="r"/>
            <a:r>
              <a:rPr lang="fa-IR" dirty="0"/>
              <a:t>به فرآيندی </a:t>
            </a:r>
            <a:r>
              <a:rPr lang="fa-IR" dirty="0" smtClean="0"/>
              <a:t>اشاره </a:t>
            </a:r>
            <a:r>
              <a:rPr lang="fa-IR" dirty="0"/>
              <a:t>دارد </a:t>
            </a:r>
            <a:r>
              <a:rPr lang="fa-IR" dirty="0" smtClean="0"/>
              <a:t>که فرد آگاهانه </a:t>
            </a:r>
            <a:r>
              <a:rPr lang="fa-IR" dirty="0"/>
              <a:t>می </a:t>
            </a:r>
            <a:r>
              <a:rPr lang="fa-IR" dirty="0" smtClean="0"/>
              <a:t>کوشد </a:t>
            </a:r>
            <a:r>
              <a:rPr lang="fa-IR" dirty="0"/>
              <a:t>ادراکات ديگران را از خودش شکل داده، </a:t>
            </a:r>
            <a:r>
              <a:rPr lang="fa-IR" dirty="0" smtClean="0"/>
              <a:t>کنترل يا </a:t>
            </a:r>
            <a:r>
              <a:rPr lang="fa-IR" dirty="0"/>
              <a:t>مديريت </a:t>
            </a:r>
            <a:r>
              <a:rPr lang="fa-IR" dirty="0" smtClean="0"/>
              <a:t>کند</a:t>
            </a:r>
          </a:p>
          <a:p>
            <a:pPr algn="r"/>
            <a:r>
              <a:rPr lang="fa-IR" dirty="0" smtClean="0"/>
              <a:t>تصويرسازی با اسناد ارتباط </a:t>
            </a:r>
            <a:r>
              <a:rPr lang="fa-IR" dirty="0"/>
              <a:t>دارد. </a:t>
            </a:r>
          </a:p>
          <a:p>
            <a:pPr algn="r"/>
            <a:r>
              <a:rPr lang="fa-IR" dirty="0"/>
              <a:t>فرد می کوشد </a:t>
            </a:r>
            <a:r>
              <a:rPr lang="fa-IR" dirty="0" smtClean="0"/>
              <a:t>نتايج </a:t>
            </a:r>
            <a:r>
              <a:rPr lang="fa-IR" dirty="0"/>
              <a:t>خوب را به خود و نتايج بد را به ديگران </a:t>
            </a:r>
            <a:r>
              <a:rPr lang="fa-IR" dirty="0" smtClean="0"/>
              <a:t>اسناد </a:t>
            </a:r>
            <a:r>
              <a:rPr lang="fa-IR" dirty="0"/>
              <a:t>دهد. مديريت تصويرسازی گاهی </a:t>
            </a:r>
            <a:r>
              <a:rPr lang="fa-IR" dirty="0" smtClean="0"/>
              <a:t>ارائه خود نیز </a:t>
            </a:r>
            <a:r>
              <a:rPr lang="fa-IR" dirty="0"/>
              <a:t>نامیده می شود</a:t>
            </a:r>
            <a:r>
              <a:rPr lang="fa-IR" dirty="0"/>
              <a:t> </a:t>
            </a:r>
            <a:br>
              <a:rPr lang="fa-IR" dirty="0"/>
            </a:br>
            <a:r>
              <a:rPr lang="fa-I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901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6" y="128472"/>
            <a:ext cx="8246071" cy="916228"/>
          </a:xfrm>
        </p:spPr>
        <p:txBody>
          <a:bodyPr/>
          <a:lstStyle/>
          <a:p>
            <a:r>
              <a:rPr lang="fa-IR" dirty="0" smtClean="0"/>
              <a:t>اهداف دوره آموزشی 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555" y="1808225"/>
            <a:ext cx="8551482" cy="320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69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/>
            <a:r>
              <a:rPr lang="fa-IR" b="1" dirty="0" smtClean="0"/>
              <a:t>3-اتیکت </a:t>
            </a:r>
            <a:r>
              <a:rPr lang="fa-IR" b="1" dirty="0"/>
              <a:t>در </a:t>
            </a:r>
            <a:r>
              <a:rPr lang="fa-IR" b="1" dirty="0" smtClean="0"/>
              <a:t>لايه انسانی است</a:t>
            </a:r>
            <a:r>
              <a:rPr lang="fa-IR" b="1" dirty="0"/>
              <a:t>. </a:t>
            </a:r>
            <a:r>
              <a:rPr lang="fa-IR" b="1" dirty="0" smtClean="0"/>
              <a:t>اتیکت</a:t>
            </a:r>
            <a:r>
              <a:rPr lang="fa-IR" b="1" dirty="0"/>
              <a:t>، يک بخشی از </a:t>
            </a:r>
            <a:r>
              <a:rPr lang="fa-IR" b="1" dirty="0" smtClean="0"/>
              <a:t>لايه </a:t>
            </a:r>
            <a:r>
              <a:rPr lang="fa-IR" b="1" dirty="0"/>
              <a:t>های </a:t>
            </a:r>
            <a:r>
              <a:rPr lang="fa-IR" b="1" dirty="0" smtClean="0"/>
              <a:t>عاطفی</a:t>
            </a:r>
            <a:r>
              <a:rPr lang="fa-IR" b="1" dirty="0"/>
              <a:t>، </a:t>
            </a:r>
            <a:r>
              <a:rPr lang="fa-IR" b="1" dirty="0" smtClean="0"/>
              <a:t>اقتصادی </a:t>
            </a:r>
            <a:r>
              <a:rPr lang="fa-IR" b="1" dirty="0"/>
              <a:t>و اجتماعی و شغلی نیست. </a:t>
            </a:r>
            <a:r>
              <a:rPr lang="fa-IR" b="1" dirty="0" smtClean="0"/>
              <a:t>بلکه اتیکت يک </a:t>
            </a:r>
            <a:r>
              <a:rPr lang="fa-IR" b="1" dirty="0"/>
              <a:t>لايه جداست!</a:t>
            </a:r>
            <a:r>
              <a:rPr lang="fa-IR" b="1" dirty="0"/>
              <a:t> </a:t>
            </a:r>
            <a:r>
              <a:rPr lang="fa-IR" dirty="0"/>
              <a:t/>
            </a:r>
            <a:br>
              <a:rPr lang="fa-IR" dirty="0"/>
            </a:br>
            <a:r>
              <a:rPr lang="fa-IR" b="1" dirty="0" smtClean="0"/>
              <a:t>.4-اتیکت برای طبقه خاصی نیست</a:t>
            </a:r>
            <a:r>
              <a:rPr lang="fa-IR" b="1" dirty="0"/>
              <a:t>! </a:t>
            </a:r>
            <a:r>
              <a:rPr lang="fa-IR" b="1" dirty="0" smtClean="0"/>
              <a:t>اتفاقا اتیکت برای همه افراد مهم است اما با </a:t>
            </a:r>
            <a:r>
              <a:rPr lang="fa-IR" b="1" dirty="0"/>
              <a:t>کارکردهای متفاوت</a:t>
            </a:r>
            <a:endParaRPr lang="fa-IR" b="1" dirty="0"/>
          </a:p>
          <a:p>
            <a:pPr algn="r"/>
            <a:r>
              <a:rPr lang="fa-IR" b="1" dirty="0" smtClean="0"/>
              <a:t>. </a:t>
            </a:r>
          </a:p>
          <a:p>
            <a:pPr algn="r"/>
            <a:r>
              <a:rPr lang="fa-IR" b="1" dirty="0" smtClean="0"/>
              <a:t>ممکن </a:t>
            </a:r>
            <a:r>
              <a:rPr lang="fa-IR" b="1" dirty="0"/>
              <a:t>است </a:t>
            </a:r>
            <a:r>
              <a:rPr lang="fa-IR" b="1" dirty="0" smtClean="0"/>
              <a:t>اتیکت برای لايه </a:t>
            </a:r>
            <a:r>
              <a:rPr lang="fa-IR" b="1" dirty="0"/>
              <a:t>های </a:t>
            </a:r>
            <a:r>
              <a:rPr lang="fa-IR" b="1" dirty="0" smtClean="0"/>
              <a:t>بالای جامعه نوعی تشريفات </a:t>
            </a:r>
            <a:r>
              <a:rPr lang="fa-IR" b="1" dirty="0"/>
              <a:t>و نوعی محترم بودن باشد، اما برای لايه های پايین تر ابزار رشدمان است. يعنی اتیکت </a:t>
            </a:r>
            <a:r>
              <a:rPr lang="fa-IR" b="1" dirty="0" smtClean="0"/>
              <a:t>ما </a:t>
            </a:r>
            <a:r>
              <a:rPr lang="fa-IR" b="1" dirty="0"/>
              <a:t>را تبديل به آبروی سازمان می کند</a:t>
            </a:r>
            <a:r>
              <a:rPr lang="fa-IR" b="1" dirty="0"/>
              <a:t> </a:t>
            </a:r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987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fa-IR" b="1" dirty="0" smtClean="0"/>
              <a:t>5-مهم </a:t>
            </a:r>
            <a:r>
              <a:rPr lang="fa-IR" b="1" dirty="0"/>
              <a:t>ترين نکته </a:t>
            </a:r>
            <a:r>
              <a:rPr lang="fa-IR" b="1" dirty="0" smtClean="0"/>
              <a:t>اتیکت</a:t>
            </a:r>
            <a:r>
              <a:rPr lang="fa-IR" b="1" dirty="0"/>
              <a:t>، ديدن ديگران و اجازه دادن به ديگران برای ديده شدن </a:t>
            </a:r>
            <a:r>
              <a:rPr lang="fa-IR" b="1" dirty="0" smtClean="0"/>
              <a:t>است</a:t>
            </a:r>
            <a:r>
              <a:rPr lang="fa-IR" b="1" dirty="0"/>
              <a:t>.</a:t>
            </a:r>
          </a:p>
          <a:p>
            <a:pPr algn="r"/>
            <a:r>
              <a:rPr lang="fa-IR" b="1" dirty="0" smtClean="0"/>
              <a:t>اتفاقا اتیکت </a:t>
            </a:r>
            <a:r>
              <a:rPr lang="fa-IR" b="1" dirty="0"/>
              <a:t>را در </a:t>
            </a:r>
            <a:r>
              <a:rPr lang="fa-IR" b="1" dirty="0" smtClean="0"/>
              <a:t>برخورد انسان </a:t>
            </a:r>
            <a:r>
              <a:rPr lang="fa-IR" b="1" dirty="0"/>
              <a:t>ها </a:t>
            </a:r>
            <a:r>
              <a:rPr lang="fa-IR" b="1" dirty="0" smtClean="0"/>
              <a:t>با ضعیف </a:t>
            </a:r>
            <a:r>
              <a:rPr lang="fa-IR" b="1" dirty="0"/>
              <a:t>ترها </a:t>
            </a:r>
            <a:r>
              <a:rPr lang="fa-IR" b="1" dirty="0" smtClean="0"/>
              <a:t>بايد ديد </a:t>
            </a:r>
            <a:r>
              <a:rPr lang="fa-IR" b="1" dirty="0"/>
              <a:t/>
            </a:r>
            <a:br>
              <a:rPr lang="fa-IR" b="1" dirty="0"/>
            </a:br>
            <a:r>
              <a:rPr lang="fa-IR" b="1" dirty="0" smtClean="0"/>
              <a:t>اتیکت نتايج </a:t>
            </a:r>
            <a:r>
              <a:rPr lang="fa-IR" b="1" dirty="0"/>
              <a:t>معجزه </a:t>
            </a:r>
            <a:r>
              <a:rPr lang="fa-IR" b="1" dirty="0" smtClean="0"/>
              <a:t>آسای </a:t>
            </a:r>
            <a:r>
              <a:rPr lang="fa-IR" b="1" dirty="0"/>
              <a:t>کوتاه </a:t>
            </a:r>
            <a:r>
              <a:rPr lang="fa-IR" b="1" dirty="0" smtClean="0"/>
              <a:t>مدت</a:t>
            </a:r>
            <a:r>
              <a:rPr lang="fa-IR" b="1" dirty="0"/>
              <a:t> ندارد! نوعی منطق فکری و مدل </a:t>
            </a:r>
            <a:r>
              <a:rPr lang="fa-IR" b="1" dirty="0" smtClean="0"/>
              <a:t>ذهنی </a:t>
            </a:r>
            <a:r>
              <a:rPr lang="fa-IR" b="1" dirty="0"/>
              <a:t>است </a:t>
            </a:r>
            <a:endParaRPr lang="fa-IR" b="1" dirty="0"/>
          </a:p>
          <a:p>
            <a:pPr algn="r"/>
            <a:r>
              <a:rPr lang="fa-IR" b="1" dirty="0"/>
              <a:t>است. اين حال خوب را پیش از آنکه در ديگران ايجاد کنیم، حال خودمان را بايد خوب کنیم. </a:t>
            </a:r>
            <a:endParaRPr lang="fa-IR" b="1" dirty="0" smtClean="0"/>
          </a:p>
          <a:p>
            <a:pPr algn="r"/>
            <a:r>
              <a:rPr lang="fa-IR" b="1" dirty="0" smtClean="0"/>
              <a:t> هدف </a:t>
            </a:r>
            <a:r>
              <a:rPr lang="fa-IR" b="1" dirty="0"/>
              <a:t>اصلی رعايت </a:t>
            </a:r>
            <a:r>
              <a:rPr lang="fa-IR" b="1" dirty="0" smtClean="0"/>
              <a:t>اتیکت</a:t>
            </a:r>
            <a:r>
              <a:rPr lang="fa-IR" b="1" dirty="0"/>
              <a:t>، </a:t>
            </a:r>
            <a:r>
              <a:rPr lang="fa-IR" b="1" dirty="0" smtClean="0"/>
              <a:t>حال خوبه</a:t>
            </a:r>
            <a:endParaRPr lang="fa-IR" b="1" dirty="0"/>
          </a:p>
          <a:p>
            <a:pPr algn="r"/>
            <a:r>
              <a:rPr lang="fa-IR" b="1" dirty="0"/>
              <a:t/>
            </a:r>
            <a:br>
              <a:rPr lang="fa-IR" b="1" dirty="0"/>
            </a:br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716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مابینگ </a:t>
            </a:r>
            <a:r>
              <a:rPr lang="en-US" b="1" dirty="0" smtClean="0"/>
              <a:t>Mobbing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b="1" dirty="0" smtClean="0"/>
              <a:t>يا غوغا برای قلدری،</a:t>
            </a:r>
          </a:p>
          <a:p>
            <a:pPr algn="r"/>
            <a:r>
              <a:rPr lang="fa-IR" b="1" dirty="0" smtClean="0"/>
              <a:t> روند هولناک جديدی است که به موجب </a:t>
            </a:r>
            <a:r>
              <a:rPr lang="fa-IR" b="1" dirty="0"/>
              <a:t>آن </a:t>
            </a:r>
            <a:r>
              <a:rPr lang="fa-IR" b="1" dirty="0" smtClean="0"/>
              <a:t>فرد قلدر</a:t>
            </a:r>
            <a:r>
              <a:rPr lang="fa-IR" b="1" dirty="0"/>
              <a:t>، </a:t>
            </a:r>
            <a:r>
              <a:rPr lang="fa-IR" b="1" dirty="0" smtClean="0"/>
              <a:t>برای </a:t>
            </a:r>
            <a:r>
              <a:rPr lang="fa-IR" b="1" dirty="0"/>
              <a:t>تبانی و </a:t>
            </a:r>
            <a:r>
              <a:rPr lang="fa-IR" b="1" dirty="0" smtClean="0"/>
              <a:t>تهدید </a:t>
            </a:r>
            <a:r>
              <a:rPr lang="fa-IR" b="1" dirty="0"/>
              <a:t>و ترور </a:t>
            </a:r>
            <a:r>
              <a:rPr lang="fa-IR" b="1" dirty="0" smtClean="0"/>
              <a:t>روانشناختی استفاده می کند</a:t>
            </a:r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18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سخن آخر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fa-IR" sz="3200" b="1" dirty="0" smtClean="0"/>
              <a:t>آداب اخلاق حرفه ای ،</a:t>
            </a:r>
          </a:p>
          <a:p>
            <a:pPr algn="r"/>
            <a:r>
              <a:rPr lang="fa-IR" b="1" dirty="0" smtClean="0"/>
              <a:t>نیازمند تمرین و تمرین و تمرین است تا ملکه ذهنی بشود ودر ناخودآگاهمان قرار گیرد</a:t>
            </a:r>
            <a:r>
              <a:rPr lang="fa-IR" sz="1800" b="1" dirty="0" smtClean="0"/>
              <a:t>.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248508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62" y="31501"/>
            <a:ext cx="8551479" cy="51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145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709870" cy="514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>
                <a:effectLst/>
              </a:rPr>
              <a:t>هدف مديريت </a:t>
            </a:r>
            <a:r>
              <a:rPr lang="en-US" b="1" dirty="0">
                <a:effectLst/>
              </a:rPr>
              <a:t/>
            </a:r>
            <a:br>
              <a:rPr lang="en-US" b="1" dirty="0">
                <a:effectLst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49" y="1197404"/>
            <a:ext cx="9105851" cy="393498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1020467"/>
            <a:ext cx="8542329" cy="4111923"/>
            <a:chOff x="0" y="0"/>
            <a:chExt cx="4217670" cy="5121402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217670" cy="1104900"/>
            </a:xfrm>
            <a:prstGeom prst="rect">
              <a:avLst/>
            </a:prstGeom>
          </p:spPr>
        </p:pic>
        <p:pic>
          <p:nvPicPr>
            <p:cNvPr id="6" name="Picture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34568" y="1181862"/>
              <a:ext cx="3085338" cy="2058162"/>
            </a:xfrm>
            <a:prstGeom prst="rect">
              <a:avLst/>
            </a:prstGeom>
          </p:spPr>
        </p:pic>
        <p:pic>
          <p:nvPicPr>
            <p:cNvPr id="7" name="Picture 6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258824" y="3241548"/>
              <a:ext cx="2148840" cy="18798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2684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هدف مدیریت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2724454"/>
            <a:ext cx="5802789" cy="1985161"/>
          </a:xfrm>
        </p:spPr>
        <p:txBody>
          <a:bodyPr/>
          <a:lstStyle/>
          <a:p>
            <a:r>
              <a:rPr lang="en-US" dirty="0"/>
              <a:t>Human Development Index (</a:t>
            </a:r>
            <a:r>
              <a:rPr lang="en-US" u="sng" dirty="0"/>
              <a:t>HDI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731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>
                <a:effectLst/>
              </a:rPr>
              <a:t>مدل نظا م مند رفتار سازمانی</a:t>
            </a:r>
            <a:r>
              <a:rPr lang="en-US" b="1" dirty="0">
                <a:effectLst/>
              </a:rPr>
              <a:t/>
            </a:r>
            <a:br>
              <a:rPr lang="en-US" b="1" dirty="0">
                <a:effectLst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739289"/>
            <a:ext cx="8246071" cy="4286599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30008" y="739290"/>
            <a:ext cx="8398777" cy="4348221"/>
            <a:chOff x="-68524" y="-347695"/>
            <a:chExt cx="8686800" cy="5376895"/>
          </a:xfrm>
        </p:grpSpPr>
        <p:sp>
          <p:nvSpPr>
            <p:cNvPr id="5" name="Shape 131"/>
            <p:cNvSpPr/>
            <p:nvPr/>
          </p:nvSpPr>
          <p:spPr>
            <a:xfrm>
              <a:off x="-68524" y="-347695"/>
              <a:ext cx="8686800" cy="5376895"/>
            </a:xfrm>
            <a:custGeom>
              <a:avLst/>
              <a:gdLst/>
              <a:ahLst/>
              <a:cxnLst/>
              <a:rect l="0" t="0" r="0" b="0"/>
              <a:pathLst>
                <a:path w="8686800" h="5334001">
                  <a:moveTo>
                    <a:pt x="0" y="889000"/>
                  </a:moveTo>
                  <a:cubicBezTo>
                    <a:pt x="0" y="398018"/>
                    <a:pt x="398031" y="0"/>
                    <a:pt x="889025" y="0"/>
                  </a:cubicBezTo>
                  <a:lnTo>
                    <a:pt x="7797800" y="0"/>
                  </a:lnTo>
                  <a:cubicBezTo>
                    <a:pt x="8288782" y="0"/>
                    <a:pt x="8686800" y="398018"/>
                    <a:pt x="8686800" y="889000"/>
                  </a:cubicBezTo>
                  <a:lnTo>
                    <a:pt x="8686800" y="4444975"/>
                  </a:lnTo>
                  <a:cubicBezTo>
                    <a:pt x="8686800" y="4935970"/>
                    <a:pt x="8288782" y="5334001"/>
                    <a:pt x="7797800" y="5334001"/>
                  </a:cubicBezTo>
                  <a:lnTo>
                    <a:pt x="889025" y="5334001"/>
                  </a:lnTo>
                  <a:cubicBezTo>
                    <a:pt x="398031" y="5334001"/>
                    <a:pt x="0" y="4935970"/>
                    <a:pt x="0" y="4444975"/>
                  </a:cubicBezTo>
                  <a:close/>
                </a:path>
              </a:pathLst>
            </a:custGeom>
            <a:ln w="19050" cap="flat">
              <a:custDash>
                <a:ds d="1200000" sp="450000"/>
              </a:custDash>
              <a:round/>
            </a:ln>
          </p:spPr>
          <p:style>
            <a:lnRef idx="1">
              <a:srgbClr val="0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" name="Shape 132"/>
            <p:cNvSpPr/>
            <p:nvPr/>
          </p:nvSpPr>
          <p:spPr>
            <a:xfrm>
              <a:off x="83820" y="797814"/>
              <a:ext cx="2243328" cy="3890772"/>
            </a:xfrm>
            <a:custGeom>
              <a:avLst/>
              <a:gdLst/>
              <a:ahLst/>
              <a:cxnLst/>
              <a:rect l="0" t="0" r="0" b="0"/>
              <a:pathLst>
                <a:path w="2243328" h="3890772">
                  <a:moveTo>
                    <a:pt x="224333" y="0"/>
                  </a:moveTo>
                  <a:lnTo>
                    <a:pt x="2019046" y="0"/>
                  </a:lnTo>
                  <a:cubicBezTo>
                    <a:pt x="2142871" y="0"/>
                    <a:pt x="2243328" y="100457"/>
                    <a:pt x="2243328" y="224282"/>
                  </a:cubicBezTo>
                  <a:lnTo>
                    <a:pt x="2243328" y="3666439"/>
                  </a:lnTo>
                  <a:cubicBezTo>
                    <a:pt x="2243328" y="3790340"/>
                    <a:pt x="2142871" y="3890772"/>
                    <a:pt x="2019046" y="3890772"/>
                  </a:cubicBezTo>
                  <a:lnTo>
                    <a:pt x="224333" y="3890772"/>
                  </a:lnTo>
                  <a:cubicBezTo>
                    <a:pt x="100432" y="3890772"/>
                    <a:pt x="0" y="3790340"/>
                    <a:pt x="0" y="3666439"/>
                  </a:cubicBezTo>
                  <a:lnTo>
                    <a:pt x="0" y="224282"/>
                  </a:lnTo>
                  <a:cubicBezTo>
                    <a:pt x="0" y="100457"/>
                    <a:pt x="100432" y="0"/>
                    <a:pt x="224333" y="0"/>
                  </a:cubicBez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8064A2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7" name="Shape 133"/>
            <p:cNvSpPr/>
            <p:nvPr/>
          </p:nvSpPr>
          <p:spPr>
            <a:xfrm>
              <a:off x="83820" y="797814"/>
              <a:ext cx="2243328" cy="3890772"/>
            </a:xfrm>
            <a:custGeom>
              <a:avLst/>
              <a:gdLst/>
              <a:ahLst/>
              <a:cxnLst/>
              <a:rect l="0" t="0" r="0" b="0"/>
              <a:pathLst>
                <a:path w="2243328" h="3890772">
                  <a:moveTo>
                    <a:pt x="0" y="224282"/>
                  </a:moveTo>
                  <a:cubicBezTo>
                    <a:pt x="0" y="100457"/>
                    <a:pt x="100432" y="0"/>
                    <a:pt x="224333" y="0"/>
                  </a:cubicBezTo>
                  <a:lnTo>
                    <a:pt x="2019046" y="0"/>
                  </a:lnTo>
                  <a:cubicBezTo>
                    <a:pt x="2142871" y="0"/>
                    <a:pt x="2243328" y="100457"/>
                    <a:pt x="2243328" y="224282"/>
                  </a:cubicBezTo>
                  <a:lnTo>
                    <a:pt x="2243328" y="3666439"/>
                  </a:lnTo>
                  <a:cubicBezTo>
                    <a:pt x="2243328" y="3790340"/>
                    <a:pt x="2142871" y="3890772"/>
                    <a:pt x="2019046" y="3890772"/>
                  </a:cubicBezTo>
                  <a:lnTo>
                    <a:pt x="224333" y="3890772"/>
                  </a:lnTo>
                  <a:cubicBezTo>
                    <a:pt x="100432" y="3890772"/>
                    <a:pt x="0" y="3790340"/>
                    <a:pt x="0" y="3666439"/>
                  </a:cubicBezTo>
                  <a:close/>
                </a:path>
              </a:pathLst>
            </a:custGeom>
            <a:ln w="25400" cap="flat">
              <a:round/>
            </a:ln>
          </p:spPr>
          <p:style>
            <a:lnRef idx="1">
              <a:srgbClr val="FFFFF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43985" y="1669198"/>
              <a:ext cx="260199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ای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39623" y="1669198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39876" y="1669198"/>
              <a:ext cx="353006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نامه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05295" y="1669198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5802" y="1669198"/>
              <a:ext cx="585194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زندگی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245798" y="1669198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303398" y="1669198"/>
              <a:ext cx="415103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های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615506" y="1669198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85623" y="1669198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615760" y="1669198"/>
              <a:ext cx="597006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ویژگی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090039" y="2022766"/>
              <a:ext cx="75596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(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45643" y="2022766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3243" y="2022766"/>
              <a:ext cx="104619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و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81905" y="2022766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39505" y="2022766"/>
              <a:ext cx="607805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قومیت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096502" y="2022766"/>
              <a:ext cx="140730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202314" y="2022766"/>
              <a:ext cx="343219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سن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60373" y="2022766"/>
              <a:ext cx="13971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565424" y="2022766"/>
              <a:ext cx="69723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 dirty="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جنسیت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61239" y="2022766"/>
              <a:ext cx="245237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)...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35609" y="2501302"/>
              <a:ext cx="200464" cy="47046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ها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86588" y="2501302"/>
              <a:ext cx="518373" cy="47046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ارزش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86334" y="2501302"/>
              <a:ext cx="76608" cy="47046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31951" y="2978841"/>
              <a:ext cx="200665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ها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074293" y="2978841"/>
              <a:ext cx="76685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282827" y="2978841"/>
              <a:ext cx="76685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283081" y="2978841"/>
              <a:ext cx="600644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نگرش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73709" y="2978841"/>
              <a:ext cx="135128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</a:rPr>
                <a:t>1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36549" y="2978841"/>
              <a:ext cx="104724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و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778637" y="2978841"/>
              <a:ext cx="76685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78053" y="2978841"/>
              <a:ext cx="135128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</a:rPr>
                <a:t>2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049461" y="3463962"/>
              <a:ext cx="842693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شخصیت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991861" y="3463962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55599" y="3463962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913199" y="3463962"/>
              <a:ext cx="104619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و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727583" y="3463962"/>
              <a:ext cx="170204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...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4" name="Shape 178"/>
            <p:cNvSpPr/>
            <p:nvPr/>
          </p:nvSpPr>
          <p:spPr>
            <a:xfrm>
              <a:off x="2551557" y="2464689"/>
              <a:ext cx="475488" cy="556260"/>
            </a:xfrm>
            <a:custGeom>
              <a:avLst/>
              <a:gdLst/>
              <a:ahLst/>
              <a:cxnLst/>
              <a:rect l="0" t="0" r="0" b="0"/>
              <a:pathLst>
                <a:path w="475488" h="556260">
                  <a:moveTo>
                    <a:pt x="237744" y="0"/>
                  </a:moveTo>
                  <a:lnTo>
                    <a:pt x="475488" y="278130"/>
                  </a:lnTo>
                  <a:lnTo>
                    <a:pt x="237744" y="556260"/>
                  </a:lnTo>
                  <a:lnTo>
                    <a:pt x="237744" y="445008"/>
                  </a:lnTo>
                  <a:lnTo>
                    <a:pt x="0" y="445008"/>
                  </a:lnTo>
                  <a:lnTo>
                    <a:pt x="0" y="111252"/>
                  </a:lnTo>
                  <a:lnTo>
                    <a:pt x="237744" y="111252"/>
                  </a:lnTo>
                  <a:lnTo>
                    <a:pt x="237744" y="0"/>
                  </a:lnTo>
                  <a:close/>
                </a:path>
              </a:pathLst>
            </a:custGeom>
            <a:ln w="0" cap="flat">
              <a:round/>
            </a:ln>
          </p:spPr>
          <p:style>
            <a:lnRef idx="0">
              <a:srgbClr val="000000">
                <a:alpha val="0"/>
              </a:srgbClr>
            </a:lnRef>
            <a:fillRef idx="1">
              <a:srgbClr val="8064A2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5" name="Shape 179"/>
            <p:cNvSpPr/>
            <p:nvPr/>
          </p:nvSpPr>
          <p:spPr>
            <a:xfrm>
              <a:off x="3224784" y="797814"/>
              <a:ext cx="2243328" cy="3890772"/>
            </a:xfrm>
            <a:custGeom>
              <a:avLst/>
              <a:gdLst/>
              <a:ahLst/>
              <a:cxnLst/>
              <a:rect l="0" t="0" r="0" b="0"/>
              <a:pathLst>
                <a:path w="2243328" h="3890772">
                  <a:moveTo>
                    <a:pt x="224282" y="0"/>
                  </a:moveTo>
                  <a:lnTo>
                    <a:pt x="2019046" y="0"/>
                  </a:lnTo>
                  <a:cubicBezTo>
                    <a:pt x="2142871" y="0"/>
                    <a:pt x="2243328" y="100457"/>
                    <a:pt x="2243328" y="224282"/>
                  </a:cubicBezTo>
                  <a:lnTo>
                    <a:pt x="2243328" y="3666439"/>
                  </a:lnTo>
                  <a:cubicBezTo>
                    <a:pt x="2243328" y="3790340"/>
                    <a:pt x="2142871" y="3890772"/>
                    <a:pt x="2019046" y="3890772"/>
                  </a:cubicBezTo>
                  <a:lnTo>
                    <a:pt x="224282" y="3890772"/>
                  </a:lnTo>
                  <a:cubicBezTo>
                    <a:pt x="100457" y="3890772"/>
                    <a:pt x="0" y="3790340"/>
                    <a:pt x="0" y="3666439"/>
                  </a:cubicBezTo>
                  <a:lnTo>
                    <a:pt x="0" y="224282"/>
                  </a:lnTo>
                  <a:cubicBezTo>
                    <a:pt x="0" y="100457"/>
                    <a:pt x="100457" y="0"/>
                    <a:pt x="224282" y="0"/>
                  </a:cubicBezTo>
                  <a:close/>
                </a:path>
              </a:pathLst>
            </a:custGeom>
            <a:ln w="0" cap="flat">
              <a:round/>
            </a:ln>
          </p:spPr>
          <p:style>
            <a:lnRef idx="0">
              <a:srgbClr val="000000">
                <a:alpha val="0"/>
              </a:srgbClr>
            </a:lnRef>
            <a:fillRef idx="1">
              <a:srgbClr val="5767B4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6" name="Shape 180"/>
            <p:cNvSpPr/>
            <p:nvPr/>
          </p:nvSpPr>
          <p:spPr>
            <a:xfrm>
              <a:off x="3224784" y="797814"/>
              <a:ext cx="2243328" cy="3890772"/>
            </a:xfrm>
            <a:custGeom>
              <a:avLst/>
              <a:gdLst/>
              <a:ahLst/>
              <a:cxnLst/>
              <a:rect l="0" t="0" r="0" b="0"/>
              <a:pathLst>
                <a:path w="2243328" h="3890772">
                  <a:moveTo>
                    <a:pt x="0" y="224282"/>
                  </a:moveTo>
                  <a:cubicBezTo>
                    <a:pt x="0" y="100457"/>
                    <a:pt x="100457" y="0"/>
                    <a:pt x="224282" y="0"/>
                  </a:cubicBezTo>
                  <a:lnTo>
                    <a:pt x="2019046" y="0"/>
                  </a:lnTo>
                  <a:cubicBezTo>
                    <a:pt x="2142871" y="0"/>
                    <a:pt x="2243328" y="100457"/>
                    <a:pt x="2243328" y="224282"/>
                  </a:cubicBezTo>
                  <a:lnTo>
                    <a:pt x="2243328" y="3666439"/>
                  </a:lnTo>
                  <a:cubicBezTo>
                    <a:pt x="2243328" y="3790340"/>
                    <a:pt x="2142871" y="3890772"/>
                    <a:pt x="2019046" y="3890772"/>
                  </a:cubicBezTo>
                  <a:lnTo>
                    <a:pt x="224282" y="3890772"/>
                  </a:lnTo>
                  <a:cubicBezTo>
                    <a:pt x="100457" y="3890772"/>
                    <a:pt x="0" y="3790340"/>
                    <a:pt x="0" y="3666439"/>
                  </a:cubicBezTo>
                  <a:close/>
                </a:path>
              </a:pathLst>
            </a:custGeom>
            <a:ln w="25400" cap="flat">
              <a:round/>
            </a:ln>
          </p:spPr>
          <p:style>
            <a:lnRef idx="1">
              <a:srgbClr val="FFFFF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048379" y="1607222"/>
              <a:ext cx="7897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 u="sng" dirty="0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ارتباطات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4108069" y="2084996"/>
              <a:ext cx="632779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رهبری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558816" y="2562770"/>
              <a:ext cx="582494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پویایی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247216" y="2562770"/>
              <a:ext cx="414091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های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188601" y="2562770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558563" y="2562770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694811" y="2562770"/>
              <a:ext cx="656740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گروهی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110355" y="3041560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168717" y="3041560"/>
              <a:ext cx="547734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ادراک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950081" y="3526192"/>
              <a:ext cx="431977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 u="sng" dirty="0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تغییر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274876" y="3526192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333238" y="3526192"/>
              <a:ext cx="541997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فرآیند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9" name="Shape 199"/>
            <p:cNvSpPr/>
            <p:nvPr/>
          </p:nvSpPr>
          <p:spPr>
            <a:xfrm>
              <a:off x="5692521" y="2464689"/>
              <a:ext cx="475488" cy="556260"/>
            </a:xfrm>
            <a:custGeom>
              <a:avLst/>
              <a:gdLst/>
              <a:ahLst/>
              <a:cxnLst/>
              <a:rect l="0" t="0" r="0" b="0"/>
              <a:pathLst>
                <a:path w="475488" h="556260">
                  <a:moveTo>
                    <a:pt x="237744" y="0"/>
                  </a:moveTo>
                  <a:lnTo>
                    <a:pt x="475488" y="278130"/>
                  </a:lnTo>
                  <a:lnTo>
                    <a:pt x="237744" y="556260"/>
                  </a:lnTo>
                  <a:lnTo>
                    <a:pt x="237744" y="445008"/>
                  </a:lnTo>
                  <a:lnTo>
                    <a:pt x="0" y="445008"/>
                  </a:lnTo>
                  <a:lnTo>
                    <a:pt x="0" y="111252"/>
                  </a:lnTo>
                  <a:lnTo>
                    <a:pt x="237744" y="111252"/>
                  </a:lnTo>
                  <a:lnTo>
                    <a:pt x="237744" y="0"/>
                  </a:lnTo>
                  <a:close/>
                </a:path>
              </a:pathLst>
            </a:custGeom>
            <a:ln w="0" cap="flat">
              <a:round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0" name="Shape 200"/>
            <p:cNvSpPr/>
            <p:nvPr/>
          </p:nvSpPr>
          <p:spPr>
            <a:xfrm>
              <a:off x="6365749" y="797814"/>
              <a:ext cx="2243328" cy="3890772"/>
            </a:xfrm>
            <a:custGeom>
              <a:avLst/>
              <a:gdLst/>
              <a:ahLst/>
              <a:cxnLst/>
              <a:rect l="0" t="0" r="0" b="0"/>
              <a:pathLst>
                <a:path w="2243328" h="3890772">
                  <a:moveTo>
                    <a:pt x="224282" y="0"/>
                  </a:moveTo>
                  <a:lnTo>
                    <a:pt x="2019046" y="0"/>
                  </a:lnTo>
                  <a:cubicBezTo>
                    <a:pt x="2142871" y="0"/>
                    <a:pt x="2243328" y="100457"/>
                    <a:pt x="2243328" y="224282"/>
                  </a:cubicBezTo>
                  <a:lnTo>
                    <a:pt x="2243328" y="3666439"/>
                  </a:lnTo>
                  <a:cubicBezTo>
                    <a:pt x="2243328" y="3790340"/>
                    <a:pt x="2142871" y="3890772"/>
                    <a:pt x="2019046" y="3890772"/>
                  </a:cubicBezTo>
                  <a:lnTo>
                    <a:pt x="224282" y="3890772"/>
                  </a:lnTo>
                  <a:cubicBezTo>
                    <a:pt x="100457" y="3890772"/>
                    <a:pt x="0" y="3790340"/>
                    <a:pt x="0" y="3666439"/>
                  </a:cubicBezTo>
                  <a:lnTo>
                    <a:pt x="0" y="224282"/>
                  </a:lnTo>
                  <a:cubicBezTo>
                    <a:pt x="0" y="100457"/>
                    <a:pt x="100457" y="0"/>
                    <a:pt x="224282" y="0"/>
                  </a:cubicBezTo>
                  <a:close/>
                </a:path>
              </a:pathLst>
            </a:custGeom>
            <a:ln w="0" cap="flat">
              <a:round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BACC6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1" name="Shape 201"/>
            <p:cNvSpPr/>
            <p:nvPr/>
          </p:nvSpPr>
          <p:spPr>
            <a:xfrm>
              <a:off x="6365749" y="797814"/>
              <a:ext cx="2243328" cy="3890772"/>
            </a:xfrm>
            <a:custGeom>
              <a:avLst/>
              <a:gdLst/>
              <a:ahLst/>
              <a:cxnLst/>
              <a:rect l="0" t="0" r="0" b="0"/>
              <a:pathLst>
                <a:path w="2243328" h="3890772">
                  <a:moveTo>
                    <a:pt x="0" y="224282"/>
                  </a:moveTo>
                  <a:cubicBezTo>
                    <a:pt x="0" y="100457"/>
                    <a:pt x="100457" y="0"/>
                    <a:pt x="224282" y="0"/>
                  </a:cubicBezTo>
                  <a:lnTo>
                    <a:pt x="2019046" y="0"/>
                  </a:lnTo>
                  <a:cubicBezTo>
                    <a:pt x="2142871" y="0"/>
                    <a:pt x="2243328" y="100457"/>
                    <a:pt x="2243328" y="224282"/>
                  </a:cubicBezTo>
                  <a:lnTo>
                    <a:pt x="2243328" y="3666439"/>
                  </a:lnTo>
                  <a:cubicBezTo>
                    <a:pt x="2243328" y="3790340"/>
                    <a:pt x="2142871" y="3890772"/>
                    <a:pt x="2019046" y="3890772"/>
                  </a:cubicBezTo>
                  <a:lnTo>
                    <a:pt x="224282" y="3890772"/>
                  </a:lnTo>
                  <a:cubicBezTo>
                    <a:pt x="100457" y="3890772"/>
                    <a:pt x="0" y="3790340"/>
                    <a:pt x="0" y="3666439"/>
                  </a:cubicBezTo>
                  <a:close/>
                </a:path>
              </a:pathLst>
            </a:custGeom>
            <a:ln w="25400" cap="flat">
              <a:round/>
            </a:ln>
          </p:spPr>
          <p:style>
            <a:lnRef idx="1">
              <a:srgbClr val="FFFFF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7692410" y="952156"/>
              <a:ext cx="104620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و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7408976" y="952156"/>
              <a:ext cx="300359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بهر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7335135" y="952156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7024804" y="952156"/>
              <a:ext cx="510949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هوری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965936" y="952156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628453" y="952156"/>
              <a:ext cx="448852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منابع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570853" y="952156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634809" y="952156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828671" y="952156"/>
              <a:ext cx="686439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عملکرد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7771072" y="952156"/>
              <a:ext cx="76607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7264273" y="1305724"/>
              <a:ext cx="591944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انسانی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7460683" y="1784260"/>
              <a:ext cx="656741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رضایت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021195" y="1784260"/>
              <a:ext cx="505886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شغلی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7401560" y="1784260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7025005" y="2262034"/>
              <a:ext cx="734362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سازمانی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7577156" y="2262034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7634757" y="2262034"/>
              <a:ext cx="41982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تعهد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6801739" y="2739573"/>
              <a:ext cx="438153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شغل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7282307" y="2739573"/>
              <a:ext cx="76685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7188834" y="2739573"/>
              <a:ext cx="124319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با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7131177" y="2739573"/>
              <a:ext cx="76685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7685913" y="2739573"/>
              <a:ext cx="76685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339965" y="2739573"/>
              <a:ext cx="460111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شدن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7744841" y="2739573"/>
              <a:ext cx="570578" cy="47093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عجین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587766" y="3218598"/>
              <a:ext cx="546721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هویت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6976999" y="3218598"/>
              <a:ext cx="734362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سازمانی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7529151" y="3218598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6656959" y="3696372"/>
              <a:ext cx="734362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سازمانی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7209111" y="3696372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7266711" y="3696372"/>
              <a:ext cx="901415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شهروندی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7944466" y="3696372"/>
              <a:ext cx="76608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8002067" y="3696372"/>
              <a:ext cx="420840" cy="47046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رفتار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6928993" y="4181004"/>
              <a:ext cx="76608" cy="47046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7065254" y="4181004"/>
              <a:ext cx="76608" cy="47046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6986593" y="4181004"/>
              <a:ext cx="104619" cy="47046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و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122855" y="4181004"/>
              <a:ext cx="734362" cy="47046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سازمانی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7675006" y="4181004"/>
              <a:ext cx="76608" cy="47046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7732607" y="4181004"/>
              <a:ext cx="586881" cy="47046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قلدری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6800977" y="4181004"/>
              <a:ext cx="170205" cy="47046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...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1" name="Shape 248"/>
            <p:cNvSpPr/>
            <p:nvPr/>
          </p:nvSpPr>
          <p:spPr>
            <a:xfrm>
              <a:off x="838200" y="4724400"/>
              <a:ext cx="6629400" cy="304800"/>
            </a:xfrm>
            <a:custGeom>
              <a:avLst/>
              <a:gdLst/>
              <a:ahLst/>
              <a:cxnLst/>
              <a:rect l="0" t="0" r="0" b="0"/>
              <a:pathLst>
                <a:path w="6629400" h="304800">
                  <a:moveTo>
                    <a:pt x="76200" y="0"/>
                  </a:moveTo>
                  <a:lnTo>
                    <a:pt x="152400" y="76200"/>
                  </a:lnTo>
                  <a:lnTo>
                    <a:pt x="114300" y="76200"/>
                  </a:lnTo>
                  <a:lnTo>
                    <a:pt x="114300" y="228600"/>
                  </a:lnTo>
                  <a:lnTo>
                    <a:pt x="6629400" y="228600"/>
                  </a:lnTo>
                  <a:lnTo>
                    <a:pt x="6629400" y="304800"/>
                  </a:lnTo>
                  <a:lnTo>
                    <a:pt x="38100" y="304800"/>
                  </a:lnTo>
                  <a:lnTo>
                    <a:pt x="38100" y="76200"/>
                  </a:lnTo>
                  <a:lnTo>
                    <a:pt x="0" y="76200"/>
                  </a:lnTo>
                  <a:lnTo>
                    <a:pt x="76200" y="0"/>
                  </a:lnTo>
                  <a:close/>
                </a:path>
              </a:pathLst>
            </a:custGeom>
            <a:ln w="0" cap="flat">
              <a:round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F81B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2" name="Shape 249"/>
            <p:cNvSpPr/>
            <p:nvPr/>
          </p:nvSpPr>
          <p:spPr>
            <a:xfrm>
              <a:off x="838200" y="4724400"/>
              <a:ext cx="6629400" cy="304800"/>
            </a:xfrm>
            <a:custGeom>
              <a:avLst/>
              <a:gdLst/>
              <a:ahLst/>
              <a:cxnLst/>
              <a:rect l="0" t="0" r="0" b="0"/>
              <a:pathLst>
                <a:path w="6629400" h="304800">
                  <a:moveTo>
                    <a:pt x="6629400" y="228600"/>
                  </a:moveTo>
                  <a:lnTo>
                    <a:pt x="114300" y="228600"/>
                  </a:lnTo>
                  <a:lnTo>
                    <a:pt x="114300" y="76200"/>
                  </a:lnTo>
                  <a:lnTo>
                    <a:pt x="152400" y="76200"/>
                  </a:lnTo>
                  <a:lnTo>
                    <a:pt x="76200" y="0"/>
                  </a:lnTo>
                  <a:lnTo>
                    <a:pt x="0" y="76200"/>
                  </a:lnTo>
                  <a:lnTo>
                    <a:pt x="38100" y="76200"/>
                  </a:lnTo>
                  <a:lnTo>
                    <a:pt x="38100" y="304800"/>
                  </a:lnTo>
                  <a:lnTo>
                    <a:pt x="6629400" y="304800"/>
                  </a:lnTo>
                  <a:close/>
                </a:path>
              </a:pathLst>
            </a:custGeom>
            <a:ln w="25400" cap="flat">
              <a:miter lim="101600"/>
            </a:ln>
          </p:spPr>
          <p:style>
            <a:lnRef idx="1">
              <a:srgbClr val="385D8A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3" name="Shape 262286"/>
            <p:cNvSpPr/>
            <p:nvPr/>
          </p:nvSpPr>
          <p:spPr>
            <a:xfrm>
              <a:off x="7391400" y="4572000"/>
              <a:ext cx="76200" cy="381000"/>
            </a:xfrm>
            <a:custGeom>
              <a:avLst/>
              <a:gdLst/>
              <a:ahLst/>
              <a:cxnLst/>
              <a:rect l="0" t="0" r="0" b="0"/>
              <a:pathLst>
                <a:path w="76200" h="381000">
                  <a:moveTo>
                    <a:pt x="0" y="0"/>
                  </a:moveTo>
                  <a:lnTo>
                    <a:pt x="76200" y="0"/>
                  </a:lnTo>
                  <a:lnTo>
                    <a:pt x="76200" y="381000"/>
                  </a:lnTo>
                  <a:lnTo>
                    <a:pt x="0" y="381000"/>
                  </a:lnTo>
                  <a:lnTo>
                    <a:pt x="0" y="0"/>
                  </a:lnTo>
                </a:path>
              </a:pathLst>
            </a:custGeom>
            <a:ln w="0" cap="flat">
              <a:miter lim="1016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F81B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4" name="Shape 251"/>
            <p:cNvSpPr/>
            <p:nvPr/>
          </p:nvSpPr>
          <p:spPr>
            <a:xfrm>
              <a:off x="7391400" y="4572000"/>
              <a:ext cx="76200" cy="381000"/>
            </a:xfrm>
            <a:custGeom>
              <a:avLst/>
              <a:gdLst/>
              <a:ahLst/>
              <a:cxnLst/>
              <a:rect l="0" t="0" r="0" b="0"/>
              <a:pathLst>
                <a:path w="76200" h="381000">
                  <a:moveTo>
                    <a:pt x="0" y="381000"/>
                  </a:moveTo>
                  <a:lnTo>
                    <a:pt x="76200" y="381000"/>
                  </a:lnTo>
                  <a:lnTo>
                    <a:pt x="76200" y="0"/>
                  </a:lnTo>
                  <a:lnTo>
                    <a:pt x="0" y="0"/>
                  </a:lnTo>
                  <a:close/>
                </a:path>
              </a:pathLst>
            </a:custGeom>
            <a:ln w="25400" cap="flat">
              <a:round/>
            </a:ln>
          </p:spPr>
          <p:style>
            <a:lnRef idx="1">
              <a:srgbClr val="385D8A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5" name="Shape 262287"/>
            <p:cNvSpPr/>
            <p:nvPr/>
          </p:nvSpPr>
          <p:spPr>
            <a:xfrm>
              <a:off x="4267200" y="4572000"/>
              <a:ext cx="76200" cy="381000"/>
            </a:xfrm>
            <a:custGeom>
              <a:avLst/>
              <a:gdLst/>
              <a:ahLst/>
              <a:cxnLst/>
              <a:rect l="0" t="0" r="0" b="0"/>
              <a:pathLst>
                <a:path w="76200" h="381000">
                  <a:moveTo>
                    <a:pt x="0" y="0"/>
                  </a:moveTo>
                  <a:lnTo>
                    <a:pt x="76200" y="0"/>
                  </a:lnTo>
                  <a:lnTo>
                    <a:pt x="76200" y="381000"/>
                  </a:lnTo>
                  <a:lnTo>
                    <a:pt x="0" y="381000"/>
                  </a:lnTo>
                  <a:lnTo>
                    <a:pt x="0" y="0"/>
                  </a:lnTo>
                </a:path>
              </a:pathLst>
            </a:custGeom>
            <a:ln w="0" cap="flat">
              <a:round/>
            </a:ln>
          </p:spPr>
          <p:style>
            <a:lnRef idx="0">
              <a:srgbClr val="000000">
                <a:alpha val="0"/>
              </a:srgbClr>
            </a:lnRef>
            <a:fillRef idx="1">
              <a:srgbClr val="4F81BD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6" name="Shape 253"/>
            <p:cNvSpPr/>
            <p:nvPr/>
          </p:nvSpPr>
          <p:spPr>
            <a:xfrm>
              <a:off x="4267200" y="4572000"/>
              <a:ext cx="76200" cy="381000"/>
            </a:xfrm>
            <a:custGeom>
              <a:avLst/>
              <a:gdLst/>
              <a:ahLst/>
              <a:cxnLst/>
              <a:rect l="0" t="0" r="0" b="0"/>
              <a:pathLst>
                <a:path w="76200" h="381000">
                  <a:moveTo>
                    <a:pt x="0" y="381000"/>
                  </a:moveTo>
                  <a:lnTo>
                    <a:pt x="76200" y="381000"/>
                  </a:lnTo>
                  <a:lnTo>
                    <a:pt x="76200" y="0"/>
                  </a:lnTo>
                  <a:lnTo>
                    <a:pt x="0" y="0"/>
                  </a:lnTo>
                  <a:close/>
                </a:path>
              </a:pathLst>
            </a:custGeom>
            <a:ln w="25400" cap="flat">
              <a:round/>
            </a:ln>
          </p:spPr>
          <p:style>
            <a:lnRef idx="1">
              <a:srgbClr val="385D8A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5597983" y="177727"/>
              <a:ext cx="594394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محیط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5544947" y="177727"/>
              <a:ext cx="69017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5478653" y="177727"/>
              <a:ext cx="87867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(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4489577" y="177727"/>
              <a:ext cx="501359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بافت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4866539" y="177727"/>
              <a:ext cx="69017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4918431" y="177727"/>
              <a:ext cx="171781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یا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5047590" y="177727"/>
              <a:ext cx="69017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5100168" y="177727"/>
              <a:ext cx="502271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بستر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4320413" y="177727"/>
              <a:ext cx="224684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:)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3777793" y="177727"/>
              <a:ext cx="721482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فرهنگ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3443351" y="177727"/>
              <a:ext cx="377919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ملی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3726815" y="177727"/>
              <a:ext cx="69017" cy="461847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800" b="1">
                  <a:solidFill>
                    <a:srgbClr val="000000"/>
                  </a:solidFill>
                  <a:effectLst/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966597" y="3816537"/>
              <a:ext cx="795904" cy="51316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 b="1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  <a:cs typeface="Mitra" panose="00000400000000000000" pitchFamily="2" charset="-78"/>
                </a:rPr>
                <a:t>توانایی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910971" y="3816537"/>
              <a:ext cx="76685" cy="51316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 b="1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776859" y="3816537"/>
              <a:ext cx="179720" cy="51316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 b="1" u="sng">
                  <a:solidFill>
                    <a:srgbClr val="0000FF"/>
                  </a:solidFill>
                  <a:effectLst/>
                  <a:uFill>
                    <a:solidFill>
                      <a:srgbClr val="0000FF"/>
                    </a:solidFill>
                  </a:uFill>
                  <a:latin typeface="Mitra" panose="00000400000000000000" pitchFamily="2" charset="-78"/>
                  <a:ea typeface="Mitra" panose="00000400000000000000" pitchFamily="2" charset="-78"/>
                </a:rPr>
                <a:t>2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1972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2113634"/>
            <a:ext cx="8398773" cy="2595981"/>
          </a:xfrm>
        </p:spPr>
        <p:txBody>
          <a:bodyPr/>
          <a:lstStyle/>
          <a:p>
            <a:pPr algn="r"/>
            <a:r>
              <a:rPr lang="ar-SA" b="1" dirty="0"/>
              <a:t>مجموعه قوانین نانوشته مرتبط </a:t>
            </a:r>
            <a:r>
              <a:rPr lang="ar-SA" b="1" dirty="0" smtClean="0"/>
              <a:t>با</a:t>
            </a:r>
            <a:r>
              <a:rPr lang="fa-IR" b="1" dirty="0" smtClean="0"/>
              <a:t>:</a:t>
            </a:r>
          </a:p>
          <a:p>
            <a:pPr algn="r"/>
            <a:r>
              <a:rPr lang="ar-SA" b="1" dirty="0" smtClean="0"/>
              <a:t> </a:t>
            </a:r>
            <a:r>
              <a:rPr lang="ar-SA" b="1" dirty="0"/>
              <a:t>موقعیت های </a:t>
            </a:r>
            <a:r>
              <a:rPr lang="ar-SA" b="1" dirty="0" smtClean="0"/>
              <a:t>اجتماعی</a:t>
            </a:r>
            <a:endParaRPr lang="fa-IR" b="1" dirty="0" smtClean="0"/>
          </a:p>
          <a:p>
            <a:pPr algn="r"/>
            <a:r>
              <a:rPr lang="ar-SA" b="1" dirty="0" smtClean="0"/>
              <a:t> </a:t>
            </a:r>
            <a:r>
              <a:rPr lang="ar-SA" b="1" dirty="0"/>
              <a:t>ارتباطات </a:t>
            </a:r>
            <a:endParaRPr lang="fa-IR" b="1" dirty="0" smtClean="0"/>
          </a:p>
          <a:p>
            <a:pPr algn="r"/>
            <a:r>
              <a:rPr lang="ar-SA" b="1" dirty="0" smtClean="0"/>
              <a:t> </a:t>
            </a:r>
            <a:r>
              <a:rPr lang="ar-SA" b="1" dirty="0"/>
              <a:t>محیط های کاری حرفه ای</a:t>
            </a:r>
            <a:endParaRPr lang="en-US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448966" y="118709"/>
            <a:ext cx="7781569" cy="901758"/>
            <a:chOff x="0" y="0"/>
            <a:chExt cx="7323582" cy="1089660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323582" cy="1089660"/>
            </a:xfrm>
            <a:prstGeom prst="rect">
              <a:avLst/>
            </a:prstGeom>
          </p:spPr>
        </p:pic>
        <p:pic>
          <p:nvPicPr>
            <p:cNvPr id="6" name="Picture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249168" y="762"/>
              <a:ext cx="3310128" cy="781050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468878" y="38541"/>
              <a:ext cx="1352178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 dirty="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چیست؟</a:t>
              </a:r>
              <a:endParaRPr lang="en-US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485553" y="38541"/>
              <a:ext cx="108383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567044" y="38541"/>
              <a:ext cx="430690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ای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890871" y="38541"/>
              <a:ext cx="108382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890871" y="38541"/>
              <a:ext cx="899243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حرفه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566993" y="38541"/>
              <a:ext cx="108383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646704" y="38541"/>
              <a:ext cx="893091" cy="718018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800">
                  <a:solidFill>
                    <a:srgbClr val="00A99C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رفتار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4450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281175"/>
            <a:ext cx="8398777" cy="4581150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533400" y="770890"/>
            <a:ext cx="8077200" cy="3728733"/>
            <a:chOff x="0" y="0"/>
            <a:chExt cx="8077200" cy="3729328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90600" y="457200"/>
              <a:ext cx="6394704" cy="729996"/>
            </a:xfrm>
            <a:prstGeom prst="rect">
              <a:avLst/>
            </a:prstGeom>
          </p:spPr>
        </p:pic>
        <p:pic>
          <p:nvPicPr>
            <p:cNvPr id="6" name="Picture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533400"/>
              <a:ext cx="1181862" cy="81000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5254244" y="1377616"/>
              <a:ext cx="821432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احترام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928108" y="1834816"/>
              <a:ext cx="307109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ای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59017" y="1834816"/>
              <a:ext cx="77284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59017" y="1834816"/>
              <a:ext cx="641216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حرفه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641896" y="1834816"/>
              <a:ext cx="77283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701780" y="1834816"/>
              <a:ext cx="659103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اخلاق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972304" y="2292016"/>
              <a:ext cx="854843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مناسب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615043" y="2292016"/>
              <a:ext cx="77283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674419" y="2292016"/>
              <a:ext cx="636829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رفتار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940806" y="2748960"/>
              <a:ext cx="77361" cy="51250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001258" y="2748960"/>
              <a:ext cx="645912" cy="51250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سبک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38548" y="2748960"/>
              <a:ext cx="854685" cy="51250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مناسب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281168" y="2748960"/>
              <a:ext cx="77361" cy="51250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339334" y="2748960"/>
              <a:ext cx="574632" cy="51250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مرام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771388" y="2748960"/>
              <a:ext cx="77361" cy="51250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830062" y="2748960"/>
              <a:ext cx="147289" cy="51250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و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511509" y="3217338"/>
              <a:ext cx="147142" cy="51199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و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622142" y="3217338"/>
              <a:ext cx="77284" cy="51199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682027" y="3217338"/>
              <a:ext cx="633454" cy="51199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منش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966970" y="3217338"/>
              <a:ext cx="645266" cy="51199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سبک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452133" y="3217338"/>
              <a:ext cx="77284" cy="511990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8" name="Shape 421"/>
            <p:cNvSpPr/>
            <p:nvPr/>
          </p:nvSpPr>
          <p:spPr>
            <a:xfrm>
              <a:off x="4115181" y="1371981"/>
              <a:ext cx="609600" cy="2209800"/>
            </a:xfrm>
            <a:custGeom>
              <a:avLst/>
              <a:gdLst/>
              <a:ahLst/>
              <a:cxnLst/>
              <a:rect l="0" t="0" r="0" b="0"/>
              <a:pathLst>
                <a:path w="609600" h="2209800">
                  <a:moveTo>
                    <a:pt x="609600" y="2209800"/>
                  </a:moveTo>
                  <a:cubicBezTo>
                    <a:pt x="441325" y="2209800"/>
                    <a:pt x="304800" y="2187055"/>
                    <a:pt x="304800" y="2159000"/>
                  </a:cubicBezTo>
                  <a:lnTo>
                    <a:pt x="304800" y="1155700"/>
                  </a:lnTo>
                  <a:cubicBezTo>
                    <a:pt x="304800" y="1127633"/>
                    <a:pt x="168275" y="1104900"/>
                    <a:pt x="0" y="1104900"/>
                  </a:cubicBezTo>
                  <a:cubicBezTo>
                    <a:pt x="168275" y="1104900"/>
                    <a:pt x="304800" y="1082167"/>
                    <a:pt x="304800" y="1054100"/>
                  </a:cubicBezTo>
                  <a:lnTo>
                    <a:pt x="304800" y="50800"/>
                  </a:lnTo>
                  <a:cubicBezTo>
                    <a:pt x="304800" y="22733"/>
                    <a:pt x="441325" y="0"/>
                    <a:pt x="609600" y="0"/>
                  </a:cubicBezTo>
                </a:path>
              </a:pathLst>
            </a:custGeom>
            <a:ln w="9525" cap="flat">
              <a:round/>
            </a:ln>
          </p:spPr>
          <p:style>
            <a:lnRef idx="1">
              <a:srgbClr val="4A7EB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173220" y="2298620"/>
              <a:ext cx="77283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229552" y="2298620"/>
              <a:ext cx="659440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فراتر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725372" y="2298620"/>
              <a:ext cx="77283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784748" y="2298620"/>
              <a:ext cx="147142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و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895382" y="2298620"/>
              <a:ext cx="77283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954504" y="2298620"/>
              <a:ext cx="494074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نها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157755" y="2298620"/>
              <a:ext cx="77284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325989" y="2298620"/>
              <a:ext cx="206877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اي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481535" y="2298620"/>
              <a:ext cx="77283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540404" y="2298620"/>
              <a:ext cx="511623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همه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611427" y="2298620"/>
              <a:ext cx="77283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779660" y="2298620"/>
              <a:ext cx="206877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اي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935207" y="2298620"/>
              <a:ext cx="77283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</a:rPr>
                <a:t> 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994837" y="2298620"/>
              <a:ext cx="238262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از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408176" y="2298620"/>
              <a:ext cx="494074" cy="5119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algn="l" rtl="0">
                <a:lnSpc>
                  <a:spcPct val="107000"/>
                </a:lnSpc>
                <a:spcAft>
                  <a:spcPts val="800"/>
                </a:spcAft>
              </a:pPr>
              <a:r>
                <a:rPr lang="ar-SA" sz="2000">
                  <a:solidFill>
                    <a:srgbClr val="000000"/>
                  </a:solidFill>
                  <a:effectLst/>
                  <a:latin typeface="B Yekan" panose="00000400000000000000" pitchFamily="2" charset="-78"/>
                  <a:ea typeface="B Yekan" panose="00000400000000000000" pitchFamily="2" charset="-78"/>
                  <a:cs typeface="B Yekan" panose="00000400000000000000" pitchFamily="2" charset="-78"/>
                </a:rPr>
                <a:t>نها</a:t>
              </a:r>
              <a:endParaRPr lang="en-US" sz="11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pic>
          <p:nvPicPr>
            <p:cNvPr id="44" name="Picture 4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6553200" y="0"/>
              <a:ext cx="1524000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2047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5535</TotalTime>
  <Words>837</Words>
  <Application>Microsoft Office PowerPoint</Application>
  <PresentationFormat>On-screen Show (16:9)</PresentationFormat>
  <Paragraphs>248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Arial</vt:lpstr>
      <vt:lpstr>B Titr</vt:lpstr>
      <vt:lpstr>B Yekan</vt:lpstr>
      <vt:lpstr>BYekan</vt:lpstr>
      <vt:lpstr>Calibri</vt:lpstr>
      <vt:lpstr>Calibri Light</vt:lpstr>
      <vt:lpstr>Mitra</vt:lpstr>
      <vt:lpstr>Times New Roman</vt:lpstr>
      <vt:lpstr>Office Theme</vt:lpstr>
      <vt:lpstr>1_Office Theme</vt:lpstr>
      <vt:lpstr>PowerPoint Presentation</vt:lpstr>
      <vt:lpstr>PowerPoint Presentation</vt:lpstr>
      <vt:lpstr>اهداف دوره آموزشی </vt:lpstr>
      <vt:lpstr>PowerPoint Presentation</vt:lpstr>
      <vt:lpstr>هدف مديريت  </vt:lpstr>
      <vt:lpstr>هدف مدیریت </vt:lpstr>
      <vt:lpstr>مدل نظا م مند رفتار سازمانی </vt:lpstr>
      <vt:lpstr>PowerPoint Presentation</vt:lpstr>
      <vt:lpstr>PowerPoint Presentation</vt:lpstr>
      <vt:lpstr>چرایی رفتار حرفه ای:</vt:lpstr>
      <vt:lpstr>توانايی های فنی: </vt:lpstr>
      <vt:lpstr> توانايی های رفتاری: </vt:lpstr>
      <vt:lpstr> </vt:lpstr>
      <vt:lpstr>PowerPoint Presentation</vt:lpstr>
      <vt:lpstr>معیار شما برای رفتار حرفه ای چیست؟</vt:lpstr>
      <vt:lpstr>PowerPoint Presentation</vt:lpstr>
      <vt:lpstr>PowerPoint Presentation</vt:lpstr>
      <vt:lpstr>PowerPoint Presentation</vt:lpstr>
      <vt:lpstr>PowerPoint Presentation</vt:lpstr>
      <vt:lpstr>اتیکت چیست؟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مهم ترین مدل اصول ذهنی :</vt:lpstr>
      <vt:lpstr>Self presentation</vt:lpstr>
      <vt:lpstr>PowerPoint Presentation</vt:lpstr>
      <vt:lpstr>PowerPoint Presentation</vt:lpstr>
      <vt:lpstr>مابینگ Mobbing</vt:lpstr>
      <vt:lpstr>سخن آخر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farid F.J. jaberifard</cp:lastModifiedBy>
  <cp:revision>1015</cp:revision>
  <dcterms:created xsi:type="dcterms:W3CDTF">2013-08-21T19:17:07Z</dcterms:created>
  <dcterms:modified xsi:type="dcterms:W3CDTF">2024-12-25T10:03:24Z</dcterms:modified>
</cp:coreProperties>
</file>