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5"/>
  </p:notesMasterIdLst>
  <p:sldIdLst>
    <p:sldId id="428" r:id="rId3"/>
    <p:sldId id="256" r:id="rId4"/>
    <p:sldId id="477" r:id="rId5"/>
    <p:sldId id="583" r:id="rId6"/>
    <p:sldId id="584" r:id="rId7"/>
    <p:sldId id="585" r:id="rId8"/>
    <p:sldId id="586" r:id="rId9"/>
    <p:sldId id="587" r:id="rId10"/>
    <p:sldId id="588" r:id="rId11"/>
    <p:sldId id="589" r:id="rId12"/>
    <p:sldId id="590" r:id="rId13"/>
    <p:sldId id="591" r:id="rId14"/>
    <p:sldId id="592" r:id="rId15"/>
    <p:sldId id="593" r:id="rId16"/>
    <p:sldId id="594" r:id="rId17"/>
    <p:sldId id="595" r:id="rId18"/>
    <p:sldId id="596" r:id="rId19"/>
    <p:sldId id="597" r:id="rId20"/>
    <p:sldId id="598" r:id="rId21"/>
    <p:sldId id="599" r:id="rId22"/>
    <p:sldId id="600" r:id="rId23"/>
    <p:sldId id="426"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9900CC"/>
    <a:srgbClr val="CC3300"/>
    <a:srgbClr val="CC99FF"/>
    <a:srgbClr val="F3C5FB"/>
    <a:srgbClr val="F6D4FC"/>
    <a:srgbClr val="FF99FF"/>
    <a:srgbClr val="60A250"/>
    <a:srgbClr val="5EEC3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023" autoAdjust="0"/>
  </p:normalViewPr>
  <p:slideViewPr>
    <p:cSldViewPr>
      <p:cViewPr varScale="1">
        <p:scale>
          <a:sx n="72" d="100"/>
          <a:sy n="72" d="100"/>
        </p:scale>
        <p:origin x="582" y="72"/>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C55A2A-81CF-42A1-BF2A-7F98DBEC1B0A}" type="datetimeFigureOut">
              <a:rPr lang="fa-IR" smtClean="0"/>
              <a:t>06/06/1446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D33EC3-B7DC-4712-B9D1-763C7AB92E96}" type="slidenum">
              <a:rPr lang="fa-IR" smtClean="0"/>
              <a:t>‹#›</a:t>
            </a:fld>
            <a:endParaRPr lang="fa-IR"/>
          </a:p>
        </p:txBody>
      </p:sp>
    </p:spTree>
    <p:extLst>
      <p:ext uri="{BB962C8B-B14F-4D97-AF65-F5344CB8AC3E}">
        <p14:creationId xmlns:p14="http://schemas.microsoft.com/office/powerpoint/2010/main" val="30916347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1" y="1350112"/>
            <a:ext cx="6719020" cy="1383823"/>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1" y="3182570"/>
            <a:ext cx="8093365" cy="1374345"/>
          </a:xfrm>
          <a:noFill/>
        </p:spPr>
        <p:txBody>
          <a:bodyPr>
            <a:normAutofit/>
          </a:bodyPr>
          <a:lstStyle>
            <a:lvl1pPr marL="0" indent="0" algn="l">
              <a:buNone/>
              <a:defRPr sz="2800" b="0" i="0">
                <a:solidFill>
                  <a:schemeClr val="tx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655771" y="3946097"/>
            <a:ext cx="1294032" cy="46585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fa-I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4005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1057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282306"/>
            <a:ext cx="7886700" cy="2139553"/>
          </a:xfrm>
        </p:spPr>
        <p:txBody>
          <a:bodyPr anchor="b"/>
          <a:lstStyle>
            <a:lvl1pPr>
              <a:defRPr sz="4500"/>
            </a:lvl1pPr>
          </a:lstStyle>
          <a:p>
            <a:r>
              <a:rPr lang="en-US"/>
              <a:t>Click to edit Master title style</a:t>
            </a:r>
            <a:endParaRPr lang="fa-IR"/>
          </a:p>
        </p:txBody>
      </p:sp>
      <p:sp>
        <p:nvSpPr>
          <p:cNvPr id="3" name="Text Placeholder 2"/>
          <p:cNvSpPr>
            <a:spLocks noGrp="1"/>
          </p:cNvSpPr>
          <p:nvPr>
            <p:ph type="body" idx="1"/>
          </p:nvPr>
        </p:nvSpPr>
        <p:spPr>
          <a:xfrm>
            <a:off x="623889" y="3442098"/>
            <a:ext cx="7886700" cy="1125140"/>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85430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28651"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29151"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87895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73844"/>
            <a:ext cx="7886700" cy="994172"/>
          </a:xfrm>
        </p:spPr>
        <p:txBody>
          <a:bodyPr/>
          <a:lstStyle/>
          <a:p>
            <a:r>
              <a:rPr lang="en-US"/>
              <a:t>Click to edit Master title style</a:t>
            </a:r>
            <a:endParaRPr lang="fa-I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7"/>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7"/>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1725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85073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2559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6" y="128472"/>
            <a:ext cx="8246071" cy="89199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1" cy="3359506"/>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p:spPr>
        <p:txBody>
          <a:bodyPr anchor="b"/>
          <a:lstStyle>
            <a:lvl1pPr>
              <a:defRPr sz="2400"/>
            </a:lvl1pPr>
          </a:lstStyle>
          <a:p>
            <a:r>
              <a:rPr lang="en-US"/>
              <a:t>Click to edit Master title style</a:t>
            </a:r>
            <a:endParaRPr lang="fa-IR"/>
          </a:p>
        </p:txBody>
      </p:sp>
      <p:sp>
        <p:nvSpPr>
          <p:cNvPr id="3" name="Content Placeholder 2"/>
          <p:cNvSpPr>
            <a:spLocks noGrp="1"/>
          </p:cNvSpPr>
          <p:nvPr>
            <p:ph idx="1"/>
          </p:nvPr>
        </p:nvSpPr>
        <p:spPr>
          <a:xfrm>
            <a:off x="3887391" y="740571"/>
            <a:ext cx="4629151"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29841" y="1543052"/>
            <a:ext cx="2949179" cy="2858691"/>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504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p:spPr>
        <p:txBody>
          <a:bodyPr anchor="b"/>
          <a:lstStyle>
            <a:lvl1pPr>
              <a:defRPr sz="2400"/>
            </a:lvl1pPr>
          </a:lstStyle>
          <a:p>
            <a:r>
              <a:rPr lang="en-US"/>
              <a:t>Click to edit Master title style</a:t>
            </a:r>
            <a:endParaRPr lang="fa-IR"/>
          </a:p>
        </p:txBody>
      </p:sp>
      <p:sp>
        <p:nvSpPr>
          <p:cNvPr id="3" name="Picture Placeholder 2"/>
          <p:cNvSpPr>
            <a:spLocks noGrp="1"/>
          </p:cNvSpPr>
          <p:nvPr>
            <p:ph type="pic" idx="1"/>
          </p:nvPr>
        </p:nvSpPr>
        <p:spPr>
          <a:xfrm>
            <a:off x="3887391" y="740571"/>
            <a:ext cx="4629151" cy="3655219"/>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endParaRPr lang="fa-IR"/>
          </a:p>
        </p:txBody>
      </p:sp>
      <p:sp>
        <p:nvSpPr>
          <p:cNvPr id="4" name="Text Placeholder 3"/>
          <p:cNvSpPr>
            <a:spLocks noGrp="1"/>
          </p:cNvSpPr>
          <p:nvPr>
            <p:ph type="body" sz="half" idx="2"/>
          </p:nvPr>
        </p:nvSpPr>
        <p:spPr>
          <a:xfrm>
            <a:off x="629841" y="1543052"/>
            <a:ext cx="2949179" cy="2858691"/>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46793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5697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6"/>
            <a:ext cx="1971675" cy="4358879"/>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28651" y="273846"/>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06/06/1446</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21659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7" y="433880"/>
            <a:ext cx="7329840" cy="572644"/>
          </a:xfrm>
        </p:spPr>
        <p:txBody>
          <a:bodyPr>
            <a:normAutofit/>
          </a:bodyPr>
          <a:lstStyle>
            <a:lvl1pPr algn="l">
              <a:defRPr sz="36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7" y="1198561"/>
            <a:ext cx="7329840"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7"/>
            <a:ext cx="8246071" cy="76352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82115"/>
            <a:ext cx="4040188" cy="479822"/>
          </a:xfrm>
        </p:spPr>
        <p:txBody>
          <a:bodyPr anchor="b"/>
          <a:lstStyle>
            <a:lvl1pPr marL="0" indent="0" algn="ctr">
              <a:buNone/>
              <a:defRPr sz="2400" b="1">
                <a:solidFill>
                  <a:schemeClr val="bg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7"/>
            <a:ext cx="4040188"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2" y="1682115"/>
            <a:ext cx="4041775" cy="479822"/>
          </a:xfrm>
        </p:spPr>
        <p:txBody>
          <a:bodyPr anchor="b"/>
          <a:lstStyle>
            <a:lvl1pPr marL="0" indent="0" algn="ctr">
              <a:buNone/>
              <a:defRPr sz="2400" b="1">
                <a:solidFill>
                  <a:schemeClr val="bg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2" y="2113637"/>
            <a:ext cx="4041775"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1"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12/7/2024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273844"/>
            <a:ext cx="7886700" cy="994172"/>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628651" y="1369219"/>
            <a:ext cx="7886700" cy="3263504"/>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457951" y="4767263"/>
            <a:ext cx="2057400" cy="273844"/>
          </a:xfrm>
          <a:prstGeom prst="rect">
            <a:avLst/>
          </a:prstGeom>
        </p:spPr>
        <p:txBody>
          <a:bodyPr vert="horz" lIns="91440" tIns="45720" rIns="91440" bIns="45720" rtlCol="1" anchor="ctr"/>
          <a:lstStyle>
            <a:lvl1pPr algn="r">
              <a:defRPr sz="900">
                <a:solidFill>
                  <a:schemeClr val="tx1">
                    <a:tint val="75000"/>
                  </a:schemeClr>
                </a:solidFill>
              </a:defRPr>
            </a:lvl1pPr>
          </a:lstStyle>
          <a:p>
            <a:pPr rtl="1"/>
            <a:fld id="{CAC758AE-8D40-4C0E-BCC9-C66379837F49}" type="datetimeFigureOut">
              <a:rPr lang="fa-IR" smtClean="0">
                <a:solidFill>
                  <a:prstClr val="black">
                    <a:tint val="75000"/>
                  </a:prstClr>
                </a:solidFill>
              </a:rPr>
              <a:pPr rtl="1"/>
              <a:t>06/06/1446</a:t>
            </a:fld>
            <a:endParaRPr lang="fa-IR">
              <a:solidFill>
                <a:prstClr val="black">
                  <a:tint val="75000"/>
                </a:prstClr>
              </a:solidFill>
            </a:endParaRPr>
          </a:p>
        </p:txBody>
      </p:sp>
      <p:sp>
        <p:nvSpPr>
          <p:cNvPr id="5" name="Footer Placeholder 4"/>
          <p:cNvSpPr>
            <a:spLocks noGrp="1"/>
          </p:cNvSpPr>
          <p:nvPr>
            <p:ph type="ftr" sz="quarter" idx="3"/>
          </p:nvPr>
        </p:nvSpPr>
        <p:spPr>
          <a:xfrm>
            <a:off x="3028951" y="4767263"/>
            <a:ext cx="3086100" cy="273844"/>
          </a:xfrm>
          <a:prstGeom prst="rect">
            <a:avLst/>
          </a:prstGeom>
        </p:spPr>
        <p:txBody>
          <a:bodyPr vert="horz" lIns="91440" tIns="45720" rIns="91440" bIns="45720" rtlCol="1" anchor="ctr"/>
          <a:lstStyle>
            <a:lvl1pPr algn="ctr">
              <a:defRPr sz="9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628651" y="4767263"/>
            <a:ext cx="2057400" cy="273844"/>
          </a:xfrm>
          <a:prstGeom prst="rect">
            <a:avLst/>
          </a:prstGeom>
        </p:spPr>
        <p:txBody>
          <a:bodyPr vert="horz" lIns="91440" tIns="45720" rIns="91440" bIns="45720" rtlCol="1" anchor="ctr"/>
          <a:lstStyle>
            <a:lvl1pPr algn="l">
              <a:defRPr sz="900">
                <a:solidFill>
                  <a:schemeClr val="tx1">
                    <a:tint val="75000"/>
                  </a:schemeClr>
                </a:solidFill>
              </a:defRPr>
            </a:lvl1pPr>
          </a:lstStyle>
          <a:p>
            <a:pPr rtl="1"/>
            <a:fld id="{5A58D352-5858-4A36-8D93-26E2FBC5381E}"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313116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r" defTabSz="685783"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r" defTabSz="685783" rtl="1" eaLnBrk="1" latinLnBrk="0" hangingPunct="1">
        <a:lnSpc>
          <a:spcPct val="90000"/>
        </a:lnSpc>
        <a:spcBef>
          <a:spcPts val="751"/>
        </a:spcBef>
        <a:buFont typeface="Arial" panose="020B0604020202020204" pitchFamily="34" charset="0"/>
        <a:buChar char="•"/>
        <a:defRPr sz="2100" kern="1200">
          <a:solidFill>
            <a:schemeClr val="tx1"/>
          </a:solidFill>
          <a:latin typeface="+mn-lt"/>
          <a:ea typeface="+mn-ea"/>
          <a:cs typeface="+mn-cs"/>
        </a:defRPr>
      </a:lvl1pPr>
      <a:lvl2pPr marL="514338" indent="-171446" algn="r" defTabSz="685783"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9" indent="-171446" algn="r" defTabSz="685783"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1"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4pPr>
      <a:lvl5pPr marL="1543012"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5pPr>
      <a:lvl6pPr marL="1885904"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r" defTabSz="685783" rtl="1"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fa-IR"/>
      </a:defPPr>
      <a:lvl1pPr marL="0" algn="r" defTabSz="685783" rtl="1" eaLnBrk="1" latinLnBrk="0" hangingPunct="1">
        <a:defRPr sz="1351" kern="1200">
          <a:solidFill>
            <a:schemeClr val="tx1"/>
          </a:solidFill>
          <a:latin typeface="+mn-lt"/>
          <a:ea typeface="+mn-ea"/>
          <a:cs typeface="+mn-cs"/>
        </a:defRPr>
      </a:lvl1pPr>
      <a:lvl2pPr marL="342891" algn="r" defTabSz="685783" rtl="1" eaLnBrk="1" latinLnBrk="0" hangingPunct="1">
        <a:defRPr sz="1351" kern="1200">
          <a:solidFill>
            <a:schemeClr val="tx1"/>
          </a:solidFill>
          <a:latin typeface="+mn-lt"/>
          <a:ea typeface="+mn-ea"/>
          <a:cs typeface="+mn-cs"/>
        </a:defRPr>
      </a:lvl2pPr>
      <a:lvl3pPr marL="685783" algn="r" defTabSz="685783" rtl="1" eaLnBrk="1" latinLnBrk="0" hangingPunct="1">
        <a:defRPr sz="1351" kern="1200">
          <a:solidFill>
            <a:schemeClr val="tx1"/>
          </a:solidFill>
          <a:latin typeface="+mn-lt"/>
          <a:ea typeface="+mn-ea"/>
          <a:cs typeface="+mn-cs"/>
        </a:defRPr>
      </a:lvl3pPr>
      <a:lvl4pPr marL="1028674" algn="r" defTabSz="685783" rtl="1" eaLnBrk="1" latinLnBrk="0" hangingPunct="1">
        <a:defRPr sz="1351" kern="1200">
          <a:solidFill>
            <a:schemeClr val="tx1"/>
          </a:solidFill>
          <a:latin typeface="+mn-lt"/>
          <a:ea typeface="+mn-ea"/>
          <a:cs typeface="+mn-cs"/>
        </a:defRPr>
      </a:lvl4pPr>
      <a:lvl5pPr marL="1371566" algn="r" defTabSz="685783" rtl="1" eaLnBrk="1" latinLnBrk="0" hangingPunct="1">
        <a:defRPr sz="1351" kern="1200">
          <a:solidFill>
            <a:schemeClr val="tx1"/>
          </a:solidFill>
          <a:latin typeface="+mn-lt"/>
          <a:ea typeface="+mn-ea"/>
          <a:cs typeface="+mn-cs"/>
        </a:defRPr>
      </a:lvl5pPr>
      <a:lvl6pPr marL="1714457" algn="r" defTabSz="685783" rtl="1" eaLnBrk="1" latinLnBrk="0" hangingPunct="1">
        <a:defRPr sz="1351" kern="1200">
          <a:solidFill>
            <a:schemeClr val="tx1"/>
          </a:solidFill>
          <a:latin typeface="+mn-lt"/>
          <a:ea typeface="+mn-ea"/>
          <a:cs typeface="+mn-cs"/>
        </a:defRPr>
      </a:lvl6pPr>
      <a:lvl7pPr marL="2057349" algn="r" defTabSz="685783" rtl="1" eaLnBrk="1" latinLnBrk="0" hangingPunct="1">
        <a:defRPr sz="1351" kern="1200">
          <a:solidFill>
            <a:schemeClr val="tx1"/>
          </a:solidFill>
          <a:latin typeface="+mn-lt"/>
          <a:ea typeface="+mn-ea"/>
          <a:cs typeface="+mn-cs"/>
        </a:defRPr>
      </a:lvl7pPr>
      <a:lvl8pPr marL="2400240" algn="r" defTabSz="685783" rtl="1" eaLnBrk="1" latinLnBrk="0" hangingPunct="1">
        <a:defRPr sz="1351" kern="1200">
          <a:solidFill>
            <a:schemeClr val="tx1"/>
          </a:solidFill>
          <a:latin typeface="+mn-lt"/>
          <a:ea typeface="+mn-ea"/>
          <a:cs typeface="+mn-cs"/>
        </a:defRPr>
      </a:lvl8pPr>
      <a:lvl9pPr marL="2743131" algn="r" defTabSz="685783" rtl="1"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cNvPicPr>
            <a:picLocks noChangeAspect="1" noChangeArrowheads="1"/>
          </p:cNvPicPr>
          <p:nvPr/>
        </p:nvPicPr>
        <p:blipFill>
          <a:blip r:embed="rId2" cstate="print">
            <a:clrChange>
              <a:clrFrom>
                <a:srgbClr val="FFFFFF"/>
              </a:clrFrom>
              <a:clrTo>
                <a:srgbClr val="FFFFFF">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bwMode="auto">
          <a:xfrm>
            <a:off x="754376" y="586587"/>
            <a:ext cx="6566315" cy="4377543"/>
          </a:xfrm>
          <a:prstGeom prst="rect">
            <a:avLst/>
          </a:prstGeom>
          <a:noFill/>
          <a:ln w="9525">
            <a:noFill/>
            <a:miter lim="800000"/>
            <a:headEnd/>
            <a:tailEnd/>
          </a:ln>
        </p:spPr>
      </p:pic>
    </p:spTree>
    <p:extLst>
      <p:ext uri="{BB962C8B-B14F-4D97-AF65-F5344CB8AC3E}">
        <p14:creationId xmlns:p14="http://schemas.microsoft.com/office/powerpoint/2010/main" val="298783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تاثیر نفس بر صدا و کلام</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r"/>
            <a:r>
              <a:rPr lang="ar-SA" sz="1800" b="1" dirty="0" smtClean="0"/>
              <a:t>احساسات </a:t>
            </a:r>
            <a:r>
              <a:rPr lang="ar-SA" sz="1800" b="1" dirty="0"/>
              <a:t>بر صدای ما تاثیر می گذارند و حتی گاهی آنچنان شدت می گیرند که صدا را در گلو خفه می کنند. همانطور که خواننده ها به صورت حرفه ای آموزش می بینند تا صدای خود را در هر شرایطی و برای تولید دامنه ای از اصوات آماده نگه دارند، می توان از تمرینات فیزیکی برای انعطاف پذیری بیشتر صدا استفاده کرد</a:t>
            </a:r>
            <a:r>
              <a:rPr lang="en-US" sz="1800" b="1" dirty="0"/>
              <a:t>.</a:t>
            </a:r>
          </a:p>
          <a:p>
            <a:pPr algn="r"/>
            <a:r>
              <a:rPr lang="ar-SA" sz="1800" b="1" dirty="0"/>
              <a:t>به هنگام استرس الگوی تنفسی شخص تغییر می کند. وقتی ماهیچه ها منقبض و کشیده می شوند نمی توان از حداکثر ظرفیت شش ها استفاده </a:t>
            </a:r>
            <a:r>
              <a:rPr lang="ar-SA" sz="1800" b="1" dirty="0" smtClean="0"/>
              <a:t>کرد</a:t>
            </a:r>
            <a:endParaRPr lang="fa-IR" sz="1800" b="1" dirty="0" smtClean="0"/>
          </a:p>
          <a:p>
            <a:pPr algn="r"/>
            <a:r>
              <a:rPr lang="ar-SA" sz="1800" b="1" dirty="0"/>
              <a:t>ویژگی مشترک میان حالت ترس و عصبی شدن، انقباض در گردن و شانه ها است. چون تحت فشار، تنفس شدت می یابد. هوای کافی استنشاق می شود اما زمان کافی برای بازدم و استراحت وجود ندارد</a:t>
            </a:r>
            <a:endParaRPr lang="en-US" sz="1800" b="1" dirty="0"/>
          </a:p>
          <a:p>
            <a:pPr algn="r"/>
            <a:r>
              <a:rPr lang="en-US" sz="1800" b="1" dirty="0" smtClean="0"/>
              <a:t>. </a:t>
            </a:r>
            <a:endParaRPr lang="en-US" sz="1800" b="1" dirty="0"/>
          </a:p>
        </p:txBody>
      </p:sp>
    </p:spTree>
    <p:extLst>
      <p:ext uri="{BB962C8B-B14F-4D97-AF65-F5344CB8AC3E}">
        <p14:creationId xmlns:p14="http://schemas.microsoft.com/office/powerpoint/2010/main" val="3081914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تنفس صحیح به دو دلیل مهم است</a:t>
            </a:r>
            <a:endParaRPr lang="en-US" dirty="0"/>
          </a:p>
        </p:txBody>
      </p:sp>
      <p:sp>
        <p:nvSpPr>
          <p:cNvPr id="3" name="Content Placeholder 2"/>
          <p:cNvSpPr>
            <a:spLocks noGrp="1"/>
          </p:cNvSpPr>
          <p:nvPr>
            <p:ph idx="1"/>
          </p:nvPr>
        </p:nvSpPr>
        <p:spPr/>
        <p:txBody>
          <a:bodyPr>
            <a:normAutofit/>
          </a:bodyPr>
          <a:lstStyle/>
          <a:p>
            <a:pPr lvl="0" algn="r"/>
            <a:r>
              <a:rPr lang="ar-SA" sz="1800" b="1" dirty="0" smtClean="0"/>
              <a:t>اول- </a:t>
            </a:r>
            <a:r>
              <a:rPr lang="ar-SA" sz="1800" b="1" dirty="0"/>
              <a:t>استفاده از حداکثر ظرفیت شش ها باعث می شود تا تنفس، صدا را تقویت کرده و آن را پرتر و محکم تر نشان دهد. افرادی که صدای ضعیفی دارند و نگران هستند که صدای آنها در میان جمع شنیده نشود می توانند از این شیوه استفاده کنند. میزان صدا در شکم کنترل می شود نه در گلو، در نتیجه تنفس کامل کنترل بیشتری بر روی صدا ایجاد می کند</a:t>
            </a:r>
            <a:r>
              <a:rPr lang="en-US" sz="1800" b="1" dirty="0"/>
              <a:t>.</a:t>
            </a:r>
          </a:p>
          <a:p>
            <a:pPr algn="r"/>
            <a:r>
              <a:rPr lang="ar-SA" sz="1800" b="1" dirty="0"/>
              <a:t>دوم- تنفس عمیق و منظم با از بین بردن تنش ها، اثر درمانی و آرام بخش دارد. افراد آرام، افرادی متعادل، پذیرا و با اعتمادبه نفس هستند. استفاده از تکنیک های تنفس منظم مانند مدیتیشن، یوگا و خلسه و همچنین آزادسازی اصوات در قالب مناجات، مانتراها و سرودخوانی در مراسم عبادی در مذاهب مختلف، اتفاقی و برحسب تصادف صورت نگرفته است. با رهایی از تنش های فیزیکی، استرس های روانی کاهش می یابد و ذهن برای پیش برد اهداف خلاقانه، به طور موثری آزاد می شود</a:t>
            </a:r>
            <a:endParaRPr lang="en-US" sz="1800" b="1" dirty="0"/>
          </a:p>
        </p:txBody>
      </p:sp>
    </p:spTree>
    <p:extLst>
      <p:ext uri="{BB962C8B-B14F-4D97-AF65-F5344CB8AC3E}">
        <p14:creationId xmlns:p14="http://schemas.microsoft.com/office/powerpoint/2010/main" val="298413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t>تمرین تنفس در فن </a:t>
            </a:r>
            <a:r>
              <a:rPr lang="ar-SA" b="1" dirty="0" smtClean="0"/>
              <a:t>بیان</a:t>
            </a:r>
            <a:endParaRPr lang="en-US" dirty="0"/>
          </a:p>
        </p:txBody>
      </p:sp>
      <p:sp>
        <p:nvSpPr>
          <p:cNvPr id="3" name="Content Placeholder 2"/>
          <p:cNvSpPr>
            <a:spLocks noGrp="1"/>
          </p:cNvSpPr>
          <p:nvPr>
            <p:ph idx="1"/>
          </p:nvPr>
        </p:nvSpPr>
        <p:spPr/>
        <p:txBody>
          <a:bodyPr>
            <a:normAutofit fontScale="62500" lnSpcReduction="20000"/>
          </a:bodyPr>
          <a:lstStyle/>
          <a:p>
            <a:pPr lvl="0" algn="r"/>
            <a:r>
              <a:rPr lang="fa-IR" b="1" dirty="0" smtClean="0"/>
              <a:t>-</a:t>
            </a:r>
            <a:r>
              <a:rPr lang="ar-SA" b="1" dirty="0" smtClean="0"/>
              <a:t>در </a:t>
            </a:r>
            <a:r>
              <a:rPr lang="ar-SA" b="1" dirty="0"/>
              <a:t>یک وضعیت راحت، پاها را به اندازه ی یک گام از هم باز کنید، زانوها نباید قفل و یا تحت فشار باشند، ستون فقرات به صورت مستقیم ، سر به حالت متعادل و عضلات صورت باید راحت باشند</a:t>
            </a:r>
            <a:r>
              <a:rPr lang="en-US" b="1" dirty="0"/>
              <a:t>.</a:t>
            </a:r>
          </a:p>
          <a:p>
            <a:pPr lvl="0" algn="r"/>
            <a:r>
              <a:rPr lang="ar-SA" b="1" dirty="0" smtClean="0"/>
              <a:t>دم </a:t>
            </a:r>
            <a:r>
              <a:rPr lang="ar-SA" b="1" dirty="0"/>
              <a:t>و بازدم باید هرکدام تا سه شماره طول </a:t>
            </a:r>
            <a:r>
              <a:rPr lang="ar-SA" b="1" dirty="0" smtClean="0"/>
              <a:t>بکشند</a:t>
            </a:r>
            <a:r>
              <a:rPr lang="en-US" b="1" dirty="0" smtClean="0"/>
              <a:t>-</a:t>
            </a:r>
            <a:endParaRPr lang="fa-IR" b="1" dirty="0" smtClean="0"/>
          </a:p>
          <a:p>
            <a:pPr lvl="0" algn="r"/>
            <a:r>
              <a:rPr lang="en-US" b="1" dirty="0" smtClean="0"/>
              <a:t> </a:t>
            </a:r>
            <a:r>
              <a:rPr lang="fa-IR" b="1" dirty="0" smtClean="0"/>
              <a:t>-</a:t>
            </a:r>
            <a:r>
              <a:rPr lang="ar-SA" b="1" dirty="0" smtClean="0"/>
              <a:t>وقتی </a:t>
            </a:r>
            <a:r>
              <a:rPr lang="ar-SA" b="1" dirty="0"/>
              <a:t>که نفس می کشید شانه های خود را بالا نیاورید. دم از طریق بینی و بازدم از طریق دهان صورت گیرد. به طور خودآگاه به تنفس خود فکر کنید که چگونه تا انتهای شش ها پایین می رود</a:t>
            </a:r>
            <a:r>
              <a:rPr lang="en-US" b="1" dirty="0"/>
              <a:t>.</a:t>
            </a:r>
          </a:p>
          <a:p>
            <a:pPr lvl="0" algn="r"/>
            <a:r>
              <a:rPr lang="fa-IR" b="1" dirty="0" smtClean="0"/>
              <a:t>-</a:t>
            </a:r>
            <a:r>
              <a:rPr lang="ar-SA" b="1" dirty="0" smtClean="0"/>
              <a:t>کف </a:t>
            </a:r>
            <a:r>
              <a:rPr lang="ar-SA" b="1" dirty="0"/>
              <a:t>دست را روی شکم خود قرار دهید تا حرکات آن را حس کنید. به هنگام دم و بازدم، اندکی به دست خود فشار بیاورید</a:t>
            </a:r>
            <a:r>
              <a:rPr lang="en-US" b="1" dirty="0"/>
              <a:t>.</a:t>
            </a:r>
          </a:p>
          <a:p>
            <a:pPr lvl="0" algn="r"/>
            <a:r>
              <a:rPr lang="ar-SA" b="1" dirty="0" smtClean="0"/>
              <a:t>تمرین </a:t>
            </a:r>
            <a:r>
              <a:rPr lang="ar-SA" b="1" dirty="0"/>
              <a:t>تنفس را ده بار انجام </a:t>
            </a:r>
            <a:r>
              <a:rPr lang="ar-SA" b="1" dirty="0" smtClean="0"/>
              <a:t>دهید</a:t>
            </a:r>
            <a:r>
              <a:rPr lang="fa-IR" b="1" dirty="0" smtClean="0"/>
              <a:t>-</a:t>
            </a:r>
            <a:endParaRPr lang="en-US" b="1" dirty="0"/>
          </a:p>
          <a:p>
            <a:pPr algn="r"/>
            <a:r>
              <a:rPr lang="ar-SA" b="1" dirty="0"/>
              <a:t>بعد از چند روز که از انجام این تمرینات گذشت، با توجه به برداشت و توان خود می توانید بازدم را تا </a:t>
            </a:r>
            <a:r>
              <a:rPr lang="fa-IR" b="1" dirty="0"/>
              <a:t>۴</a:t>
            </a:r>
            <a:r>
              <a:rPr lang="ar-SA" b="1" dirty="0"/>
              <a:t>، </a:t>
            </a:r>
            <a:r>
              <a:rPr lang="fa-IR" b="1" dirty="0"/>
              <a:t>۵</a:t>
            </a:r>
            <a:r>
              <a:rPr lang="ar-SA" b="1" dirty="0"/>
              <a:t> و </a:t>
            </a:r>
            <a:r>
              <a:rPr lang="fa-IR" b="1" dirty="0"/>
              <a:t>۶</a:t>
            </a:r>
            <a:r>
              <a:rPr lang="ar-SA" b="1" dirty="0"/>
              <a:t> شماره افزایش دهید و سپس به تدریج آن را به ده شماره برسانید. سپس به هنگام بازدم با صدای بلند از یک تا ده بشمارید. این تمرین را </a:t>
            </a:r>
            <a:r>
              <a:rPr lang="fa-IR" b="1" dirty="0"/>
              <a:t>۵</a:t>
            </a:r>
            <a:r>
              <a:rPr lang="ar-SA" b="1" dirty="0"/>
              <a:t> بار تکرار کنید. با افزایش کنترل بر روی بازدم، به هنگام سخن رانی در جمع و یا جلسه، نفس کم نمی آورید</a:t>
            </a:r>
            <a:endParaRPr lang="en-US" b="1" dirty="0"/>
          </a:p>
        </p:txBody>
      </p:sp>
    </p:spTree>
    <p:extLst>
      <p:ext uri="{BB962C8B-B14F-4D97-AF65-F5344CB8AC3E}">
        <p14:creationId xmlns:p14="http://schemas.microsoft.com/office/powerpoint/2010/main" val="876028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عنصر اصلی در تولید آوا</a:t>
            </a:r>
            <a:endParaRPr lang="en-US" dirty="0"/>
          </a:p>
        </p:txBody>
      </p:sp>
      <p:sp>
        <p:nvSpPr>
          <p:cNvPr id="3" name="Content Placeholder 2"/>
          <p:cNvSpPr>
            <a:spLocks noGrp="1"/>
          </p:cNvSpPr>
          <p:nvPr>
            <p:ph idx="1"/>
          </p:nvPr>
        </p:nvSpPr>
        <p:spPr/>
        <p:txBody>
          <a:bodyPr>
            <a:normAutofit/>
          </a:bodyPr>
          <a:lstStyle/>
          <a:p>
            <a:pPr algn="r"/>
            <a:r>
              <a:rPr lang="ar-SA" sz="1800" b="1" dirty="0"/>
              <a:t>سه عنصر اصلی در تولید آوا</a:t>
            </a:r>
            <a:r>
              <a:rPr lang="ar-SA" sz="1800" b="1" dirty="0" smtClean="0"/>
              <a:t>در </a:t>
            </a:r>
            <a:r>
              <a:rPr lang="ar-SA" sz="1800" b="1" dirty="0"/>
              <a:t>زیر آورده شده که دانستن آن برای هر </a:t>
            </a:r>
            <a:r>
              <a:rPr lang="ar-SA" sz="1800" b="1" dirty="0" smtClean="0"/>
              <a:t>فردی که می خواهد گوینده تاثیرگذاری باشد، ضروری است</a:t>
            </a:r>
            <a:endParaRPr lang="fa-IR" sz="1800" b="1" dirty="0" smtClean="0"/>
          </a:p>
          <a:p>
            <a:pPr algn="r"/>
            <a:r>
              <a:rPr lang="ar-SA" sz="1800" b="1" dirty="0" smtClean="0"/>
              <a:t>بلندی صدا : برای شنیده شدن</a:t>
            </a:r>
            <a:endParaRPr lang="en-US" sz="1800" b="1" dirty="0"/>
          </a:p>
          <a:p>
            <a:pPr lvl="0" algn="r"/>
            <a:r>
              <a:rPr lang="ar-SA" sz="1800" b="1" dirty="0" smtClean="0"/>
              <a:t>شفافیت </a:t>
            </a:r>
            <a:r>
              <a:rPr lang="ar-SA" sz="1800" b="1" dirty="0"/>
              <a:t>صدا : برای فهم کلام</a:t>
            </a:r>
            <a:endParaRPr lang="en-US" sz="1800" b="1" dirty="0"/>
          </a:p>
          <a:p>
            <a:pPr algn="r"/>
            <a:r>
              <a:rPr lang="ar-SA" sz="1800" b="1" dirty="0" smtClean="0"/>
              <a:t>تنوع </a:t>
            </a:r>
            <a:r>
              <a:rPr lang="ar-SA" sz="1800" b="1" dirty="0"/>
              <a:t>صدا : برای ایجاد علاقه مندی</a:t>
            </a:r>
            <a:endParaRPr lang="en-US" sz="1800" b="1" dirty="0"/>
          </a:p>
        </p:txBody>
      </p:sp>
    </p:spTree>
    <p:extLst>
      <p:ext uri="{BB962C8B-B14F-4D97-AF65-F5344CB8AC3E}">
        <p14:creationId xmlns:p14="http://schemas.microsoft.com/office/powerpoint/2010/main" val="3161117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به ظاهر خود اهمیت دهید</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r"/>
            <a:r>
              <a:rPr lang="ar-SA" sz="1800" b="1" dirty="0" smtClean="0"/>
              <a:t>نحوه </a:t>
            </a:r>
            <a:r>
              <a:rPr lang="ar-SA" sz="1800" b="1" dirty="0"/>
              <a:t>لباس پوشیدن، یکی از مهمترین کلیدهای اعتماد به نفس در </a:t>
            </a:r>
            <a:r>
              <a:rPr lang="fa-IR" sz="1800" b="1" dirty="0" smtClean="0"/>
              <a:t>زمان مکالمه و صحبت </a:t>
            </a:r>
            <a:r>
              <a:rPr lang="ar-SA" sz="1800" b="1" dirty="0" smtClean="0"/>
              <a:t>است</a:t>
            </a:r>
            <a:r>
              <a:rPr lang="ar-SA" sz="1800" b="1" dirty="0"/>
              <a:t>، پس از آن غافل نشوید. به این فکر کنید که داشتن بهترین لباس و آرایش چه حسی را در شما زنده می </a:t>
            </a:r>
            <a:r>
              <a:rPr lang="ar-SA" sz="1800" b="1" dirty="0" smtClean="0"/>
              <a:t>کند</a:t>
            </a:r>
            <a:r>
              <a:rPr lang="ar-SA" sz="1800" b="1" dirty="0"/>
              <a:t>. وقتی ظاهر خوبی دارید، احساس خوبی هم </a:t>
            </a:r>
            <a:r>
              <a:rPr lang="ar-SA" sz="1800" b="1" dirty="0" smtClean="0"/>
              <a:t>دارید</a:t>
            </a:r>
            <a:endParaRPr lang="fa-IR" sz="1800" b="1" dirty="0" smtClean="0"/>
          </a:p>
          <a:p>
            <a:pPr algn="r"/>
            <a:r>
              <a:rPr lang="ar-SA" sz="1800" b="1" dirty="0"/>
              <a:t>اگر امکان پوشیدن لباس اسپرت دارید، بهتر است این کار را بکنید، گاهی پوشیدن یک لباس غیررسمی، احساس بهتری به شما می دهد. قضاوت اولیه مخاطبان بر اساس ظاهر شما خواهند بود. به یاد داشته باشید، هر لباسی پیامی دارد، پس لباسی انتخاب کنید که پیام مورد نظر شما را منتقل کند</a:t>
            </a:r>
            <a:endParaRPr lang="en-US" sz="1800" b="1" dirty="0"/>
          </a:p>
          <a:p>
            <a:pPr algn="r"/>
            <a:r>
              <a:rPr lang="en-US" dirty="0" smtClean="0"/>
              <a:t>. </a:t>
            </a:r>
            <a:endParaRPr lang="en-US" dirty="0"/>
          </a:p>
        </p:txBody>
      </p:sp>
    </p:spTree>
    <p:extLst>
      <p:ext uri="{BB962C8B-B14F-4D97-AF65-F5344CB8AC3E}">
        <p14:creationId xmlns:p14="http://schemas.microsoft.com/office/powerpoint/2010/main" val="79802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بر روی مخاطب سرمایه گذاری کنید</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r"/>
            <a:r>
              <a:rPr lang="ar-SA" sz="1800" b="1" dirty="0" smtClean="0"/>
              <a:t>به </a:t>
            </a:r>
            <a:r>
              <a:rPr lang="ar-SA" sz="1800" b="1" dirty="0"/>
              <a:t>این فکر کنید که </a:t>
            </a:r>
            <a:r>
              <a:rPr lang="fa-IR" sz="1800" b="1" dirty="0" smtClean="0"/>
              <a:t>:</a:t>
            </a:r>
          </a:p>
          <a:p>
            <a:pPr algn="r"/>
            <a:r>
              <a:rPr lang="ar-SA" sz="1800" b="1" dirty="0" smtClean="0"/>
              <a:t>مخاطب </a:t>
            </a:r>
            <a:r>
              <a:rPr lang="ar-SA" sz="1800" b="1" dirty="0"/>
              <a:t>دوست دارد چه چیزی </a:t>
            </a:r>
            <a:r>
              <a:rPr lang="ar-SA" sz="1800" b="1" dirty="0" smtClean="0"/>
              <a:t>بشنود</a:t>
            </a:r>
            <a:r>
              <a:rPr lang="fa-IR" sz="1800" b="1" dirty="0" smtClean="0"/>
              <a:t>؟</a:t>
            </a:r>
          </a:p>
          <a:p>
            <a:pPr algn="r"/>
            <a:r>
              <a:rPr lang="ar-SA" sz="1800" b="1" dirty="0" smtClean="0"/>
              <a:t>دوست </a:t>
            </a:r>
            <a:r>
              <a:rPr lang="ar-SA" sz="1800" b="1" dirty="0"/>
              <a:t>دارد کدام مشکلش حل شود؟ </a:t>
            </a:r>
            <a:endParaRPr lang="fa-IR" sz="1800" b="1" dirty="0" smtClean="0"/>
          </a:p>
          <a:p>
            <a:pPr algn="r"/>
            <a:r>
              <a:rPr lang="ar-SA" sz="1800" b="1" dirty="0" smtClean="0"/>
              <a:t>چه </a:t>
            </a:r>
            <a:r>
              <a:rPr lang="ar-SA" sz="1800" b="1" dirty="0"/>
              <a:t>انتظاری از گوینده دارد؟ </a:t>
            </a:r>
            <a:endParaRPr lang="fa-IR" sz="1800" b="1" dirty="0" smtClean="0"/>
          </a:p>
          <a:p>
            <a:pPr algn="r"/>
            <a:r>
              <a:rPr lang="ar-SA" sz="1800" b="1" dirty="0" smtClean="0"/>
              <a:t>پس </a:t>
            </a:r>
            <a:r>
              <a:rPr lang="ar-SA" sz="1800" b="1" dirty="0"/>
              <a:t>همان چیزی را ارائه دهید که مخاطب می خواهد و نیاز دارد. مخاطب شما باید دلیلی برای گوش دادن داشته باشد. نکاتی را در ابتدای سخنرانی مطرح کنید که احتمال می دهید، برای مخاطب جذاب است. این شیوه به مخاطب می فهماند که چرا باید </a:t>
            </a:r>
            <a:r>
              <a:rPr lang="ar-SA" sz="1800" b="1" dirty="0" smtClean="0"/>
              <a:t>گوش </a:t>
            </a:r>
            <a:r>
              <a:rPr lang="ar-SA" sz="1800" b="1" dirty="0"/>
              <a:t>بدهد و قرار است با گوش دادن چه اطلاعاتی را به دست بیاورد</a:t>
            </a:r>
            <a:endParaRPr lang="en-US" sz="1800" b="1" dirty="0"/>
          </a:p>
        </p:txBody>
      </p:sp>
    </p:spTree>
    <p:extLst>
      <p:ext uri="{BB962C8B-B14F-4D97-AF65-F5344CB8AC3E}">
        <p14:creationId xmlns:p14="http://schemas.microsoft.com/office/powerpoint/2010/main" val="3118359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خوب صحبت کردن را تمرین نکنید، بلکه آن را به یک عادت تبدیل کنید</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ar-SA" dirty="0" smtClean="0"/>
              <a:t>یکی </a:t>
            </a:r>
            <a:r>
              <a:rPr lang="ar-SA" dirty="0"/>
              <a:t>از موارد پایه ای که باید فعالانه درک کنید، این است که یاد بگیرید که خوب صحبت کردن بازی نیست، بلکه یک سبک زندگی است</a:t>
            </a:r>
            <a:r>
              <a:rPr lang="ar-SA" dirty="0" smtClean="0"/>
              <a:t>.</a:t>
            </a:r>
            <a:endParaRPr lang="fa-IR" dirty="0" smtClean="0"/>
          </a:p>
          <a:p>
            <a:r>
              <a:rPr lang="ar-SA" dirty="0" smtClean="0"/>
              <a:t> </a:t>
            </a:r>
            <a:r>
              <a:rPr lang="ar-SA" dirty="0"/>
              <a:t>شما نمی توانید هر وقت نیاز داشتید کلیدی را در ذهن تان روشن کنید تا به درست صحبت کردن تان کمک کند و هنگامی که دیگر به آن نیاز نداشتید، خاموشش کنید. </a:t>
            </a:r>
            <a:endParaRPr lang="en-US" dirty="0"/>
          </a:p>
        </p:txBody>
      </p:sp>
    </p:spTree>
    <p:extLst>
      <p:ext uri="{BB962C8B-B14F-4D97-AF65-F5344CB8AC3E}">
        <p14:creationId xmlns:p14="http://schemas.microsoft.com/office/powerpoint/2010/main" val="3608024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در فن بیان :</a:t>
            </a:r>
            <a:endParaRPr lang="en-US" dirty="0"/>
          </a:p>
        </p:txBody>
      </p:sp>
      <p:sp>
        <p:nvSpPr>
          <p:cNvPr id="3" name="Content Placeholder 2"/>
          <p:cNvSpPr>
            <a:spLocks noGrp="1"/>
          </p:cNvSpPr>
          <p:nvPr>
            <p:ph idx="1"/>
          </p:nvPr>
        </p:nvSpPr>
        <p:spPr/>
        <p:txBody>
          <a:bodyPr/>
          <a:lstStyle/>
          <a:p>
            <a:pPr algn="r"/>
            <a:r>
              <a:rPr lang="fa-IR" sz="1800" b="1" dirty="0" smtClean="0"/>
              <a:t>-</a:t>
            </a:r>
            <a:r>
              <a:rPr lang="ar-SA" sz="1800" b="1" dirty="0" smtClean="0"/>
              <a:t>چه </a:t>
            </a:r>
            <a:r>
              <a:rPr lang="ar-SA" sz="1800" b="1" dirty="0"/>
              <a:t>گفتن، </a:t>
            </a:r>
            <a:endParaRPr lang="fa-IR" sz="1800" b="1" dirty="0" smtClean="0"/>
          </a:p>
          <a:p>
            <a:pPr algn="r"/>
            <a:r>
              <a:rPr lang="fa-IR" sz="1800" b="1" dirty="0" smtClean="0"/>
              <a:t>-</a:t>
            </a:r>
            <a:r>
              <a:rPr lang="ar-SA" sz="1800" b="1" dirty="0" smtClean="0"/>
              <a:t>چطور گفتن</a:t>
            </a:r>
            <a:endParaRPr lang="fa-IR" sz="1800" b="1" dirty="0" smtClean="0"/>
          </a:p>
          <a:p>
            <a:pPr algn="r"/>
            <a:r>
              <a:rPr lang="ar-SA" sz="1800" b="1" dirty="0" smtClean="0"/>
              <a:t> </a:t>
            </a:r>
            <a:r>
              <a:rPr lang="fa-IR" sz="1800" b="1" dirty="0" smtClean="0"/>
              <a:t>-</a:t>
            </a:r>
            <a:r>
              <a:rPr lang="ar-SA" sz="1800" b="1" dirty="0" smtClean="0"/>
              <a:t>چه </a:t>
            </a:r>
            <a:r>
              <a:rPr lang="ar-SA" sz="1800" b="1" dirty="0"/>
              <a:t>موقع </a:t>
            </a:r>
            <a:r>
              <a:rPr lang="ar-SA" sz="1800" b="1" dirty="0" smtClean="0"/>
              <a:t>گفتن</a:t>
            </a:r>
            <a:endParaRPr lang="fa-IR" sz="1800" b="1" dirty="0" smtClean="0"/>
          </a:p>
          <a:p>
            <a:pPr algn="r"/>
            <a:r>
              <a:rPr lang="ar-SA" sz="1800" b="1" dirty="0" smtClean="0"/>
              <a:t>را </a:t>
            </a:r>
            <a:r>
              <a:rPr lang="ar-SA" sz="1800" b="1" dirty="0"/>
              <a:t>فعالانه کنترل کنید</a:t>
            </a:r>
            <a:r>
              <a:rPr lang="ar-SA" sz="1800" b="1" dirty="0" smtClean="0"/>
              <a:t>.</a:t>
            </a:r>
            <a:endParaRPr lang="fa-IR" sz="1800" b="1" dirty="0" smtClean="0"/>
          </a:p>
          <a:p>
            <a:pPr algn="r"/>
            <a:r>
              <a:rPr lang="ar-SA" sz="1800" b="1" dirty="0"/>
              <a:t>استاد شدن در هنر گفتگو و درست صحبت کردن، یک سفر آموزشی بلند مدت است که برای همه عمر به دردتان خواهد خورد</a:t>
            </a:r>
            <a:endParaRPr lang="en-US" sz="1800" b="1" dirty="0"/>
          </a:p>
          <a:p>
            <a:pPr algn="r"/>
            <a:r>
              <a:rPr lang="ar-SA" sz="1800" b="1" dirty="0" smtClean="0"/>
              <a:t> </a:t>
            </a:r>
            <a:r>
              <a:rPr lang="ar-SA" sz="1800" b="1" dirty="0"/>
              <a:t>منتظر تغییرات یک شبه و جادویی نباشید</a:t>
            </a:r>
            <a:r>
              <a:rPr lang="en-US" dirty="0"/>
              <a:t>. </a:t>
            </a:r>
          </a:p>
        </p:txBody>
      </p:sp>
    </p:spTree>
    <p:extLst>
      <p:ext uri="{BB962C8B-B14F-4D97-AF65-F5344CB8AC3E}">
        <p14:creationId xmlns:p14="http://schemas.microsoft.com/office/powerpoint/2010/main" val="322605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8246071" cy="586587"/>
          </a:xfrm>
        </p:spPr>
        <p:txBody>
          <a:bodyPr>
            <a:normAutofit fontScale="90000"/>
          </a:bodyPr>
          <a:lstStyle/>
          <a:p>
            <a:r>
              <a:rPr lang="ar-SA" dirty="0"/>
              <a:t> </a:t>
            </a:r>
            <a:r>
              <a:rPr lang="ar-SA" sz="3100" dirty="0"/>
              <a:t>عنصر اصلی زبان بدن که مهارت های مکالمه ای را تحت تاثیر قرار می دهند، عبارتند </a:t>
            </a:r>
            <a:r>
              <a:rPr lang="ar-SA" sz="3100" dirty="0" smtClean="0"/>
              <a:t>از</a:t>
            </a:r>
            <a:r>
              <a:rPr lang="fa-IR" sz="3100" dirty="0" smtClean="0"/>
              <a:t>:</a:t>
            </a:r>
            <a:r>
              <a:rPr lang="en-US" dirty="0"/>
              <a:t/>
            </a:r>
            <a:br>
              <a:rPr lang="en-US" dirty="0"/>
            </a:br>
            <a:endParaRPr lang="en-US" dirty="0"/>
          </a:p>
        </p:txBody>
      </p:sp>
      <p:sp>
        <p:nvSpPr>
          <p:cNvPr id="3" name="Content Placeholder 2"/>
          <p:cNvSpPr>
            <a:spLocks noGrp="1"/>
          </p:cNvSpPr>
          <p:nvPr>
            <p:ph idx="1"/>
          </p:nvPr>
        </p:nvSpPr>
        <p:spPr>
          <a:xfrm>
            <a:off x="448966" y="1350110"/>
            <a:ext cx="8246071" cy="3359506"/>
          </a:xfrm>
        </p:spPr>
        <p:txBody>
          <a:bodyPr>
            <a:normAutofit/>
          </a:bodyPr>
          <a:lstStyle/>
          <a:p>
            <a:pPr algn="r" rtl="1"/>
            <a:r>
              <a:rPr lang="ar-SA" sz="1800" b="1" dirty="0" smtClean="0"/>
              <a:t>ارتباط </a:t>
            </a:r>
            <a:r>
              <a:rPr lang="ar-SA" sz="1800" b="1" dirty="0"/>
              <a:t>چشمی: یکی از اشتباهات رایج که بیشتر افراد در هنگام مکالمات شان مرتکب می شوند، نگاه نکردن به شنونده ها یا مخاطبان شان است. آیا شما هم مرتکب این اشتباه شده اید؟ این کار را نکنید! زیرا نگاه کردن به چشمان افراد هنگام صحبت کردن با آنها، عموما به عنوان نشانه اعتماد به نفس شناخته می شود</a:t>
            </a:r>
            <a:r>
              <a:rPr lang="en-US" sz="1800" b="1" dirty="0"/>
              <a:t>.</a:t>
            </a:r>
          </a:p>
          <a:p>
            <a:pPr lvl="0" algn="r"/>
            <a:r>
              <a:rPr lang="ar-SA" sz="1800" b="1" dirty="0" smtClean="0"/>
              <a:t>حالت </a:t>
            </a:r>
            <a:r>
              <a:rPr lang="ar-SA" sz="1800" b="1" dirty="0"/>
              <a:t>بدن: حالت مناسب بدن و صاف نگاه داشتن پشت تان، پایه ای مستحکم برای زبان بدن است. از خم شدن یا افتاده بودن شانه های تان هنگام مکالمه اجتناب کنید</a:t>
            </a:r>
            <a:r>
              <a:rPr lang="en-US" sz="1800" b="1" dirty="0"/>
              <a:t>.</a:t>
            </a:r>
          </a:p>
          <a:p>
            <a:pPr algn="r"/>
            <a:r>
              <a:rPr lang="ar-SA" sz="1800" b="1" dirty="0" smtClean="0"/>
              <a:t>پیچ </a:t>
            </a:r>
            <a:r>
              <a:rPr lang="ar-SA" sz="1800" b="1" dirty="0"/>
              <a:t>دادن و جمع کردن: پیچ دادن و جمع کردن دائمی انگشت ها، اعضای صورت یا حرکات پا، می تواند تأثیری منفی روی توانایی گفتگوی خوب داشته باشد. پیچ دادن عموما نشانه این است که فرد آرام، با اعتماد به نفس و مصمم نیست</a:t>
            </a:r>
            <a:endParaRPr lang="en-US" sz="1800" b="1" dirty="0"/>
          </a:p>
        </p:txBody>
      </p:sp>
    </p:spTree>
    <p:extLst>
      <p:ext uri="{BB962C8B-B14F-4D97-AF65-F5344CB8AC3E}">
        <p14:creationId xmlns:p14="http://schemas.microsoft.com/office/powerpoint/2010/main" val="2379537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یک روش مناسب برای اینکه هر زمان در صحبت های تان تپق زدید یا لکنت پیدا کردید</a:t>
            </a:r>
            <a:endParaRPr lang="en-US" dirty="0"/>
          </a:p>
        </p:txBody>
      </p:sp>
      <p:sp>
        <p:nvSpPr>
          <p:cNvPr id="3" name="Content Placeholder 2"/>
          <p:cNvSpPr>
            <a:spLocks noGrp="1"/>
          </p:cNvSpPr>
          <p:nvPr>
            <p:ph idx="1"/>
          </p:nvPr>
        </p:nvSpPr>
        <p:spPr/>
        <p:txBody>
          <a:bodyPr>
            <a:normAutofit/>
          </a:bodyPr>
          <a:lstStyle/>
          <a:p>
            <a:pPr algn="r"/>
            <a:r>
              <a:rPr lang="ar-SA" sz="1800" b="1" dirty="0"/>
              <a:t>از خانواده تان بخواهید هر زمان که تُپُق می زنید، به شما گوشزد کنند</a:t>
            </a:r>
            <a:endParaRPr lang="en-US" sz="1800" b="1" dirty="0"/>
          </a:p>
          <a:p>
            <a:pPr algn="r"/>
            <a:r>
              <a:rPr lang="ar-SA" sz="1800" b="1" dirty="0" smtClean="0"/>
              <a:t>این </a:t>
            </a:r>
            <a:r>
              <a:rPr lang="ar-SA" sz="1800" b="1" dirty="0"/>
              <a:t>افراد می توانند اعضای خانواده یا عزیزان تان باشند که خالصانه علاقه دارند تا به شما در تقویت مهارت های گفتاری و مکالمه ای تان کمک کنند. فقط پیش از هر چیز از اینکه فرد درستی را برای این کار انتخاب کرده اید، اطمینان حاصل کنید. </a:t>
            </a:r>
            <a:endParaRPr lang="en-US" sz="1800" b="1" dirty="0"/>
          </a:p>
        </p:txBody>
      </p:sp>
    </p:spTree>
    <p:extLst>
      <p:ext uri="{BB962C8B-B14F-4D97-AF65-F5344CB8AC3E}">
        <p14:creationId xmlns:p14="http://schemas.microsoft.com/office/powerpoint/2010/main" val="25475136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197405"/>
            <a:ext cx="6099050" cy="3359510"/>
          </a:xfrm>
        </p:spPr>
        <p:txBody>
          <a:bodyPr>
            <a:normAutofit/>
          </a:bodyPr>
          <a:lstStyle/>
          <a:p>
            <a:pPr algn="ctr" rtl="1"/>
            <a:r>
              <a:rPr lang="ar-SA" b="1" dirty="0"/>
              <a:t>دوره آموزشی فن بیان </a:t>
            </a:r>
            <a:r>
              <a:rPr lang="fa-IR" b="1" dirty="0"/>
              <a:t>،</a:t>
            </a:r>
            <a:r>
              <a:rPr lang="ar-SA" b="1" dirty="0" smtClean="0"/>
              <a:t> </a:t>
            </a:r>
            <a:r>
              <a:rPr lang="ar-SA" b="1" dirty="0"/>
              <a:t>سخنوری </a:t>
            </a:r>
            <a:endParaRPr lang="fa-IR" b="1" dirty="0" smtClean="0"/>
          </a:p>
          <a:p>
            <a:pPr algn="ctr" rtl="1"/>
            <a:r>
              <a:rPr lang="ar-SA" b="1" dirty="0" smtClean="0"/>
              <a:t>و </a:t>
            </a:r>
            <a:r>
              <a:rPr lang="ar-SA" b="1" dirty="0"/>
              <a:t>مهارتهای ارتباطی</a:t>
            </a:r>
            <a:endParaRPr lang="en-US" dirty="0">
              <a:solidFill>
                <a:srgbClr val="9900CC"/>
              </a:solidFill>
              <a:latin typeface="+mj-lt"/>
              <a:ea typeface="+mj-ea"/>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پیش از شروع مکالمه :</a:t>
            </a:r>
            <a:endParaRPr lang="en-US" dirty="0"/>
          </a:p>
        </p:txBody>
      </p:sp>
      <p:sp>
        <p:nvSpPr>
          <p:cNvPr id="3" name="Content Placeholder 2"/>
          <p:cNvSpPr>
            <a:spLocks noGrp="1"/>
          </p:cNvSpPr>
          <p:nvPr>
            <p:ph idx="1"/>
          </p:nvPr>
        </p:nvSpPr>
        <p:spPr/>
        <p:txBody>
          <a:bodyPr>
            <a:normAutofit/>
          </a:bodyPr>
          <a:lstStyle/>
          <a:p>
            <a:pPr algn="r"/>
            <a:r>
              <a:rPr lang="ar-SA" sz="1800" b="1" dirty="0"/>
              <a:t>پیش از حرف زدن فکر کنید، در صورت لزوم از قبل آماده شوید</a:t>
            </a:r>
            <a:endParaRPr lang="en-US" sz="1800" b="1" dirty="0"/>
          </a:p>
          <a:p>
            <a:pPr algn="r"/>
            <a:r>
              <a:rPr lang="ar-SA" sz="1800" b="1" dirty="0" smtClean="0"/>
              <a:t>قبل </a:t>
            </a:r>
            <a:r>
              <a:rPr lang="ar-SA" sz="1800" b="1" dirty="0"/>
              <a:t>از اینکه حرف بزنید، فکر کنید» اما باز هم بسیاری از ما آن را رعایت نمی کنیم. تا به حال دقت کرده اید که رییس یا مدیرتان به ندرت چیزی می گوید که بعدا از گفتنش پشیمان شود؟ این به این دلیل است که ذهن چنین افرادی یک گام جلوتر از زبان شان است، نه برعکس! </a:t>
            </a:r>
            <a:endParaRPr lang="fa-IR" sz="1800" b="1" dirty="0" smtClean="0"/>
          </a:p>
          <a:p>
            <a:pPr algn="r"/>
            <a:r>
              <a:rPr lang="ar-SA" sz="1800" b="1" dirty="0" smtClean="0"/>
              <a:t>افرادی </a:t>
            </a:r>
            <a:r>
              <a:rPr lang="ar-SA" sz="1800" b="1" dirty="0"/>
              <a:t>که این مهارت مهم را دارند، اغلب به عنوان «افراد روشن» نامیده می شوند، زیرا کاملا می دانند که چه می گویند و روی زبان شان کنترل کامل دارند. این ایده که بتوانید پیش از حرف زدن فعالانه فکر کنید، کمکتان می کند حرفتان دوتا نشود. چون قبل از هر صحبتی عواقب مثبت و منفی آن را سنجیده اید</a:t>
            </a:r>
            <a:endParaRPr lang="en-US" sz="1800" b="1" dirty="0"/>
          </a:p>
        </p:txBody>
      </p:sp>
    </p:spTree>
    <p:extLst>
      <p:ext uri="{BB962C8B-B14F-4D97-AF65-F5344CB8AC3E}">
        <p14:creationId xmlns:p14="http://schemas.microsoft.com/office/powerpoint/2010/main" val="37001447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سخن آخر</a:t>
            </a:r>
            <a:endParaRPr lang="en-US" dirty="0"/>
          </a:p>
        </p:txBody>
      </p:sp>
      <p:sp>
        <p:nvSpPr>
          <p:cNvPr id="3" name="Content Placeholder 2"/>
          <p:cNvSpPr>
            <a:spLocks noGrp="1"/>
          </p:cNvSpPr>
          <p:nvPr>
            <p:ph idx="1"/>
          </p:nvPr>
        </p:nvSpPr>
        <p:spPr/>
        <p:txBody>
          <a:bodyPr>
            <a:noAutofit/>
          </a:bodyPr>
          <a:lstStyle/>
          <a:p>
            <a:pPr algn="r"/>
            <a:r>
              <a:rPr lang="ar-SA" sz="1800" b="1" dirty="0"/>
              <a:t>برای اینکه بدانید که چگونه خوب صحبت کنیم، باید اول اشتباهات رایج در صحبت کردن را برطرف کنیم. یکی از اشتباهات رایجی که ما مرتکب می شویم، این است که خیلی تُند صحبت می کنیم. چه به دلیل هیجان زدگی باشد، چه از روی عادت، تُند صحبت </a:t>
            </a:r>
            <a:r>
              <a:rPr lang="ar-SA" sz="1800" b="1" dirty="0" smtClean="0"/>
              <a:t>کردن</a:t>
            </a:r>
            <a:r>
              <a:rPr lang="fa-IR" sz="1800" b="1" dirty="0" smtClean="0"/>
              <a:t>،</a:t>
            </a:r>
            <a:r>
              <a:rPr lang="ar-SA" sz="1800" b="1" dirty="0" smtClean="0"/>
              <a:t> </a:t>
            </a:r>
            <a:r>
              <a:rPr lang="ar-SA" sz="1800" b="1" dirty="0"/>
              <a:t>نه تنها فهم حرف های شما را برای شنونده دشوار می کند، بلکه باعث می شود دیگران مسخره تان کنند. تُند حرف زدن می تواند یکی از نشانه های اضطراب باشد. پس یکی از اولین چیزهایی که در روند بهبود مهارت های گفتاری خوب باید بدانید این است که آرام و با سرعتی که فهم آن آسان باشد و بتوانید هر واژه را به وضوح بیان کنید، حرف بزنید</a:t>
            </a:r>
            <a:endParaRPr lang="en-US" sz="1800" b="1" dirty="0"/>
          </a:p>
        </p:txBody>
      </p:sp>
    </p:spTree>
    <p:extLst>
      <p:ext uri="{BB962C8B-B14F-4D97-AF65-F5344CB8AC3E}">
        <p14:creationId xmlns:p14="http://schemas.microsoft.com/office/powerpoint/2010/main" val="3248508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6262" y="31501"/>
            <a:ext cx="8551479" cy="5112000"/>
          </a:xfrm>
          <a:prstGeom prst="rect">
            <a:avLst/>
          </a:prstGeom>
        </p:spPr>
      </p:pic>
    </p:spTree>
    <p:extLst>
      <p:ext uri="{BB962C8B-B14F-4D97-AF65-F5344CB8AC3E}">
        <p14:creationId xmlns:p14="http://schemas.microsoft.com/office/powerpoint/2010/main" val="2996145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Multidocument 3"/>
          <p:cNvSpPr/>
          <p:nvPr/>
        </p:nvSpPr>
        <p:spPr>
          <a:xfrm>
            <a:off x="0" y="1049484"/>
            <a:ext cx="5946345" cy="4094016"/>
          </a:xfrm>
          <a:prstGeom prst="flowChartMultidocument">
            <a:avLst/>
          </a:prstGeom>
        </p:spPr>
        <p:style>
          <a:lnRef idx="2">
            <a:schemeClr val="accent1"/>
          </a:lnRef>
          <a:fillRef idx="1">
            <a:schemeClr val="lt1"/>
          </a:fillRef>
          <a:effectRef idx="0">
            <a:schemeClr val="accent1"/>
          </a:effectRef>
          <a:fontRef idx="minor">
            <a:schemeClr val="dk1"/>
          </a:fontRef>
        </p:style>
        <p:txBody>
          <a:bodyPr rtlCol="0" anchor="ctr"/>
          <a:lstStyle/>
          <a:p>
            <a:pPr algn="r" defTabSz="342891">
              <a:defRPr/>
            </a:pPr>
            <a:r>
              <a:rPr lang="ar-SA" b="1" dirty="0"/>
              <a:t>شاید بهترین جنبه خوب صحبت کردن در میان جمع این باشد که مهارت فن بیان اکتسابی است. بیشتر افرادی که امروزه سخنوران لایقی هستند، در گذشته وقتی می خواستند با کسی تلفنی صحبت کنند دست پاچه می شدند. بسیاری از افرادی که جلوی مخاطبان با اعتماد به نفس حاضر می شوند و با فصاحت کلام صحبت می کنند، زمانی از این که جلوی جمع بایستند و صحبت کنند، وحشت داشتند. تمام افرادی که عملکرد خوبی دارند زمانی عملکرد ضعیفی داشته اند</a:t>
            </a:r>
            <a:endParaRPr lang="en-US" sz="1351" b="1" dirty="0">
              <a:solidFill>
                <a:prstClr val="black"/>
              </a:solidFill>
              <a:latin typeface="Century Gothic" panose="020B0502020202020204"/>
            </a:endParaRPr>
          </a:p>
        </p:txBody>
      </p:sp>
    </p:spTree>
    <p:extLst>
      <p:ext uri="{BB962C8B-B14F-4D97-AF65-F5344CB8AC3E}">
        <p14:creationId xmlns:p14="http://schemas.microsoft.com/office/powerpoint/2010/main" val="1222005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چگونه خوب صحبت کنیم ؟</a:t>
            </a:r>
            <a:endParaRPr lang="en-US" dirty="0"/>
          </a:p>
        </p:txBody>
      </p:sp>
      <p:sp>
        <p:nvSpPr>
          <p:cNvPr id="3" name="Content Placeholder 2"/>
          <p:cNvSpPr>
            <a:spLocks noGrp="1"/>
          </p:cNvSpPr>
          <p:nvPr>
            <p:ph idx="1"/>
          </p:nvPr>
        </p:nvSpPr>
        <p:spPr>
          <a:xfrm>
            <a:off x="143556" y="1350109"/>
            <a:ext cx="8856890" cy="3512215"/>
          </a:xfrm>
        </p:spPr>
        <p:txBody>
          <a:bodyPr>
            <a:normAutofit/>
          </a:bodyPr>
          <a:lstStyle/>
          <a:p>
            <a:pPr algn="r"/>
            <a:r>
              <a:rPr lang="ar-SA" sz="1800" b="1" dirty="0"/>
              <a:t>هنر خوب صحبت کردن در زندگی مهارتی ضروری است. گفت وگو، شما را به دیگران معرفی می کند؛ به افرادی مهم که می توانند استاد، کارفرما، کارمند، شریک یا دوست شما باشند. بدون گفت وگو به عنوان پایه ی این روابط، ساخت ارتباطات اجتماعی، راه اندازی یک کسب وکار یا پیشرفت و گسترش کارتان بسیار دشوار خواهد بود. هنگامی که یک گفت وگو آغاز می شود، معمولا حفظ و ادامه دادن آن آسان است. اما برای بیشتر ما «آغاز گفت وگو</a:t>
            </a:r>
            <a:r>
              <a:rPr lang="en-US" sz="1800" b="1" dirty="0"/>
              <a:t>» </a:t>
            </a:r>
            <a:r>
              <a:rPr lang="ar-SA" sz="1800" b="1" dirty="0"/>
              <a:t>دشوارترین بخش ماجراست. یادگیری و کسب مهارت های گفت وگو، کلید حل این مشکل است. خوب صحبت کردن یعنی یادگیری مهارت های مکالمه ای و سخن پردازی که تصویر شخصی و حرفه ای شما را نزد دیگران بهبود می بخشد. چگونه می توانید در هنر گفت وگو استاد شوید و برای همیشه با «اِممم»، «اِاااا» و وقفه های طولانی هنگام مکالمه های تلفنی یا رودررو با دوستان ، خانواده و همکاران تان خداحافظی کنید. قطعا از اینکه تقویت مهارت های گفتاری چه تغییر بزرگی در زندگی تان ایجاد خواهد کرد، شگفت زده خواهید شد</a:t>
            </a:r>
            <a:endParaRPr lang="en-US" sz="1800" b="1" dirty="0"/>
          </a:p>
        </p:txBody>
      </p:sp>
    </p:spTree>
    <p:extLst>
      <p:ext uri="{BB962C8B-B14F-4D97-AF65-F5344CB8AC3E}">
        <p14:creationId xmlns:p14="http://schemas.microsoft.com/office/powerpoint/2010/main" val="1008571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هنر گوش دادن :</a:t>
            </a:r>
            <a:endParaRPr lang="en-US" dirty="0"/>
          </a:p>
        </p:txBody>
      </p:sp>
      <p:sp>
        <p:nvSpPr>
          <p:cNvPr id="3" name="Content Placeholder 2"/>
          <p:cNvSpPr>
            <a:spLocks noGrp="1"/>
          </p:cNvSpPr>
          <p:nvPr>
            <p:ph idx="1"/>
          </p:nvPr>
        </p:nvSpPr>
        <p:spPr>
          <a:xfrm>
            <a:off x="448967" y="1350110"/>
            <a:ext cx="8093364" cy="3359506"/>
          </a:xfrm>
        </p:spPr>
        <p:txBody>
          <a:bodyPr>
            <a:normAutofit lnSpcReduction="10000"/>
          </a:bodyPr>
          <a:lstStyle/>
          <a:p>
            <a:pPr algn="r"/>
            <a:r>
              <a:rPr lang="ar-SA" sz="2300" b="1" dirty="0"/>
              <a:t>یکی از راه های انفعالی برای تقویت مهارت های کلامی گوش دادن به سخنران های حرفه ای و نکته برداری فعالانه است. در هنگام گوش دادن، به موارد زیر فکر </a:t>
            </a:r>
            <a:r>
              <a:rPr lang="ar-SA" sz="2300" b="1" dirty="0" smtClean="0"/>
              <a:t>کنید</a:t>
            </a:r>
            <a:endParaRPr lang="fa-IR" sz="2300" b="1" dirty="0" smtClean="0"/>
          </a:p>
          <a:p>
            <a:pPr algn="r"/>
            <a:r>
              <a:rPr lang="ar-SA" sz="2300" b="1" dirty="0" smtClean="0"/>
              <a:t>هنگام </a:t>
            </a:r>
            <a:r>
              <a:rPr lang="ar-SA" sz="2300" b="1" dirty="0"/>
              <a:t>صحبت کردن لحن شان چگونه است؟</a:t>
            </a:r>
            <a:endParaRPr lang="en-US" sz="2300" b="1" dirty="0"/>
          </a:p>
          <a:p>
            <a:pPr lvl="0" algn="r"/>
            <a:r>
              <a:rPr lang="ar-SA" sz="2300" b="1" dirty="0" smtClean="0"/>
              <a:t>چه </a:t>
            </a:r>
            <a:r>
              <a:rPr lang="ar-SA" sz="2300" b="1" dirty="0"/>
              <a:t>وقت هایی عمدا مکث می کنند؟</a:t>
            </a:r>
            <a:endParaRPr lang="en-US" sz="2300" b="1" dirty="0"/>
          </a:p>
          <a:p>
            <a:pPr lvl="0" algn="r"/>
            <a:r>
              <a:rPr lang="ar-SA" sz="2300" b="1" dirty="0" smtClean="0"/>
              <a:t>در </a:t>
            </a:r>
            <a:r>
              <a:rPr lang="ar-SA" sz="2300" b="1" dirty="0"/>
              <a:t>هنگام حرف زدن زبان بدن شان چگونه است؟</a:t>
            </a:r>
            <a:endParaRPr lang="en-US" sz="2300" b="1" dirty="0"/>
          </a:p>
          <a:p>
            <a:pPr lvl="0" algn="r"/>
            <a:r>
              <a:rPr lang="ar-SA" sz="2300" b="1" dirty="0" smtClean="0"/>
              <a:t>بحث </a:t>
            </a:r>
            <a:r>
              <a:rPr lang="ar-SA" sz="2300" b="1" dirty="0"/>
              <a:t>ها را چگونه اداره می کنند؟</a:t>
            </a:r>
            <a:endParaRPr lang="en-US" sz="2300" b="1" dirty="0"/>
          </a:p>
          <a:p>
            <a:pPr lvl="0" algn="r"/>
            <a:r>
              <a:rPr lang="ar-SA" sz="2300" b="1" dirty="0" smtClean="0"/>
              <a:t>به </a:t>
            </a:r>
            <a:r>
              <a:rPr lang="ar-SA" sz="2300" b="1" dirty="0"/>
              <a:t>نظرات توهین آمیز چگونه واکنش نشان می دهند؟</a:t>
            </a:r>
            <a:endParaRPr lang="en-US" sz="2300" b="1" dirty="0"/>
          </a:p>
          <a:p>
            <a:pPr lvl="0" algn="r"/>
            <a:r>
              <a:rPr lang="ar-SA" sz="2300" b="1" dirty="0" smtClean="0"/>
              <a:t>در </a:t>
            </a:r>
            <a:r>
              <a:rPr lang="ar-SA" sz="2300" b="1" dirty="0"/>
              <a:t>هنگام اداره کردن موقعیت های غیرعادی و بُغرنج چگونه صحبت می کنند؟</a:t>
            </a:r>
            <a:endParaRPr lang="en-US" sz="2300" b="1" dirty="0"/>
          </a:p>
          <a:p>
            <a:endParaRPr lang="en-US" dirty="0"/>
          </a:p>
        </p:txBody>
      </p:sp>
    </p:spTree>
    <p:extLst>
      <p:ext uri="{BB962C8B-B14F-4D97-AF65-F5344CB8AC3E}">
        <p14:creationId xmlns:p14="http://schemas.microsoft.com/office/powerpoint/2010/main" val="2977370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8246071" cy="586587"/>
          </a:xfrm>
        </p:spPr>
        <p:txBody>
          <a:bodyPr>
            <a:normAutofit fontScale="90000"/>
          </a:bodyPr>
          <a:lstStyle/>
          <a:p>
            <a:r>
              <a:rPr lang="ar-SA" b="1" dirty="0"/>
              <a:t>خوب صحبت کردن را تمرین نکنید، بلکه آن را به یک عادت تبدیل کنید</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r"/>
            <a:r>
              <a:rPr lang="ar-SA" sz="1800" b="1" dirty="0" smtClean="0"/>
              <a:t>یکی </a:t>
            </a:r>
            <a:r>
              <a:rPr lang="ar-SA" sz="1800" b="1" dirty="0"/>
              <a:t>از موارد پایه ای که باید فعالانه درک کنید، این است که یاد بگیرید که خوب صحبت کردن بازی نیست، بلکه یک سبک زندگی است. شما نمی توانید هر وقت نیاز داشتید کلیدی را در ذهن تان روشن کنید تا به درست صحبت کردن تان کمک کند و هنگامی که دیگر به آن نیاز نداشتید، خاموشش کنید. بنابراین چه در جمع دوستان تان هستید، چه همراه شریک زندگی تان که در حضورش همه نقاب ها را کنار می گذارید، به یاد داشته باشید که عادتِ چه گفتن، چطور گفتن و چه موقع گفتن تان را فعالانه </a:t>
            </a:r>
            <a:r>
              <a:rPr lang="ar-SA" sz="1800" b="1" dirty="0" smtClean="0"/>
              <a:t>کنترل </a:t>
            </a:r>
            <a:r>
              <a:rPr lang="ar-SA" sz="1800" b="1" dirty="0"/>
              <a:t>کنید. </a:t>
            </a:r>
            <a:endParaRPr lang="fa-IR" sz="1800" b="1" dirty="0" smtClean="0"/>
          </a:p>
          <a:p>
            <a:pPr algn="r"/>
            <a:r>
              <a:rPr lang="ar-SA" sz="1800" b="1" dirty="0" smtClean="0"/>
              <a:t>استاد </a:t>
            </a:r>
            <a:r>
              <a:rPr lang="ar-SA" sz="1800" b="1" dirty="0"/>
              <a:t>شدن در هنر گفتگو و درست صحبت کردن، یک سفر آموزشی بلند مدت است که برای همه عمر به دردتان خواهد خورد</a:t>
            </a:r>
            <a:endParaRPr lang="en-US" sz="1800" b="1" dirty="0"/>
          </a:p>
          <a:p>
            <a:pPr algn="r"/>
            <a:r>
              <a:rPr lang="ar-SA" sz="1800" b="1" dirty="0"/>
              <a:t>منتظر تغییرات یک شبه و جادویی نباشید</a:t>
            </a:r>
            <a:r>
              <a:rPr lang="en-US" sz="1800" b="1" dirty="0"/>
              <a:t>.</a:t>
            </a:r>
          </a:p>
        </p:txBody>
      </p:sp>
    </p:spTree>
    <p:extLst>
      <p:ext uri="{BB962C8B-B14F-4D97-AF65-F5344CB8AC3E}">
        <p14:creationId xmlns:p14="http://schemas.microsoft.com/office/powerpoint/2010/main" val="3459570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آمادگی برای </a:t>
            </a:r>
            <a:r>
              <a:rPr lang="fa-IR" b="1" dirty="0" smtClean="0"/>
              <a:t> صحبت و </a:t>
            </a:r>
            <a:r>
              <a:rPr lang="ar-SA" b="1" dirty="0" smtClean="0"/>
              <a:t>سخنرانی</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a:t> </a:t>
            </a:r>
          </a:p>
          <a:p>
            <a:pPr algn="r"/>
            <a:r>
              <a:rPr lang="ar-SA" sz="1900" b="1" dirty="0" smtClean="0"/>
              <a:t>زمانی </a:t>
            </a:r>
            <a:r>
              <a:rPr lang="ar-SA" sz="1900" b="1" dirty="0"/>
              <a:t>را برای آماده کردن متن سخنرانی بگذارید و با استفاده از داستان، مثال و استفاده از دیگر روش ها مثل عکس و پاورپوینت، فضای دلنشینی را برای مخاطبان فراهم کنید. می توانید از تجربه سخنرانان بزرگ و یا تماشای فیلم سخنرانی آنها نیز استفاده کنید. حتی اگر لازم است متن سخنرانی آنها را ببینید تا با نحوه اجرای آنها آشنا شوید. بعد از آماده کردن متن سخنرانی وقت آن رسیده است که با صدای بلند آن را بخوانید؛ این کار را تا تسلط کامل بر متن ادامه دهید</a:t>
            </a:r>
            <a:endParaRPr lang="en-US" sz="1900" b="1" dirty="0"/>
          </a:p>
        </p:txBody>
      </p:sp>
    </p:spTree>
    <p:extLst>
      <p:ext uri="{BB962C8B-B14F-4D97-AF65-F5344CB8AC3E}">
        <p14:creationId xmlns:p14="http://schemas.microsoft.com/office/powerpoint/2010/main" val="3573008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نکات مهم درمهارت فن بیان</a:t>
            </a:r>
            <a:endParaRPr lang="en-US" dirty="0"/>
          </a:p>
        </p:txBody>
      </p:sp>
      <p:sp>
        <p:nvSpPr>
          <p:cNvPr id="3" name="Content Placeholder 2"/>
          <p:cNvSpPr>
            <a:spLocks noGrp="1"/>
          </p:cNvSpPr>
          <p:nvPr>
            <p:ph idx="1"/>
          </p:nvPr>
        </p:nvSpPr>
        <p:spPr/>
        <p:txBody>
          <a:bodyPr>
            <a:normAutofit/>
          </a:bodyPr>
          <a:lstStyle/>
          <a:p>
            <a:pPr algn="r"/>
            <a:r>
              <a:rPr lang="ar-SA" sz="1800" b="1" dirty="0"/>
              <a:t>بر روی نکات مثبت تاکید کنید</a:t>
            </a:r>
            <a:endParaRPr lang="en-US" sz="1800" b="1" dirty="0"/>
          </a:p>
          <a:p>
            <a:pPr algn="r"/>
            <a:r>
              <a:rPr lang="ar-SA" sz="1800" b="1" dirty="0"/>
              <a:t>بر روی مخاطب سرمایه گذاری کنید</a:t>
            </a:r>
            <a:endParaRPr lang="en-US" sz="1800" b="1" dirty="0"/>
          </a:p>
          <a:p>
            <a:pPr algn="r"/>
            <a:r>
              <a:rPr lang="ar-SA" sz="1800" b="1" dirty="0"/>
              <a:t>با شخصیت خود </a:t>
            </a:r>
            <a:r>
              <a:rPr lang="ar-SA" sz="1800" b="1" dirty="0" smtClean="0"/>
              <a:t>ارتباط </a:t>
            </a:r>
            <a:r>
              <a:rPr lang="ar-SA" sz="1800" b="1" dirty="0"/>
              <a:t>برقرار کنید</a:t>
            </a:r>
            <a:endParaRPr lang="en-US" sz="1800" b="1" dirty="0"/>
          </a:p>
          <a:p>
            <a:pPr algn="r"/>
            <a:r>
              <a:rPr lang="ar-SA" sz="1800" b="1" dirty="0"/>
              <a:t>به ظاهر خود اهمیت دهید</a:t>
            </a:r>
            <a:endParaRPr lang="en-US" sz="1800" b="1" dirty="0"/>
          </a:p>
          <a:p>
            <a:pPr algn="r"/>
            <a:r>
              <a:rPr lang="fa-IR" sz="1800" b="1" dirty="0" smtClean="0"/>
              <a:t>راحت باشید</a:t>
            </a:r>
            <a:endParaRPr lang="en-US" dirty="0"/>
          </a:p>
          <a:p>
            <a:pPr algn="r"/>
            <a:r>
              <a:rPr lang="ar-SA" sz="1800" b="1" dirty="0"/>
              <a:t>صحبت خود را با یک داستان شروع </a:t>
            </a:r>
            <a:r>
              <a:rPr lang="ar-SA" sz="1800" b="1" dirty="0" smtClean="0"/>
              <a:t>کنید</a:t>
            </a:r>
            <a:endParaRPr lang="fa-IR" sz="1800" b="1" dirty="0" smtClean="0"/>
          </a:p>
          <a:p>
            <a:pPr algn="r"/>
            <a:r>
              <a:rPr lang="ar-SA" sz="1800" b="1" dirty="0"/>
              <a:t>به دیگران اجازه صحبت </a:t>
            </a:r>
            <a:r>
              <a:rPr lang="ar-SA" sz="1800" b="1" dirty="0" smtClean="0"/>
              <a:t>بدهید</a:t>
            </a:r>
            <a:endParaRPr lang="fa-IR" sz="1800" b="1" dirty="0" smtClean="0"/>
          </a:p>
          <a:p>
            <a:pPr algn="r"/>
            <a:r>
              <a:rPr lang="fa-IR" sz="1800" b="1" dirty="0" smtClean="0"/>
              <a:t>با لبخند شروع کنید</a:t>
            </a:r>
            <a:endParaRPr lang="en-US" sz="1800" b="1" dirty="0"/>
          </a:p>
        </p:txBody>
      </p:sp>
    </p:spTree>
    <p:extLst>
      <p:ext uri="{BB962C8B-B14F-4D97-AF65-F5344CB8AC3E}">
        <p14:creationId xmlns:p14="http://schemas.microsoft.com/office/powerpoint/2010/main" val="12994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a:t>عوامل لازم برای داشتن کلام موثر</a:t>
            </a:r>
            <a:r>
              <a:rPr lang="en-US" dirty="0"/>
              <a:t/>
            </a:r>
            <a:br>
              <a:rPr lang="en-US" dirty="0"/>
            </a:br>
            <a:endParaRPr lang="en-US" dirty="0"/>
          </a:p>
        </p:txBody>
      </p:sp>
      <p:sp>
        <p:nvSpPr>
          <p:cNvPr id="3" name="Content Placeholder 2"/>
          <p:cNvSpPr>
            <a:spLocks noGrp="1"/>
          </p:cNvSpPr>
          <p:nvPr>
            <p:ph idx="1"/>
          </p:nvPr>
        </p:nvSpPr>
        <p:spPr/>
        <p:txBody>
          <a:bodyPr/>
          <a:lstStyle/>
          <a:p>
            <a:pPr lvl="0" algn="r"/>
            <a:r>
              <a:rPr lang="ar-SA" sz="1800" b="1" dirty="0" smtClean="0"/>
              <a:t>لهجه</a:t>
            </a:r>
            <a:endParaRPr lang="en-US" sz="1800" b="1" dirty="0"/>
          </a:p>
          <a:p>
            <a:pPr lvl="0" algn="r"/>
            <a:r>
              <a:rPr lang="ar-SA" sz="1800" b="1" dirty="0" smtClean="0"/>
              <a:t>تمایل </a:t>
            </a:r>
            <a:r>
              <a:rPr lang="ar-SA" sz="1800" b="1" dirty="0"/>
              <a:t>برای بیان مطلب</a:t>
            </a:r>
            <a:endParaRPr lang="en-US" sz="1800" b="1" dirty="0"/>
          </a:p>
          <a:p>
            <a:pPr lvl="0" algn="r"/>
            <a:r>
              <a:rPr lang="ar-SA" sz="1800" b="1" dirty="0" smtClean="0"/>
              <a:t>تاثیر </a:t>
            </a:r>
            <a:r>
              <a:rPr lang="ar-SA" sz="1800" b="1" dirty="0"/>
              <a:t>نفَس بر روی صدا و کلام</a:t>
            </a:r>
            <a:endParaRPr lang="en-US" sz="1800" b="1" dirty="0"/>
          </a:p>
          <a:p>
            <a:pPr lvl="0" algn="r"/>
            <a:r>
              <a:rPr lang="ar-SA" sz="1800" b="1" dirty="0" smtClean="0"/>
              <a:t>تولید آوا</a:t>
            </a:r>
            <a:endParaRPr lang="en-US" sz="1800" b="1" dirty="0"/>
          </a:p>
        </p:txBody>
      </p:sp>
    </p:spTree>
    <p:extLst>
      <p:ext uri="{BB962C8B-B14F-4D97-AF65-F5344CB8AC3E}">
        <p14:creationId xmlns:p14="http://schemas.microsoft.com/office/powerpoint/2010/main" val="1551202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5094</TotalTime>
  <Words>2089</Words>
  <Application>Microsoft Office PowerPoint</Application>
  <PresentationFormat>On-screen Show (16:9)</PresentationFormat>
  <Paragraphs>87</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B Titr</vt:lpstr>
      <vt:lpstr>Calibri</vt:lpstr>
      <vt:lpstr>Calibri Light</vt:lpstr>
      <vt:lpstr>Century Gothic</vt:lpstr>
      <vt:lpstr>Times New Roman</vt:lpstr>
      <vt:lpstr>Office Theme</vt:lpstr>
      <vt:lpstr>1_Office Theme</vt:lpstr>
      <vt:lpstr>PowerPoint Presentation</vt:lpstr>
      <vt:lpstr>PowerPoint Presentation</vt:lpstr>
      <vt:lpstr>PowerPoint Presentation</vt:lpstr>
      <vt:lpstr>چگونه خوب صحبت کنیم ؟</vt:lpstr>
      <vt:lpstr>هنر گوش دادن :</vt:lpstr>
      <vt:lpstr>خوب صحبت کردن را تمرین نکنید، بلکه آن را به یک عادت تبدیل کنید </vt:lpstr>
      <vt:lpstr>آمادگی برای  صحبت و سخنرانی </vt:lpstr>
      <vt:lpstr>نکات مهم درمهارت فن بیان</vt:lpstr>
      <vt:lpstr>عوامل لازم برای داشتن کلام موثر </vt:lpstr>
      <vt:lpstr>تاثیر نفس بر صدا و کلام </vt:lpstr>
      <vt:lpstr>تنفس صحیح به دو دلیل مهم است</vt:lpstr>
      <vt:lpstr>تمرین تنفس در فن بیان</vt:lpstr>
      <vt:lpstr>عنصر اصلی در تولید آوا</vt:lpstr>
      <vt:lpstr>به ظاهر خود اهمیت دهید </vt:lpstr>
      <vt:lpstr>بر روی مخاطب سرمایه گذاری کنید </vt:lpstr>
      <vt:lpstr>خوب صحبت کردن را تمرین نکنید، بلکه آن را به یک عادت تبدیل کنید </vt:lpstr>
      <vt:lpstr>در فن بیان :</vt:lpstr>
      <vt:lpstr> عنصر اصلی زبان بدن که مهارت های مکالمه ای را تحت تاثیر قرار می دهند، عبارتند از: </vt:lpstr>
      <vt:lpstr>یک روش مناسب برای اینکه هر زمان در صحبت های تان تپق زدید یا لکنت پیدا کردید</vt:lpstr>
      <vt:lpstr>پیش از شروع مکالمه :</vt:lpstr>
      <vt:lpstr>سخن آخر</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farid F.J. jaberifard</cp:lastModifiedBy>
  <cp:revision>985</cp:revision>
  <dcterms:created xsi:type="dcterms:W3CDTF">2013-08-21T19:17:07Z</dcterms:created>
  <dcterms:modified xsi:type="dcterms:W3CDTF">2024-12-07T09:04:09Z</dcterms:modified>
</cp:coreProperties>
</file>