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1"/>
  </p:notesMasterIdLst>
  <p:sldIdLst>
    <p:sldId id="379" r:id="rId2"/>
    <p:sldId id="380" r:id="rId3"/>
    <p:sldId id="266" r:id="rId4"/>
    <p:sldId id="267" r:id="rId5"/>
    <p:sldId id="268" r:id="rId6"/>
    <p:sldId id="277" r:id="rId7"/>
    <p:sldId id="278" r:id="rId8"/>
    <p:sldId id="389" r:id="rId9"/>
    <p:sldId id="279" r:id="rId10"/>
    <p:sldId id="280" r:id="rId11"/>
    <p:sldId id="281" r:id="rId12"/>
    <p:sldId id="282" r:id="rId13"/>
    <p:sldId id="283" r:id="rId14"/>
    <p:sldId id="284" r:id="rId15"/>
    <p:sldId id="433" r:id="rId16"/>
    <p:sldId id="434" r:id="rId17"/>
    <p:sldId id="435" r:id="rId18"/>
    <p:sldId id="438" r:id="rId19"/>
    <p:sldId id="288" r:id="rId20"/>
    <p:sldId id="289" r:id="rId21"/>
    <p:sldId id="370" r:id="rId22"/>
    <p:sldId id="290" r:id="rId23"/>
    <p:sldId id="391" r:id="rId24"/>
    <p:sldId id="392" r:id="rId25"/>
    <p:sldId id="291" r:id="rId26"/>
    <p:sldId id="292" r:id="rId27"/>
    <p:sldId id="376" r:id="rId28"/>
    <p:sldId id="293" r:id="rId29"/>
    <p:sldId id="294" r:id="rId30"/>
    <p:sldId id="378" r:id="rId31"/>
    <p:sldId id="295" r:id="rId32"/>
    <p:sldId id="439" r:id="rId33"/>
    <p:sldId id="440" r:id="rId34"/>
    <p:sldId id="441" r:id="rId35"/>
    <p:sldId id="442" r:id="rId36"/>
    <p:sldId id="443" r:id="rId37"/>
    <p:sldId id="444" r:id="rId38"/>
    <p:sldId id="445" r:id="rId39"/>
    <p:sldId id="296" r:id="rId40"/>
    <p:sldId id="297" r:id="rId41"/>
    <p:sldId id="298" r:id="rId42"/>
    <p:sldId id="299" r:id="rId43"/>
    <p:sldId id="300" r:id="rId44"/>
    <p:sldId id="301" r:id="rId45"/>
    <p:sldId id="302" r:id="rId46"/>
    <p:sldId id="303" r:id="rId47"/>
    <p:sldId id="393" r:id="rId48"/>
    <p:sldId id="395" r:id="rId49"/>
    <p:sldId id="305" r:id="rId50"/>
    <p:sldId id="306" r:id="rId51"/>
    <p:sldId id="307" r:id="rId52"/>
    <p:sldId id="308" r:id="rId53"/>
    <p:sldId id="309" r:id="rId54"/>
    <p:sldId id="310" r:id="rId55"/>
    <p:sldId id="311" r:id="rId56"/>
    <p:sldId id="312" r:id="rId57"/>
    <p:sldId id="313" r:id="rId58"/>
    <p:sldId id="314" r:id="rId59"/>
    <p:sldId id="437" r:id="rId6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44" d="100"/>
          <a:sy n="44" d="100"/>
        </p:scale>
        <p:origin x="48" y="16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4BC438-1C4F-427D-B432-C48FE3516C59}" type="doc">
      <dgm:prSet loTypeId="urn:microsoft.com/office/officeart/2005/8/layout/hierarchy3" loCatId="hierarchy" qsTypeId="urn:microsoft.com/office/officeart/2005/8/quickstyle/simple5" qsCatId="simple" csTypeId="urn:microsoft.com/office/officeart/2005/8/colors/colorful5" csCatId="colorful" phldr="1"/>
      <dgm:spPr/>
      <dgm:t>
        <a:bodyPr/>
        <a:lstStyle/>
        <a:p>
          <a:pPr rtl="1"/>
          <a:endParaRPr lang="fa-IR"/>
        </a:p>
      </dgm:t>
    </dgm:pt>
    <dgm:pt modelId="{FE2536B9-164D-40B0-A42F-2E2BE17928A4}">
      <dgm:prSet phldrT="[Text]" custT="1"/>
      <dgm:spPr/>
      <dgm:t>
        <a:bodyPr/>
        <a:lstStyle/>
        <a:p>
          <a:pPr rtl="1"/>
          <a:r>
            <a:rPr lang="fa-IR" sz="2400" b="1" dirty="0">
              <a:cs typeface="B Nazanin" pitchFamily="2" charset="-78"/>
            </a:rPr>
            <a:t>دو مرحله ای</a:t>
          </a:r>
        </a:p>
      </dgm:t>
    </dgm:pt>
    <dgm:pt modelId="{9AECE6BA-9DB5-4BA9-A90F-55FA9983C48A}" type="parTrans" cxnId="{EBC04808-4FA0-4E46-9469-3C034E26524F}">
      <dgm:prSet/>
      <dgm:spPr/>
      <dgm:t>
        <a:bodyPr/>
        <a:lstStyle/>
        <a:p>
          <a:pPr rtl="1"/>
          <a:endParaRPr lang="fa-IR"/>
        </a:p>
      </dgm:t>
    </dgm:pt>
    <dgm:pt modelId="{02FA1CF6-4A31-43F8-87DD-445D930F1143}" type="sibTrans" cxnId="{EBC04808-4FA0-4E46-9469-3C034E26524F}">
      <dgm:prSet/>
      <dgm:spPr/>
      <dgm:t>
        <a:bodyPr/>
        <a:lstStyle/>
        <a:p>
          <a:pPr rtl="1"/>
          <a:endParaRPr lang="fa-IR"/>
        </a:p>
      </dgm:t>
    </dgm:pt>
    <dgm:pt modelId="{81A5E591-AB65-4800-8EB0-A569EA10D593}">
      <dgm:prSet phldrT="[Text]" custT="1"/>
      <dgm:spPr/>
      <dgm:t>
        <a:bodyPr/>
        <a:lstStyle/>
        <a:p>
          <a:pPr rtl="1"/>
          <a:r>
            <a:rPr lang="fa-IR" sz="1800" b="1" dirty="0">
              <a:cs typeface="B Nazanin" pitchFamily="2" charset="-78"/>
            </a:rPr>
            <a:t>به تشخيص مناقصه گزار</a:t>
          </a:r>
          <a:endParaRPr lang="fa-IR" sz="1800" dirty="0"/>
        </a:p>
      </dgm:t>
    </dgm:pt>
    <dgm:pt modelId="{90AA6708-DFD0-4D45-8270-1EA7FEE48CCB}" type="parTrans" cxnId="{544F6F48-2D85-4253-B302-5768F9866966}">
      <dgm:prSet/>
      <dgm:spPr/>
      <dgm:t>
        <a:bodyPr/>
        <a:lstStyle/>
        <a:p>
          <a:pPr rtl="1"/>
          <a:endParaRPr lang="fa-IR"/>
        </a:p>
      </dgm:t>
    </dgm:pt>
    <dgm:pt modelId="{6F83DBD0-D766-4F6C-86D7-F1C968A2DDDC}" type="sibTrans" cxnId="{544F6F48-2D85-4253-B302-5768F9866966}">
      <dgm:prSet/>
      <dgm:spPr/>
      <dgm:t>
        <a:bodyPr/>
        <a:lstStyle/>
        <a:p>
          <a:pPr rtl="1"/>
          <a:endParaRPr lang="fa-IR"/>
        </a:p>
      </dgm:t>
    </dgm:pt>
    <dgm:pt modelId="{879BD704-F711-4D41-BA34-BAEC7DE9D92C}">
      <dgm:prSet phldrT="[Text]" custT="1"/>
      <dgm:spPr/>
      <dgm:t>
        <a:bodyPr/>
        <a:lstStyle/>
        <a:p>
          <a:pPr rtl="1"/>
          <a:r>
            <a:rPr lang="fa-IR" sz="2400" b="1" dirty="0">
              <a:cs typeface="B Nazanin" pitchFamily="2" charset="-78"/>
            </a:rPr>
            <a:t>یک مرحله </a:t>
          </a:r>
          <a:endParaRPr lang="fa-IR" sz="2400" b="1" dirty="0"/>
        </a:p>
      </dgm:t>
    </dgm:pt>
    <dgm:pt modelId="{27D19193-9B99-4A63-8784-C8BB1C9C2B8E}" type="parTrans" cxnId="{F7B46114-0E65-4778-8F53-2F87CBB09EEF}">
      <dgm:prSet/>
      <dgm:spPr/>
      <dgm:t>
        <a:bodyPr/>
        <a:lstStyle/>
        <a:p>
          <a:pPr rtl="1"/>
          <a:endParaRPr lang="fa-IR"/>
        </a:p>
      </dgm:t>
    </dgm:pt>
    <dgm:pt modelId="{FBB5CACF-8FFC-4F8D-AE7C-0148848F2DDB}" type="sibTrans" cxnId="{F7B46114-0E65-4778-8F53-2F87CBB09EEF}">
      <dgm:prSet/>
      <dgm:spPr/>
      <dgm:t>
        <a:bodyPr/>
        <a:lstStyle/>
        <a:p>
          <a:pPr rtl="1"/>
          <a:endParaRPr lang="fa-IR"/>
        </a:p>
      </dgm:t>
    </dgm:pt>
    <dgm:pt modelId="{E7E1FF56-9D42-46EB-A15C-A6EE90CDFCF5}">
      <dgm:prSet phldrT="[Text]" custT="1"/>
      <dgm:spPr/>
      <dgm:t>
        <a:bodyPr/>
        <a:lstStyle/>
        <a:p>
          <a:pPr rtl="1"/>
          <a:r>
            <a:rPr lang="fa-IR" sz="1600" b="1" dirty="0">
              <a:cs typeface="B Nazanin" pitchFamily="2" charset="-78"/>
            </a:rPr>
            <a:t>عدم نياز به ارزيابي فني بازرگاني </a:t>
          </a:r>
          <a:endParaRPr lang="fa-IR" sz="1600" dirty="0">
            <a:cs typeface="B Nazanin" pitchFamily="2" charset="-78"/>
          </a:endParaRPr>
        </a:p>
      </dgm:t>
    </dgm:pt>
    <dgm:pt modelId="{139BB8FE-BB2A-4549-8856-E76A9B902BB2}" type="parTrans" cxnId="{4A2B92E0-04AA-45CB-8B90-AE6AF9157E45}">
      <dgm:prSet/>
      <dgm:spPr/>
      <dgm:t>
        <a:bodyPr/>
        <a:lstStyle/>
        <a:p>
          <a:pPr rtl="1"/>
          <a:endParaRPr lang="fa-IR"/>
        </a:p>
      </dgm:t>
    </dgm:pt>
    <dgm:pt modelId="{76FB05F7-ECA8-4D33-A654-347F83ECD0A9}" type="sibTrans" cxnId="{4A2B92E0-04AA-45CB-8B90-AE6AF9157E45}">
      <dgm:prSet/>
      <dgm:spPr/>
      <dgm:t>
        <a:bodyPr/>
        <a:lstStyle/>
        <a:p>
          <a:pPr rtl="1"/>
          <a:endParaRPr lang="fa-IR"/>
        </a:p>
      </dgm:t>
    </dgm:pt>
    <dgm:pt modelId="{5D4AB750-CBE4-4002-9CB1-2DED07D52940}">
      <dgm:prSet phldrT="[Text]" custT="1"/>
      <dgm:spPr/>
      <dgm:t>
        <a:bodyPr/>
        <a:lstStyle/>
        <a:p>
          <a:pPr rtl="1"/>
          <a:r>
            <a:rPr lang="fa-IR" sz="1600" b="1" dirty="0">
              <a:cs typeface="B Nazanin" pitchFamily="2" charset="-78"/>
            </a:rPr>
            <a:t>پاكتها دريك جلسه گشوده و تعیین برنده در همان جلسه</a:t>
          </a:r>
          <a:endParaRPr lang="fa-IR" sz="1600" dirty="0"/>
        </a:p>
      </dgm:t>
    </dgm:pt>
    <dgm:pt modelId="{83E5C631-19F7-4353-861B-E965A695B3AC}" type="parTrans" cxnId="{C2AF8D95-A239-4315-838C-4B6F7CA963CD}">
      <dgm:prSet/>
      <dgm:spPr/>
      <dgm:t>
        <a:bodyPr/>
        <a:lstStyle/>
        <a:p>
          <a:pPr rtl="1"/>
          <a:endParaRPr lang="fa-IR"/>
        </a:p>
      </dgm:t>
    </dgm:pt>
    <dgm:pt modelId="{501725C6-7234-4B30-AC8B-1DC7E980B610}" type="sibTrans" cxnId="{C2AF8D95-A239-4315-838C-4B6F7CA963CD}">
      <dgm:prSet/>
      <dgm:spPr/>
      <dgm:t>
        <a:bodyPr/>
        <a:lstStyle/>
        <a:p>
          <a:pPr rtl="1"/>
          <a:endParaRPr lang="fa-IR"/>
        </a:p>
      </dgm:t>
    </dgm:pt>
    <dgm:pt modelId="{39FC11D2-13E8-4CCC-ADC7-F60A915FB567}">
      <dgm:prSet custT="1"/>
      <dgm:spPr/>
      <dgm:t>
        <a:bodyPr/>
        <a:lstStyle/>
        <a:p>
          <a:pPr rtl="1"/>
          <a:r>
            <a:rPr lang="fa-IR" sz="1800" b="1" dirty="0">
              <a:cs typeface="B Nazanin" pitchFamily="2" charset="-78"/>
            </a:rPr>
            <a:t>الزام بررسي فني بازرگاني پيشنهاد ها</a:t>
          </a:r>
          <a:endParaRPr lang="fa-IR" sz="1800" dirty="0"/>
        </a:p>
      </dgm:t>
    </dgm:pt>
    <dgm:pt modelId="{8FFE5DFC-4A1C-49C5-880D-F1DBA20160FE}" type="parTrans" cxnId="{0D68694B-616C-472A-9D47-B6B3E3AE6627}">
      <dgm:prSet/>
      <dgm:spPr/>
      <dgm:t>
        <a:bodyPr/>
        <a:lstStyle/>
        <a:p>
          <a:pPr rtl="1"/>
          <a:endParaRPr lang="fa-IR"/>
        </a:p>
      </dgm:t>
    </dgm:pt>
    <dgm:pt modelId="{E50938A3-1DA1-435D-AB56-339FE59D7140}" type="sibTrans" cxnId="{0D68694B-616C-472A-9D47-B6B3E3AE6627}">
      <dgm:prSet/>
      <dgm:spPr/>
      <dgm:t>
        <a:bodyPr/>
        <a:lstStyle/>
        <a:p>
          <a:pPr rtl="1"/>
          <a:endParaRPr lang="fa-IR"/>
        </a:p>
      </dgm:t>
    </dgm:pt>
    <dgm:pt modelId="{B594A0E0-3E36-47AD-9B27-608375B9EC42}">
      <dgm:prSet phldrT="[Text]" custT="1"/>
      <dgm:spPr/>
      <dgm:t>
        <a:bodyPr/>
        <a:lstStyle/>
        <a:p>
          <a:pPr rtl="1"/>
          <a:r>
            <a:rPr lang="fa-IR" sz="1800" b="1" dirty="0">
              <a:cs typeface="B Nazanin" pitchFamily="2" charset="-78"/>
            </a:rPr>
            <a:t>تشكيل كميته فني بازرگاني                                           </a:t>
          </a:r>
          <a:endParaRPr lang="fa-IR" sz="1800" dirty="0"/>
        </a:p>
      </dgm:t>
    </dgm:pt>
    <dgm:pt modelId="{AB2ED5F1-6DE2-409C-9E40-ED7FDEBAB26D}" type="sibTrans" cxnId="{B5C6D418-4167-46E7-8BB2-4D983833BB68}">
      <dgm:prSet/>
      <dgm:spPr/>
      <dgm:t>
        <a:bodyPr/>
        <a:lstStyle/>
        <a:p>
          <a:pPr rtl="1"/>
          <a:endParaRPr lang="fa-IR"/>
        </a:p>
      </dgm:t>
    </dgm:pt>
    <dgm:pt modelId="{D2307B7C-0F2F-451A-AE83-AE3712DDDED7}" type="parTrans" cxnId="{B5C6D418-4167-46E7-8BB2-4D983833BB68}">
      <dgm:prSet/>
      <dgm:spPr/>
      <dgm:t>
        <a:bodyPr/>
        <a:lstStyle/>
        <a:p>
          <a:pPr rtl="1"/>
          <a:endParaRPr lang="fa-IR"/>
        </a:p>
      </dgm:t>
    </dgm:pt>
    <dgm:pt modelId="{C1FBDDF9-5E8F-4637-868D-DC1380857392}" type="pres">
      <dgm:prSet presAssocID="{DC4BC438-1C4F-427D-B432-C48FE3516C59}" presName="diagram" presStyleCnt="0">
        <dgm:presLayoutVars>
          <dgm:chPref val="1"/>
          <dgm:dir/>
          <dgm:animOne val="branch"/>
          <dgm:animLvl val="lvl"/>
          <dgm:resizeHandles/>
        </dgm:presLayoutVars>
      </dgm:prSet>
      <dgm:spPr/>
      <dgm:t>
        <a:bodyPr/>
        <a:lstStyle/>
        <a:p>
          <a:endParaRPr lang="en-US"/>
        </a:p>
      </dgm:t>
    </dgm:pt>
    <dgm:pt modelId="{1D6B7153-531C-4C36-B85F-AD174E2FF278}" type="pres">
      <dgm:prSet presAssocID="{FE2536B9-164D-40B0-A42F-2E2BE17928A4}" presName="root" presStyleCnt="0"/>
      <dgm:spPr/>
    </dgm:pt>
    <dgm:pt modelId="{0C272D19-0F12-49DD-BFE0-B2270B15CC67}" type="pres">
      <dgm:prSet presAssocID="{FE2536B9-164D-40B0-A42F-2E2BE17928A4}" presName="rootComposite" presStyleCnt="0"/>
      <dgm:spPr/>
    </dgm:pt>
    <dgm:pt modelId="{2053B1BC-B350-4DC4-A868-198FB9AA3D12}" type="pres">
      <dgm:prSet presAssocID="{FE2536B9-164D-40B0-A42F-2E2BE17928A4}" presName="rootText" presStyleLbl="node1" presStyleIdx="0" presStyleCnt="2" custScaleX="43528" custScaleY="57385"/>
      <dgm:spPr/>
      <dgm:t>
        <a:bodyPr/>
        <a:lstStyle/>
        <a:p>
          <a:endParaRPr lang="en-US"/>
        </a:p>
      </dgm:t>
    </dgm:pt>
    <dgm:pt modelId="{FECB282B-0BC3-44A2-8536-84C2C264CE7D}" type="pres">
      <dgm:prSet presAssocID="{FE2536B9-164D-40B0-A42F-2E2BE17928A4}" presName="rootConnector" presStyleLbl="node1" presStyleIdx="0" presStyleCnt="2"/>
      <dgm:spPr/>
      <dgm:t>
        <a:bodyPr/>
        <a:lstStyle/>
        <a:p>
          <a:endParaRPr lang="en-US"/>
        </a:p>
      </dgm:t>
    </dgm:pt>
    <dgm:pt modelId="{F2FB34A8-0B4E-4517-9E68-78FB97FFF1C8}" type="pres">
      <dgm:prSet presAssocID="{FE2536B9-164D-40B0-A42F-2E2BE17928A4}" presName="childShape" presStyleCnt="0"/>
      <dgm:spPr/>
    </dgm:pt>
    <dgm:pt modelId="{14E91ABA-97E5-443E-ACDD-58F0759B53CB}" type="pres">
      <dgm:prSet presAssocID="{90AA6708-DFD0-4D45-8270-1EA7FEE48CCB}" presName="Name13" presStyleLbl="parChTrans1D2" presStyleIdx="0" presStyleCnt="5"/>
      <dgm:spPr/>
      <dgm:t>
        <a:bodyPr/>
        <a:lstStyle/>
        <a:p>
          <a:endParaRPr lang="en-US"/>
        </a:p>
      </dgm:t>
    </dgm:pt>
    <dgm:pt modelId="{598EFE9B-0A98-4D22-8C27-8C2BF5B3DAD3}" type="pres">
      <dgm:prSet presAssocID="{81A5E591-AB65-4800-8EB0-A569EA10D593}" presName="childText" presStyleLbl="bgAcc1" presStyleIdx="0" presStyleCnt="5" custScaleX="63642" custScaleY="62865">
        <dgm:presLayoutVars>
          <dgm:bulletEnabled val="1"/>
        </dgm:presLayoutVars>
      </dgm:prSet>
      <dgm:spPr/>
      <dgm:t>
        <a:bodyPr/>
        <a:lstStyle/>
        <a:p>
          <a:endParaRPr lang="en-US"/>
        </a:p>
      </dgm:t>
    </dgm:pt>
    <dgm:pt modelId="{519B6D9E-F7F0-4D10-84F0-83ED9010032B}" type="pres">
      <dgm:prSet presAssocID="{8FFE5DFC-4A1C-49C5-880D-F1DBA20160FE}" presName="Name13" presStyleLbl="parChTrans1D2" presStyleIdx="1" presStyleCnt="5"/>
      <dgm:spPr/>
      <dgm:t>
        <a:bodyPr/>
        <a:lstStyle/>
        <a:p>
          <a:endParaRPr lang="en-US"/>
        </a:p>
      </dgm:t>
    </dgm:pt>
    <dgm:pt modelId="{70576B13-FAAA-4B44-91B2-790C06A0D661}" type="pres">
      <dgm:prSet presAssocID="{39FC11D2-13E8-4CCC-ADC7-F60A915FB567}" presName="childText" presStyleLbl="bgAcc1" presStyleIdx="1" presStyleCnt="5" custScaleX="76531" custScaleY="58151">
        <dgm:presLayoutVars>
          <dgm:bulletEnabled val="1"/>
        </dgm:presLayoutVars>
      </dgm:prSet>
      <dgm:spPr/>
      <dgm:t>
        <a:bodyPr/>
        <a:lstStyle/>
        <a:p>
          <a:endParaRPr lang="en-US"/>
        </a:p>
      </dgm:t>
    </dgm:pt>
    <dgm:pt modelId="{4C4FE282-32E6-4E8B-A1D2-17C297F9FED0}" type="pres">
      <dgm:prSet presAssocID="{D2307B7C-0F2F-451A-AE83-AE3712DDDED7}" presName="Name13" presStyleLbl="parChTrans1D2" presStyleIdx="2" presStyleCnt="5"/>
      <dgm:spPr/>
      <dgm:t>
        <a:bodyPr/>
        <a:lstStyle/>
        <a:p>
          <a:endParaRPr lang="en-US"/>
        </a:p>
      </dgm:t>
    </dgm:pt>
    <dgm:pt modelId="{DE666D54-D688-427E-9BEA-34450D17E736}" type="pres">
      <dgm:prSet presAssocID="{B594A0E0-3E36-47AD-9B27-608375B9EC42}" presName="childText" presStyleLbl="bgAcc1" presStyleIdx="2" presStyleCnt="5" custScaleX="72821" custScaleY="49579" custLinFactNeighborX="-549" custLinFactNeighborY="184">
        <dgm:presLayoutVars>
          <dgm:bulletEnabled val="1"/>
        </dgm:presLayoutVars>
      </dgm:prSet>
      <dgm:spPr/>
      <dgm:t>
        <a:bodyPr/>
        <a:lstStyle/>
        <a:p>
          <a:endParaRPr lang="en-US"/>
        </a:p>
      </dgm:t>
    </dgm:pt>
    <dgm:pt modelId="{8D1C4273-B8D5-46A6-88D9-12F284851FE1}" type="pres">
      <dgm:prSet presAssocID="{879BD704-F711-4D41-BA34-BAEC7DE9D92C}" presName="root" presStyleCnt="0"/>
      <dgm:spPr/>
    </dgm:pt>
    <dgm:pt modelId="{71FBF88A-609B-4C2D-BBDD-6CA71E2FDA6B}" type="pres">
      <dgm:prSet presAssocID="{879BD704-F711-4D41-BA34-BAEC7DE9D92C}" presName="rootComposite" presStyleCnt="0"/>
      <dgm:spPr/>
    </dgm:pt>
    <dgm:pt modelId="{D6107278-479F-4B8D-A37F-76D67FCA8BE1}" type="pres">
      <dgm:prSet presAssocID="{879BD704-F711-4D41-BA34-BAEC7DE9D92C}" presName="rootText" presStyleLbl="node1" presStyleIdx="1" presStyleCnt="2" custScaleX="45179" custScaleY="58269"/>
      <dgm:spPr/>
      <dgm:t>
        <a:bodyPr/>
        <a:lstStyle/>
        <a:p>
          <a:endParaRPr lang="en-US"/>
        </a:p>
      </dgm:t>
    </dgm:pt>
    <dgm:pt modelId="{04EC8CBA-BB43-48EA-9C38-482E2E7E5998}" type="pres">
      <dgm:prSet presAssocID="{879BD704-F711-4D41-BA34-BAEC7DE9D92C}" presName="rootConnector" presStyleLbl="node1" presStyleIdx="1" presStyleCnt="2"/>
      <dgm:spPr/>
      <dgm:t>
        <a:bodyPr/>
        <a:lstStyle/>
        <a:p>
          <a:endParaRPr lang="en-US"/>
        </a:p>
      </dgm:t>
    </dgm:pt>
    <dgm:pt modelId="{10DFA14C-E796-4924-99A1-2C10E193AF5E}" type="pres">
      <dgm:prSet presAssocID="{879BD704-F711-4D41-BA34-BAEC7DE9D92C}" presName="childShape" presStyleCnt="0"/>
      <dgm:spPr/>
    </dgm:pt>
    <dgm:pt modelId="{6056E4C4-5F42-43FF-8172-FC5423B78744}" type="pres">
      <dgm:prSet presAssocID="{139BB8FE-BB2A-4549-8856-E76A9B902BB2}" presName="Name13" presStyleLbl="parChTrans1D2" presStyleIdx="3" presStyleCnt="5"/>
      <dgm:spPr/>
      <dgm:t>
        <a:bodyPr/>
        <a:lstStyle/>
        <a:p>
          <a:endParaRPr lang="en-US"/>
        </a:p>
      </dgm:t>
    </dgm:pt>
    <dgm:pt modelId="{E8ED16EC-72B6-4F13-BC88-8402F13D342E}" type="pres">
      <dgm:prSet presAssocID="{E7E1FF56-9D42-46EB-A15C-A6EE90CDFCF5}" presName="childText" presStyleLbl="bgAcc1" presStyleIdx="3" presStyleCnt="5" custScaleX="60003" custScaleY="70018">
        <dgm:presLayoutVars>
          <dgm:bulletEnabled val="1"/>
        </dgm:presLayoutVars>
      </dgm:prSet>
      <dgm:spPr/>
      <dgm:t>
        <a:bodyPr/>
        <a:lstStyle/>
        <a:p>
          <a:endParaRPr lang="en-US"/>
        </a:p>
      </dgm:t>
    </dgm:pt>
    <dgm:pt modelId="{6258A1BC-3695-4E24-BF35-F8C34CDFA9C2}" type="pres">
      <dgm:prSet presAssocID="{83E5C631-19F7-4353-861B-E965A695B3AC}" presName="Name13" presStyleLbl="parChTrans1D2" presStyleIdx="4" presStyleCnt="5"/>
      <dgm:spPr/>
      <dgm:t>
        <a:bodyPr/>
        <a:lstStyle/>
        <a:p>
          <a:endParaRPr lang="en-US"/>
        </a:p>
      </dgm:t>
    </dgm:pt>
    <dgm:pt modelId="{9FAB8308-2921-4253-B954-6A07CBB53143}" type="pres">
      <dgm:prSet presAssocID="{5D4AB750-CBE4-4002-9CB1-2DED07D52940}" presName="childText" presStyleLbl="bgAcc1" presStyleIdx="4" presStyleCnt="5" custScaleX="62993" custScaleY="60520">
        <dgm:presLayoutVars>
          <dgm:bulletEnabled val="1"/>
        </dgm:presLayoutVars>
      </dgm:prSet>
      <dgm:spPr/>
      <dgm:t>
        <a:bodyPr/>
        <a:lstStyle/>
        <a:p>
          <a:endParaRPr lang="en-US"/>
        </a:p>
      </dgm:t>
    </dgm:pt>
  </dgm:ptLst>
  <dgm:cxnLst>
    <dgm:cxn modelId="{73B1C75F-BA32-400D-BC8D-06FF4DA8EBD4}" type="presOf" srcId="{B594A0E0-3E36-47AD-9B27-608375B9EC42}" destId="{DE666D54-D688-427E-9BEA-34450D17E736}" srcOrd="0" destOrd="0" presId="urn:microsoft.com/office/officeart/2005/8/layout/hierarchy3"/>
    <dgm:cxn modelId="{8451D602-C1EC-4AB0-A973-A6355CE33695}" type="presOf" srcId="{879BD704-F711-4D41-BA34-BAEC7DE9D92C}" destId="{04EC8CBA-BB43-48EA-9C38-482E2E7E5998}" srcOrd="1" destOrd="0" presId="urn:microsoft.com/office/officeart/2005/8/layout/hierarchy3"/>
    <dgm:cxn modelId="{C2AF8D95-A239-4315-838C-4B6F7CA963CD}" srcId="{879BD704-F711-4D41-BA34-BAEC7DE9D92C}" destId="{5D4AB750-CBE4-4002-9CB1-2DED07D52940}" srcOrd="1" destOrd="0" parTransId="{83E5C631-19F7-4353-861B-E965A695B3AC}" sibTransId="{501725C6-7234-4B30-AC8B-1DC7E980B610}"/>
    <dgm:cxn modelId="{0D68694B-616C-472A-9D47-B6B3E3AE6627}" srcId="{FE2536B9-164D-40B0-A42F-2E2BE17928A4}" destId="{39FC11D2-13E8-4CCC-ADC7-F60A915FB567}" srcOrd="1" destOrd="0" parTransId="{8FFE5DFC-4A1C-49C5-880D-F1DBA20160FE}" sibTransId="{E50938A3-1DA1-435D-AB56-339FE59D7140}"/>
    <dgm:cxn modelId="{01652DD8-10DC-4F9F-9605-5F138D02A17C}" type="presOf" srcId="{8FFE5DFC-4A1C-49C5-880D-F1DBA20160FE}" destId="{519B6D9E-F7F0-4D10-84F0-83ED9010032B}" srcOrd="0" destOrd="0" presId="urn:microsoft.com/office/officeart/2005/8/layout/hierarchy3"/>
    <dgm:cxn modelId="{3FF4BF86-A505-44C2-A1B1-A39B0F8E6492}" type="presOf" srcId="{FE2536B9-164D-40B0-A42F-2E2BE17928A4}" destId="{2053B1BC-B350-4DC4-A868-198FB9AA3D12}" srcOrd="0" destOrd="0" presId="urn:microsoft.com/office/officeart/2005/8/layout/hierarchy3"/>
    <dgm:cxn modelId="{544F6F48-2D85-4253-B302-5768F9866966}" srcId="{FE2536B9-164D-40B0-A42F-2E2BE17928A4}" destId="{81A5E591-AB65-4800-8EB0-A569EA10D593}" srcOrd="0" destOrd="0" parTransId="{90AA6708-DFD0-4D45-8270-1EA7FEE48CCB}" sibTransId="{6F83DBD0-D766-4F6C-86D7-F1C968A2DDDC}"/>
    <dgm:cxn modelId="{505E1034-FD7E-4859-BE3A-9417DF0963D5}" type="presOf" srcId="{D2307B7C-0F2F-451A-AE83-AE3712DDDED7}" destId="{4C4FE282-32E6-4E8B-A1D2-17C297F9FED0}" srcOrd="0" destOrd="0" presId="urn:microsoft.com/office/officeart/2005/8/layout/hierarchy3"/>
    <dgm:cxn modelId="{D6DD6A42-0887-4D13-BB87-DA02FF2DFD54}" type="presOf" srcId="{39FC11D2-13E8-4CCC-ADC7-F60A915FB567}" destId="{70576B13-FAAA-4B44-91B2-790C06A0D661}" srcOrd="0" destOrd="0" presId="urn:microsoft.com/office/officeart/2005/8/layout/hierarchy3"/>
    <dgm:cxn modelId="{F4484B42-E63D-4274-988C-80A96B1874D2}" type="presOf" srcId="{139BB8FE-BB2A-4549-8856-E76A9B902BB2}" destId="{6056E4C4-5F42-43FF-8172-FC5423B78744}" srcOrd="0" destOrd="0" presId="urn:microsoft.com/office/officeart/2005/8/layout/hierarchy3"/>
    <dgm:cxn modelId="{BDE1E0D8-CDD4-4FC4-BCE9-0D531E5A5832}" type="presOf" srcId="{81A5E591-AB65-4800-8EB0-A569EA10D593}" destId="{598EFE9B-0A98-4D22-8C27-8C2BF5B3DAD3}" srcOrd="0" destOrd="0" presId="urn:microsoft.com/office/officeart/2005/8/layout/hierarchy3"/>
    <dgm:cxn modelId="{9142DD6E-C445-4610-879F-85CCA8E88EB7}" type="presOf" srcId="{879BD704-F711-4D41-BA34-BAEC7DE9D92C}" destId="{D6107278-479F-4B8D-A37F-76D67FCA8BE1}" srcOrd="0" destOrd="0" presId="urn:microsoft.com/office/officeart/2005/8/layout/hierarchy3"/>
    <dgm:cxn modelId="{B5C6D418-4167-46E7-8BB2-4D983833BB68}" srcId="{FE2536B9-164D-40B0-A42F-2E2BE17928A4}" destId="{B594A0E0-3E36-47AD-9B27-608375B9EC42}" srcOrd="2" destOrd="0" parTransId="{D2307B7C-0F2F-451A-AE83-AE3712DDDED7}" sibTransId="{AB2ED5F1-6DE2-409C-9E40-ED7FDEBAB26D}"/>
    <dgm:cxn modelId="{2CB7E462-46EA-4C2D-9DBC-78215EC1E9E0}" type="presOf" srcId="{E7E1FF56-9D42-46EB-A15C-A6EE90CDFCF5}" destId="{E8ED16EC-72B6-4F13-BC88-8402F13D342E}" srcOrd="0" destOrd="0" presId="urn:microsoft.com/office/officeart/2005/8/layout/hierarchy3"/>
    <dgm:cxn modelId="{BE8812B1-A313-4E95-A3E0-971CDA8F5CC1}" type="presOf" srcId="{90AA6708-DFD0-4D45-8270-1EA7FEE48CCB}" destId="{14E91ABA-97E5-443E-ACDD-58F0759B53CB}" srcOrd="0" destOrd="0" presId="urn:microsoft.com/office/officeart/2005/8/layout/hierarchy3"/>
    <dgm:cxn modelId="{CAA9031A-4010-4242-91EF-10595A75F58C}" type="presOf" srcId="{DC4BC438-1C4F-427D-B432-C48FE3516C59}" destId="{C1FBDDF9-5E8F-4637-868D-DC1380857392}" srcOrd="0" destOrd="0" presId="urn:microsoft.com/office/officeart/2005/8/layout/hierarchy3"/>
    <dgm:cxn modelId="{4A2B92E0-04AA-45CB-8B90-AE6AF9157E45}" srcId="{879BD704-F711-4D41-BA34-BAEC7DE9D92C}" destId="{E7E1FF56-9D42-46EB-A15C-A6EE90CDFCF5}" srcOrd="0" destOrd="0" parTransId="{139BB8FE-BB2A-4549-8856-E76A9B902BB2}" sibTransId="{76FB05F7-ECA8-4D33-A654-347F83ECD0A9}"/>
    <dgm:cxn modelId="{D55C9C2A-4F79-409D-A925-A8C8C9BF076D}" type="presOf" srcId="{FE2536B9-164D-40B0-A42F-2E2BE17928A4}" destId="{FECB282B-0BC3-44A2-8536-84C2C264CE7D}" srcOrd="1" destOrd="0" presId="urn:microsoft.com/office/officeart/2005/8/layout/hierarchy3"/>
    <dgm:cxn modelId="{F7B46114-0E65-4778-8F53-2F87CBB09EEF}" srcId="{DC4BC438-1C4F-427D-B432-C48FE3516C59}" destId="{879BD704-F711-4D41-BA34-BAEC7DE9D92C}" srcOrd="1" destOrd="0" parTransId="{27D19193-9B99-4A63-8784-C8BB1C9C2B8E}" sibTransId="{FBB5CACF-8FFC-4F8D-AE7C-0148848F2DDB}"/>
    <dgm:cxn modelId="{CAC030F7-4803-47F2-A36E-E3DC7231B3A1}" type="presOf" srcId="{5D4AB750-CBE4-4002-9CB1-2DED07D52940}" destId="{9FAB8308-2921-4253-B954-6A07CBB53143}" srcOrd="0" destOrd="0" presId="urn:microsoft.com/office/officeart/2005/8/layout/hierarchy3"/>
    <dgm:cxn modelId="{54F35C31-9904-455D-98C9-98FD8A968EEA}" type="presOf" srcId="{83E5C631-19F7-4353-861B-E965A695B3AC}" destId="{6258A1BC-3695-4E24-BF35-F8C34CDFA9C2}" srcOrd="0" destOrd="0" presId="urn:microsoft.com/office/officeart/2005/8/layout/hierarchy3"/>
    <dgm:cxn modelId="{EBC04808-4FA0-4E46-9469-3C034E26524F}" srcId="{DC4BC438-1C4F-427D-B432-C48FE3516C59}" destId="{FE2536B9-164D-40B0-A42F-2E2BE17928A4}" srcOrd="0" destOrd="0" parTransId="{9AECE6BA-9DB5-4BA9-A90F-55FA9983C48A}" sibTransId="{02FA1CF6-4A31-43F8-87DD-445D930F1143}"/>
    <dgm:cxn modelId="{93992DD6-F61E-49F4-9FDD-D96C6DBD330A}" type="presParOf" srcId="{C1FBDDF9-5E8F-4637-868D-DC1380857392}" destId="{1D6B7153-531C-4C36-B85F-AD174E2FF278}" srcOrd="0" destOrd="0" presId="urn:microsoft.com/office/officeart/2005/8/layout/hierarchy3"/>
    <dgm:cxn modelId="{A2337C7A-27FB-487E-80EB-C262994B4B31}" type="presParOf" srcId="{1D6B7153-531C-4C36-B85F-AD174E2FF278}" destId="{0C272D19-0F12-49DD-BFE0-B2270B15CC67}" srcOrd="0" destOrd="0" presId="urn:microsoft.com/office/officeart/2005/8/layout/hierarchy3"/>
    <dgm:cxn modelId="{B6A0E466-5331-4C56-A738-CE047FF71FAE}" type="presParOf" srcId="{0C272D19-0F12-49DD-BFE0-B2270B15CC67}" destId="{2053B1BC-B350-4DC4-A868-198FB9AA3D12}" srcOrd="0" destOrd="0" presId="urn:microsoft.com/office/officeart/2005/8/layout/hierarchy3"/>
    <dgm:cxn modelId="{EDC2D5BF-C79E-4090-94AE-B420CCC22EC9}" type="presParOf" srcId="{0C272D19-0F12-49DD-BFE0-B2270B15CC67}" destId="{FECB282B-0BC3-44A2-8536-84C2C264CE7D}" srcOrd="1" destOrd="0" presId="urn:microsoft.com/office/officeart/2005/8/layout/hierarchy3"/>
    <dgm:cxn modelId="{C224F284-D1AC-46C0-A81A-5EA75BDB8EA2}" type="presParOf" srcId="{1D6B7153-531C-4C36-B85F-AD174E2FF278}" destId="{F2FB34A8-0B4E-4517-9E68-78FB97FFF1C8}" srcOrd="1" destOrd="0" presId="urn:microsoft.com/office/officeart/2005/8/layout/hierarchy3"/>
    <dgm:cxn modelId="{A444F0C9-AC69-40A1-936A-5492CE75FA10}" type="presParOf" srcId="{F2FB34A8-0B4E-4517-9E68-78FB97FFF1C8}" destId="{14E91ABA-97E5-443E-ACDD-58F0759B53CB}" srcOrd="0" destOrd="0" presId="urn:microsoft.com/office/officeart/2005/8/layout/hierarchy3"/>
    <dgm:cxn modelId="{376A6E5E-E4B1-4ECB-80D1-728F39BF6D27}" type="presParOf" srcId="{F2FB34A8-0B4E-4517-9E68-78FB97FFF1C8}" destId="{598EFE9B-0A98-4D22-8C27-8C2BF5B3DAD3}" srcOrd="1" destOrd="0" presId="urn:microsoft.com/office/officeart/2005/8/layout/hierarchy3"/>
    <dgm:cxn modelId="{14B7000F-2D5A-4C79-A283-3A792903072F}" type="presParOf" srcId="{F2FB34A8-0B4E-4517-9E68-78FB97FFF1C8}" destId="{519B6D9E-F7F0-4D10-84F0-83ED9010032B}" srcOrd="2" destOrd="0" presId="urn:microsoft.com/office/officeart/2005/8/layout/hierarchy3"/>
    <dgm:cxn modelId="{761EE9E9-968B-448F-BB42-F3597E0EC1E6}" type="presParOf" srcId="{F2FB34A8-0B4E-4517-9E68-78FB97FFF1C8}" destId="{70576B13-FAAA-4B44-91B2-790C06A0D661}" srcOrd="3" destOrd="0" presId="urn:microsoft.com/office/officeart/2005/8/layout/hierarchy3"/>
    <dgm:cxn modelId="{17F44C65-10BD-4FBE-9A5B-5F363711BBAF}" type="presParOf" srcId="{F2FB34A8-0B4E-4517-9E68-78FB97FFF1C8}" destId="{4C4FE282-32E6-4E8B-A1D2-17C297F9FED0}" srcOrd="4" destOrd="0" presId="urn:microsoft.com/office/officeart/2005/8/layout/hierarchy3"/>
    <dgm:cxn modelId="{22E7F46D-2845-4CA4-B4E2-8902E34F0C8B}" type="presParOf" srcId="{F2FB34A8-0B4E-4517-9E68-78FB97FFF1C8}" destId="{DE666D54-D688-427E-9BEA-34450D17E736}" srcOrd="5" destOrd="0" presId="urn:microsoft.com/office/officeart/2005/8/layout/hierarchy3"/>
    <dgm:cxn modelId="{C3CF62B5-E94C-451F-82B9-BBAD5AC93773}" type="presParOf" srcId="{C1FBDDF9-5E8F-4637-868D-DC1380857392}" destId="{8D1C4273-B8D5-46A6-88D9-12F284851FE1}" srcOrd="1" destOrd="0" presId="urn:microsoft.com/office/officeart/2005/8/layout/hierarchy3"/>
    <dgm:cxn modelId="{C9029568-905B-4CFF-8EC7-3C10154491D5}" type="presParOf" srcId="{8D1C4273-B8D5-46A6-88D9-12F284851FE1}" destId="{71FBF88A-609B-4C2D-BBDD-6CA71E2FDA6B}" srcOrd="0" destOrd="0" presId="urn:microsoft.com/office/officeart/2005/8/layout/hierarchy3"/>
    <dgm:cxn modelId="{B3478725-29FD-4246-81E3-45851FEE402C}" type="presParOf" srcId="{71FBF88A-609B-4C2D-BBDD-6CA71E2FDA6B}" destId="{D6107278-479F-4B8D-A37F-76D67FCA8BE1}" srcOrd="0" destOrd="0" presId="urn:microsoft.com/office/officeart/2005/8/layout/hierarchy3"/>
    <dgm:cxn modelId="{E250711C-DFDC-4AA4-9DBF-FC28DAC3D704}" type="presParOf" srcId="{71FBF88A-609B-4C2D-BBDD-6CA71E2FDA6B}" destId="{04EC8CBA-BB43-48EA-9C38-482E2E7E5998}" srcOrd="1" destOrd="0" presId="urn:microsoft.com/office/officeart/2005/8/layout/hierarchy3"/>
    <dgm:cxn modelId="{1CDDE9E3-6B3F-4D7D-81C1-1901125BE62B}" type="presParOf" srcId="{8D1C4273-B8D5-46A6-88D9-12F284851FE1}" destId="{10DFA14C-E796-4924-99A1-2C10E193AF5E}" srcOrd="1" destOrd="0" presId="urn:microsoft.com/office/officeart/2005/8/layout/hierarchy3"/>
    <dgm:cxn modelId="{BC312147-E6A3-40E4-866D-D72BC3370D4D}" type="presParOf" srcId="{10DFA14C-E796-4924-99A1-2C10E193AF5E}" destId="{6056E4C4-5F42-43FF-8172-FC5423B78744}" srcOrd="0" destOrd="0" presId="urn:microsoft.com/office/officeart/2005/8/layout/hierarchy3"/>
    <dgm:cxn modelId="{C36F2C09-74E9-46C1-825D-36FD489109A1}" type="presParOf" srcId="{10DFA14C-E796-4924-99A1-2C10E193AF5E}" destId="{E8ED16EC-72B6-4F13-BC88-8402F13D342E}" srcOrd="1" destOrd="0" presId="urn:microsoft.com/office/officeart/2005/8/layout/hierarchy3"/>
    <dgm:cxn modelId="{79EEF0EC-8F69-4821-B21D-618D042ADD74}" type="presParOf" srcId="{10DFA14C-E796-4924-99A1-2C10E193AF5E}" destId="{6258A1BC-3695-4E24-BF35-F8C34CDFA9C2}" srcOrd="2" destOrd="0" presId="urn:microsoft.com/office/officeart/2005/8/layout/hierarchy3"/>
    <dgm:cxn modelId="{DE1E0939-03CD-40B3-B014-FD5A2992D14A}" type="presParOf" srcId="{10DFA14C-E796-4924-99A1-2C10E193AF5E}" destId="{9FAB8308-2921-4253-B954-6A07CBB53143}"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3B1BC-B350-4DC4-A868-198FB9AA3D12}">
      <dsp:nvSpPr>
        <dsp:cNvPr id="0" name=""/>
        <dsp:cNvSpPr/>
      </dsp:nvSpPr>
      <dsp:spPr>
        <a:xfrm>
          <a:off x="388986" y="3497"/>
          <a:ext cx="1578691" cy="1040631"/>
        </a:xfrm>
        <a:prstGeom prst="roundRect">
          <a:avLst>
            <a:gd name="adj" fmla="val 10000"/>
          </a:avLst>
        </a:prstGeom>
        <a:gradFill rotWithShape="0">
          <a:gsLst>
            <a:gs pos="0">
              <a:schemeClr val="accent5">
                <a:hueOff val="0"/>
                <a:satOff val="0"/>
                <a:lumOff val="0"/>
                <a:alphaOff val="0"/>
                <a:tint val="96000"/>
                <a:lumMod val="100000"/>
              </a:schemeClr>
            </a:gs>
            <a:gs pos="78000">
              <a:schemeClr val="accent5">
                <a:hueOff val="0"/>
                <a:satOff val="0"/>
                <a:lumOff val="0"/>
                <a:alphaOff val="0"/>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1">
            <a:lnSpc>
              <a:spcPct val="90000"/>
            </a:lnSpc>
            <a:spcBef>
              <a:spcPct val="0"/>
            </a:spcBef>
            <a:spcAft>
              <a:spcPct val="35000"/>
            </a:spcAft>
          </a:pPr>
          <a:r>
            <a:rPr lang="fa-IR" sz="2400" b="1" kern="1200" dirty="0">
              <a:cs typeface="B Nazanin" pitchFamily="2" charset="-78"/>
            </a:rPr>
            <a:t>دو مرحله ای</a:t>
          </a:r>
        </a:p>
      </dsp:txBody>
      <dsp:txXfrm>
        <a:off x="419465" y="33976"/>
        <a:ext cx="1517733" cy="979673"/>
      </dsp:txXfrm>
    </dsp:sp>
    <dsp:sp modelId="{14E91ABA-97E5-443E-ACDD-58F0759B53CB}">
      <dsp:nvSpPr>
        <dsp:cNvPr id="0" name=""/>
        <dsp:cNvSpPr/>
      </dsp:nvSpPr>
      <dsp:spPr>
        <a:xfrm>
          <a:off x="546855" y="1044128"/>
          <a:ext cx="157869" cy="1023358"/>
        </a:xfrm>
        <a:custGeom>
          <a:avLst/>
          <a:gdLst/>
          <a:ahLst/>
          <a:cxnLst/>
          <a:rect l="0" t="0" r="0" b="0"/>
          <a:pathLst>
            <a:path>
              <a:moveTo>
                <a:pt x="0" y="0"/>
              </a:moveTo>
              <a:lnTo>
                <a:pt x="0" y="1023358"/>
              </a:lnTo>
              <a:lnTo>
                <a:pt x="157869" y="1023358"/>
              </a:lnTo>
            </a:path>
          </a:pathLst>
        </a:custGeom>
        <a:noFill/>
        <a:ln w="19050" cap="rnd"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8EFE9B-0A98-4D22-8C27-8C2BF5B3DAD3}">
      <dsp:nvSpPr>
        <dsp:cNvPr id="0" name=""/>
        <dsp:cNvSpPr/>
      </dsp:nvSpPr>
      <dsp:spPr>
        <a:xfrm>
          <a:off x="704724" y="1497483"/>
          <a:ext cx="1846555" cy="1140006"/>
        </a:xfrm>
        <a:prstGeom prst="roundRect">
          <a:avLst>
            <a:gd name="adj" fmla="val 10000"/>
          </a:avLst>
        </a:prstGeom>
        <a:solidFill>
          <a:schemeClr val="lt1">
            <a:alpha val="90000"/>
            <a:hueOff val="0"/>
            <a:satOff val="0"/>
            <a:lumOff val="0"/>
            <a:alphaOff val="0"/>
          </a:schemeClr>
        </a:solidFill>
        <a:ln w="12700" cap="rnd" cmpd="sng" algn="ctr">
          <a:solidFill>
            <a:schemeClr val="accent5">
              <a:hueOff val="0"/>
              <a:satOff val="0"/>
              <a:lumOff val="0"/>
              <a:alphaOff val="0"/>
            </a:schemeClr>
          </a:solidFill>
          <a:prstDash val="solid"/>
        </a:ln>
        <a:effectLst>
          <a:outerShdw blurRad="38100" dist="254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fa-IR" sz="1800" b="1" kern="1200" dirty="0">
              <a:cs typeface="B Nazanin" pitchFamily="2" charset="-78"/>
            </a:rPr>
            <a:t>به تشخيص مناقصه گزار</a:t>
          </a:r>
          <a:endParaRPr lang="fa-IR" sz="1800" kern="1200" dirty="0"/>
        </a:p>
      </dsp:txBody>
      <dsp:txXfrm>
        <a:off x="738114" y="1530873"/>
        <a:ext cx="1779775" cy="1073226"/>
      </dsp:txXfrm>
    </dsp:sp>
    <dsp:sp modelId="{519B6D9E-F7F0-4D10-84F0-83ED9010032B}">
      <dsp:nvSpPr>
        <dsp:cNvPr id="0" name=""/>
        <dsp:cNvSpPr/>
      </dsp:nvSpPr>
      <dsp:spPr>
        <a:xfrm>
          <a:off x="546855" y="1044128"/>
          <a:ext cx="157869" cy="2573977"/>
        </a:xfrm>
        <a:custGeom>
          <a:avLst/>
          <a:gdLst/>
          <a:ahLst/>
          <a:cxnLst/>
          <a:rect l="0" t="0" r="0" b="0"/>
          <a:pathLst>
            <a:path>
              <a:moveTo>
                <a:pt x="0" y="0"/>
              </a:moveTo>
              <a:lnTo>
                <a:pt x="0" y="2573977"/>
              </a:lnTo>
              <a:lnTo>
                <a:pt x="157869" y="2573977"/>
              </a:lnTo>
            </a:path>
          </a:pathLst>
        </a:custGeom>
        <a:noFill/>
        <a:ln w="19050" cap="rnd"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576B13-FAAA-4B44-91B2-790C06A0D661}">
      <dsp:nvSpPr>
        <dsp:cNvPr id="0" name=""/>
        <dsp:cNvSpPr/>
      </dsp:nvSpPr>
      <dsp:spPr>
        <a:xfrm>
          <a:off x="704724" y="3090845"/>
          <a:ext cx="2220525" cy="1054521"/>
        </a:xfrm>
        <a:prstGeom prst="roundRect">
          <a:avLst>
            <a:gd name="adj" fmla="val 10000"/>
          </a:avLst>
        </a:prstGeom>
        <a:solidFill>
          <a:schemeClr val="lt1">
            <a:alpha val="90000"/>
            <a:hueOff val="0"/>
            <a:satOff val="0"/>
            <a:lumOff val="0"/>
            <a:alphaOff val="0"/>
          </a:schemeClr>
        </a:solidFill>
        <a:ln w="12700" cap="rnd" cmpd="sng" algn="ctr">
          <a:solidFill>
            <a:schemeClr val="accent5">
              <a:hueOff val="-653972"/>
              <a:satOff val="3891"/>
              <a:lumOff val="1568"/>
              <a:alphaOff val="0"/>
            </a:schemeClr>
          </a:solidFill>
          <a:prstDash val="solid"/>
        </a:ln>
        <a:effectLst>
          <a:outerShdw blurRad="38100" dist="254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fa-IR" sz="1800" b="1" kern="1200" dirty="0">
              <a:cs typeface="B Nazanin" pitchFamily="2" charset="-78"/>
            </a:rPr>
            <a:t>الزام بررسي فني بازرگاني پيشنهاد ها</a:t>
          </a:r>
          <a:endParaRPr lang="fa-IR" sz="1800" kern="1200" dirty="0"/>
        </a:p>
      </dsp:txBody>
      <dsp:txXfrm>
        <a:off x="735610" y="3121731"/>
        <a:ext cx="2158753" cy="992749"/>
      </dsp:txXfrm>
    </dsp:sp>
    <dsp:sp modelId="{4C4FE282-32E6-4E8B-A1D2-17C297F9FED0}">
      <dsp:nvSpPr>
        <dsp:cNvPr id="0" name=""/>
        <dsp:cNvSpPr/>
      </dsp:nvSpPr>
      <dsp:spPr>
        <a:xfrm>
          <a:off x="546855" y="1044128"/>
          <a:ext cx="141940" cy="4007468"/>
        </a:xfrm>
        <a:custGeom>
          <a:avLst/>
          <a:gdLst/>
          <a:ahLst/>
          <a:cxnLst/>
          <a:rect l="0" t="0" r="0" b="0"/>
          <a:pathLst>
            <a:path>
              <a:moveTo>
                <a:pt x="0" y="0"/>
              </a:moveTo>
              <a:lnTo>
                <a:pt x="0" y="4007468"/>
              </a:lnTo>
              <a:lnTo>
                <a:pt x="141940" y="4007468"/>
              </a:lnTo>
            </a:path>
          </a:pathLst>
        </a:custGeom>
        <a:noFill/>
        <a:ln w="19050" cap="rnd"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E666D54-D688-427E-9BEA-34450D17E736}">
      <dsp:nvSpPr>
        <dsp:cNvPr id="0" name=""/>
        <dsp:cNvSpPr/>
      </dsp:nvSpPr>
      <dsp:spPr>
        <a:xfrm>
          <a:off x="688795" y="4602059"/>
          <a:ext cx="2112881" cy="899075"/>
        </a:xfrm>
        <a:prstGeom prst="roundRect">
          <a:avLst>
            <a:gd name="adj" fmla="val 10000"/>
          </a:avLst>
        </a:prstGeom>
        <a:solidFill>
          <a:schemeClr val="lt1">
            <a:alpha val="90000"/>
            <a:hueOff val="0"/>
            <a:satOff val="0"/>
            <a:lumOff val="0"/>
            <a:alphaOff val="0"/>
          </a:schemeClr>
        </a:solidFill>
        <a:ln w="12700" cap="rnd" cmpd="sng" algn="ctr">
          <a:solidFill>
            <a:schemeClr val="accent5">
              <a:hueOff val="-1307943"/>
              <a:satOff val="7781"/>
              <a:lumOff val="3137"/>
              <a:alphaOff val="0"/>
            </a:schemeClr>
          </a:solidFill>
          <a:prstDash val="solid"/>
        </a:ln>
        <a:effectLst>
          <a:outerShdw blurRad="38100" dist="254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4290" tIns="22860" rIns="34290" bIns="22860" numCol="1" spcCol="1270" anchor="ctr" anchorCtr="0">
          <a:noAutofit/>
        </a:bodyPr>
        <a:lstStyle/>
        <a:p>
          <a:pPr lvl="0" algn="ctr" defTabSz="800100" rtl="1">
            <a:lnSpc>
              <a:spcPct val="90000"/>
            </a:lnSpc>
            <a:spcBef>
              <a:spcPct val="0"/>
            </a:spcBef>
            <a:spcAft>
              <a:spcPct val="35000"/>
            </a:spcAft>
          </a:pPr>
          <a:r>
            <a:rPr lang="fa-IR" sz="1800" b="1" kern="1200" dirty="0">
              <a:cs typeface="B Nazanin" pitchFamily="2" charset="-78"/>
            </a:rPr>
            <a:t>تشكيل كميته فني بازرگاني                                           </a:t>
          </a:r>
          <a:endParaRPr lang="fa-IR" sz="1800" kern="1200" dirty="0"/>
        </a:p>
      </dsp:txBody>
      <dsp:txXfrm>
        <a:off x="715128" y="4628392"/>
        <a:ext cx="2060215" cy="846409"/>
      </dsp:txXfrm>
    </dsp:sp>
    <dsp:sp modelId="{D6107278-479F-4B8D-A37F-76D67FCA8BE1}">
      <dsp:nvSpPr>
        <dsp:cNvPr id="0" name=""/>
        <dsp:cNvSpPr/>
      </dsp:nvSpPr>
      <dsp:spPr>
        <a:xfrm>
          <a:off x="3504246" y="3497"/>
          <a:ext cx="1638570" cy="1056661"/>
        </a:xfrm>
        <a:prstGeom prst="roundRect">
          <a:avLst>
            <a:gd name="adj" fmla="val 10000"/>
          </a:avLst>
        </a:prstGeom>
        <a:gradFill rotWithShape="0">
          <a:gsLst>
            <a:gs pos="0">
              <a:schemeClr val="accent5">
                <a:hueOff val="-2615887"/>
                <a:satOff val="15563"/>
                <a:lumOff val="6274"/>
                <a:alphaOff val="0"/>
                <a:tint val="96000"/>
                <a:lumMod val="100000"/>
              </a:schemeClr>
            </a:gs>
            <a:gs pos="78000">
              <a:schemeClr val="accent5">
                <a:hueOff val="-2615887"/>
                <a:satOff val="15563"/>
                <a:lumOff val="6274"/>
                <a:alphaOff val="0"/>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1">
            <a:lnSpc>
              <a:spcPct val="90000"/>
            </a:lnSpc>
            <a:spcBef>
              <a:spcPct val="0"/>
            </a:spcBef>
            <a:spcAft>
              <a:spcPct val="35000"/>
            </a:spcAft>
          </a:pPr>
          <a:r>
            <a:rPr lang="fa-IR" sz="2400" b="1" kern="1200" dirty="0">
              <a:cs typeface="B Nazanin" pitchFamily="2" charset="-78"/>
            </a:rPr>
            <a:t>یک مرحله </a:t>
          </a:r>
          <a:endParaRPr lang="fa-IR" sz="2400" b="1" kern="1200" dirty="0"/>
        </a:p>
      </dsp:txBody>
      <dsp:txXfrm>
        <a:off x="3535195" y="34446"/>
        <a:ext cx="1576672" cy="994763"/>
      </dsp:txXfrm>
    </dsp:sp>
    <dsp:sp modelId="{6056E4C4-5F42-43FF-8172-FC5423B78744}">
      <dsp:nvSpPr>
        <dsp:cNvPr id="0" name=""/>
        <dsp:cNvSpPr/>
      </dsp:nvSpPr>
      <dsp:spPr>
        <a:xfrm>
          <a:off x="3668103" y="1060159"/>
          <a:ext cx="163857" cy="1088215"/>
        </a:xfrm>
        <a:custGeom>
          <a:avLst/>
          <a:gdLst/>
          <a:ahLst/>
          <a:cxnLst/>
          <a:rect l="0" t="0" r="0" b="0"/>
          <a:pathLst>
            <a:path>
              <a:moveTo>
                <a:pt x="0" y="0"/>
              </a:moveTo>
              <a:lnTo>
                <a:pt x="0" y="1088215"/>
              </a:lnTo>
              <a:lnTo>
                <a:pt x="163857" y="1088215"/>
              </a:lnTo>
            </a:path>
          </a:pathLst>
        </a:custGeom>
        <a:noFill/>
        <a:ln w="19050" cap="rnd"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ED16EC-72B6-4F13-BC88-8402F13D342E}">
      <dsp:nvSpPr>
        <dsp:cNvPr id="0" name=""/>
        <dsp:cNvSpPr/>
      </dsp:nvSpPr>
      <dsp:spPr>
        <a:xfrm>
          <a:off x="3831960" y="1513514"/>
          <a:ext cx="1740970" cy="1269720"/>
        </a:xfrm>
        <a:prstGeom prst="roundRect">
          <a:avLst>
            <a:gd name="adj" fmla="val 10000"/>
          </a:avLst>
        </a:prstGeom>
        <a:solidFill>
          <a:schemeClr val="lt1">
            <a:alpha val="90000"/>
            <a:hueOff val="0"/>
            <a:satOff val="0"/>
            <a:lumOff val="0"/>
            <a:alphaOff val="0"/>
          </a:schemeClr>
        </a:solidFill>
        <a:ln w="12700" cap="rnd" cmpd="sng" algn="ctr">
          <a:solidFill>
            <a:schemeClr val="accent5">
              <a:hueOff val="-1961915"/>
              <a:satOff val="11672"/>
              <a:lumOff val="4705"/>
              <a:alphaOff val="0"/>
            </a:schemeClr>
          </a:solidFill>
          <a:prstDash val="solid"/>
        </a:ln>
        <a:effectLst>
          <a:outerShdw blurRad="38100" dist="254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lvl="0" algn="ctr" defTabSz="711200" rtl="1">
            <a:lnSpc>
              <a:spcPct val="90000"/>
            </a:lnSpc>
            <a:spcBef>
              <a:spcPct val="0"/>
            </a:spcBef>
            <a:spcAft>
              <a:spcPct val="35000"/>
            </a:spcAft>
          </a:pPr>
          <a:r>
            <a:rPr lang="fa-IR" sz="1600" b="1" kern="1200" dirty="0">
              <a:cs typeface="B Nazanin" pitchFamily="2" charset="-78"/>
            </a:rPr>
            <a:t>عدم نياز به ارزيابي فني بازرگاني </a:t>
          </a:r>
          <a:endParaRPr lang="fa-IR" sz="1600" kern="1200" dirty="0">
            <a:cs typeface="B Nazanin" pitchFamily="2" charset="-78"/>
          </a:endParaRPr>
        </a:p>
      </dsp:txBody>
      <dsp:txXfrm>
        <a:off x="3869149" y="1550703"/>
        <a:ext cx="1666592" cy="1195342"/>
      </dsp:txXfrm>
    </dsp:sp>
    <dsp:sp modelId="{6258A1BC-3695-4E24-BF35-F8C34CDFA9C2}">
      <dsp:nvSpPr>
        <dsp:cNvPr id="0" name=""/>
        <dsp:cNvSpPr/>
      </dsp:nvSpPr>
      <dsp:spPr>
        <a:xfrm>
          <a:off x="3668103" y="1060159"/>
          <a:ext cx="163857" cy="2725171"/>
        </a:xfrm>
        <a:custGeom>
          <a:avLst/>
          <a:gdLst/>
          <a:ahLst/>
          <a:cxnLst/>
          <a:rect l="0" t="0" r="0" b="0"/>
          <a:pathLst>
            <a:path>
              <a:moveTo>
                <a:pt x="0" y="0"/>
              </a:moveTo>
              <a:lnTo>
                <a:pt x="0" y="2725171"/>
              </a:lnTo>
              <a:lnTo>
                <a:pt x="163857" y="2725171"/>
              </a:lnTo>
            </a:path>
          </a:pathLst>
        </a:custGeom>
        <a:noFill/>
        <a:ln w="19050" cap="rnd"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AB8308-2921-4253-B954-6A07CBB53143}">
      <dsp:nvSpPr>
        <dsp:cNvPr id="0" name=""/>
        <dsp:cNvSpPr/>
      </dsp:nvSpPr>
      <dsp:spPr>
        <a:xfrm>
          <a:off x="3831960" y="3236590"/>
          <a:ext cx="1827724" cy="1097481"/>
        </a:xfrm>
        <a:prstGeom prst="roundRect">
          <a:avLst>
            <a:gd name="adj" fmla="val 10000"/>
          </a:avLst>
        </a:prstGeom>
        <a:solidFill>
          <a:schemeClr val="lt1">
            <a:alpha val="90000"/>
            <a:hueOff val="0"/>
            <a:satOff val="0"/>
            <a:lumOff val="0"/>
            <a:alphaOff val="0"/>
          </a:schemeClr>
        </a:solidFill>
        <a:ln w="12700" cap="rnd" cmpd="sng" algn="ctr">
          <a:solidFill>
            <a:schemeClr val="accent5">
              <a:hueOff val="-2615887"/>
              <a:satOff val="15563"/>
              <a:lumOff val="6274"/>
              <a:alphaOff val="0"/>
            </a:schemeClr>
          </a:solidFill>
          <a:prstDash val="solid"/>
        </a:ln>
        <a:effectLst>
          <a:outerShdw blurRad="38100" dist="254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30480" tIns="20320" rIns="30480" bIns="20320" numCol="1" spcCol="1270" anchor="ctr" anchorCtr="0">
          <a:noAutofit/>
        </a:bodyPr>
        <a:lstStyle/>
        <a:p>
          <a:pPr lvl="0" algn="ctr" defTabSz="711200" rtl="1">
            <a:lnSpc>
              <a:spcPct val="90000"/>
            </a:lnSpc>
            <a:spcBef>
              <a:spcPct val="0"/>
            </a:spcBef>
            <a:spcAft>
              <a:spcPct val="35000"/>
            </a:spcAft>
          </a:pPr>
          <a:r>
            <a:rPr lang="fa-IR" sz="1600" b="1" kern="1200" dirty="0">
              <a:cs typeface="B Nazanin" pitchFamily="2" charset="-78"/>
            </a:rPr>
            <a:t>پاكتها دريك جلسه گشوده و تعیین برنده در همان جلسه</a:t>
          </a:r>
          <a:endParaRPr lang="fa-IR" sz="1600" kern="1200" dirty="0"/>
        </a:p>
      </dsp:txBody>
      <dsp:txXfrm>
        <a:off x="3864104" y="3268734"/>
        <a:ext cx="1763436" cy="103319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0AADEBA-66BA-4DA2-8F2B-D2AD17E620FB}" type="datetimeFigureOut">
              <a:rPr lang="fa-IR" smtClean="0"/>
              <a:t>10/03/1447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1C68BE02-0516-4EA7-A7A6-1C9BF847FF1E}" type="slidenum">
              <a:rPr lang="fa-IR" smtClean="0"/>
              <a:t>‹#›</a:t>
            </a:fld>
            <a:endParaRPr lang="fa-IR"/>
          </a:p>
        </p:txBody>
      </p:sp>
    </p:spTree>
    <p:extLst>
      <p:ext uri="{BB962C8B-B14F-4D97-AF65-F5344CB8AC3E}">
        <p14:creationId xmlns:p14="http://schemas.microsoft.com/office/powerpoint/2010/main" val="1602382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p:spPr>
        <p:txBody>
          <a:bodyPr/>
          <a:lstStyle/>
          <a:p>
            <a:endParaRPr lang="fa-IR"/>
          </a:p>
        </p:txBody>
      </p:sp>
    </p:spTree>
    <p:extLst>
      <p:ext uri="{BB962C8B-B14F-4D97-AF65-F5344CB8AC3E}">
        <p14:creationId xmlns:p14="http://schemas.microsoft.com/office/powerpoint/2010/main" val="2099339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a-IR"/>
          </a:p>
        </p:txBody>
      </p:sp>
      <p:sp>
        <p:nvSpPr>
          <p:cNvPr id="952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71DF1EA-20D5-4D97-9F68-7639F7E2F642}" type="slidenum">
              <a:rPr lang="fa-IR" smtClean="0">
                <a:solidFill>
                  <a:srgbClr val="000000"/>
                </a:solidFill>
              </a:rPr>
              <a:pPr fontAlgn="base">
                <a:spcBef>
                  <a:spcPct val="0"/>
                </a:spcBef>
                <a:spcAft>
                  <a:spcPct val="0"/>
                </a:spcAft>
                <a:defRPr/>
              </a:pPr>
              <a:t>29</a:t>
            </a:fld>
            <a:endParaRPr lang="fa-IR">
              <a:solidFill>
                <a:srgbClr val="000000"/>
              </a:solidFill>
            </a:endParaRPr>
          </a:p>
        </p:txBody>
      </p:sp>
    </p:spTree>
    <p:extLst>
      <p:ext uri="{BB962C8B-B14F-4D97-AF65-F5344CB8AC3E}">
        <p14:creationId xmlns:p14="http://schemas.microsoft.com/office/powerpoint/2010/main" val="3985252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B78A63F-768D-4F10-874E-E02B2C43831B}" type="slidenum">
              <a:rPr lang="fa-IR" smtClean="0"/>
              <a:pPr>
                <a:defRPr/>
              </a:pPr>
              <a:t>30</a:t>
            </a:fld>
            <a:endParaRPr lang="fa-IR"/>
          </a:p>
        </p:txBody>
      </p:sp>
    </p:spTree>
    <p:extLst>
      <p:ext uri="{BB962C8B-B14F-4D97-AF65-F5344CB8AC3E}">
        <p14:creationId xmlns:p14="http://schemas.microsoft.com/office/powerpoint/2010/main" val="2030952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a-IR"/>
          </a:p>
        </p:txBody>
      </p:sp>
      <p:sp>
        <p:nvSpPr>
          <p:cNvPr id="962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DCE326-1619-4200-9F5A-15174BDDA822}" type="slidenum">
              <a:rPr lang="fa-IR" smtClean="0">
                <a:solidFill>
                  <a:srgbClr val="000000"/>
                </a:solidFill>
              </a:rPr>
              <a:pPr fontAlgn="base">
                <a:spcBef>
                  <a:spcPct val="0"/>
                </a:spcBef>
                <a:spcAft>
                  <a:spcPct val="0"/>
                </a:spcAft>
                <a:defRPr/>
              </a:pPr>
              <a:t>44</a:t>
            </a:fld>
            <a:endParaRPr lang="fa-IR">
              <a:solidFill>
                <a:srgbClr val="000000"/>
              </a:solidFill>
            </a:endParaRPr>
          </a:p>
        </p:txBody>
      </p:sp>
    </p:spTree>
    <p:extLst>
      <p:ext uri="{BB962C8B-B14F-4D97-AF65-F5344CB8AC3E}">
        <p14:creationId xmlns:p14="http://schemas.microsoft.com/office/powerpoint/2010/main" val="331292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9/2/2025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9/2/2025</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user/Desktop/&#1588;&#1585;&#1581;&#1740;%20&#1576;&#1585;%20&#1585;&#1608;&#1606;&#1583;%20&#1576;&#1585;&#1711;&#1586;&#1575;&#1585;&#1610;%20&#1605;&#1606;&#1575;&#1602;&#1589;&#1575;&#1578;.ppt#-1,15,Slide 15"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29269" y="1239588"/>
            <a:ext cx="4333461" cy="4226424"/>
          </a:xfrm>
          <a:prstGeom prst="rect">
            <a:avLst/>
          </a:prstGeom>
        </p:spPr>
      </p:pic>
    </p:spTree>
    <p:extLst>
      <p:ext uri="{BB962C8B-B14F-4D97-AF65-F5344CB8AC3E}">
        <p14:creationId xmlns:p14="http://schemas.microsoft.com/office/powerpoint/2010/main" val="1629676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9814" y="739756"/>
            <a:ext cx="8643966" cy="5336846"/>
          </a:xfrm>
          <a:prstGeom prst="rect">
            <a:avLst/>
          </a:prstGeom>
        </p:spPr>
        <p:txBody>
          <a:bodyPr wrap="square">
            <a:spAutoFit/>
          </a:bodyPr>
          <a:lstStyle/>
          <a:p>
            <a:pPr algn="just" rtl="1">
              <a:lnSpc>
                <a:spcPct val="170000"/>
              </a:lnSpc>
              <a:defRPr/>
            </a:pPr>
            <a:r>
              <a:rPr lang="fa-IR" sz="3600" b="1" dirty="0">
                <a:cs typeface="B Mitra" pitchFamily="2" charset="-78"/>
              </a:rPr>
              <a:t> فراخوان مناقصه عمومی باید به تشخیص مناقصه گزار از یک تا سه نوبت حداقل در یکی از روزنامه های کثیر الانتشار کشوری یا استان مربوط و یا سایت الکترونیکی مناقصات و یا مؤسسه منتشر گردد.</a:t>
            </a:r>
          </a:p>
          <a:p>
            <a:pPr algn="r" rtl="1">
              <a:lnSpc>
                <a:spcPct val="150000"/>
              </a:lnSpc>
              <a:defRPr/>
            </a:pPr>
            <a:endParaRPr lang="fa-IR" sz="1600" b="1" dirty="0">
              <a:cs typeface="B Mitra" pitchFamily="2" charset="-78"/>
            </a:endParaRPr>
          </a:p>
          <a:p>
            <a:pPr lvl="7" algn="ctr" rtl="1" fontAlgn="base">
              <a:spcBef>
                <a:spcPct val="0"/>
              </a:spcBef>
              <a:spcAft>
                <a:spcPct val="0"/>
              </a:spcAft>
              <a:defRPr/>
            </a:pPr>
            <a:endParaRPr lang="en-US" dirty="0">
              <a:cs typeface="B Mitra" pitchFamily="2" charset="-78"/>
            </a:endParaRPr>
          </a:p>
          <a:p>
            <a:pPr lvl="7" algn="ctr" rtl="1" fontAlgn="base">
              <a:spcBef>
                <a:spcPct val="0"/>
              </a:spcBef>
              <a:spcAft>
                <a:spcPct val="0"/>
              </a:spcAft>
              <a:defRPr/>
            </a:pPr>
            <a:endParaRPr lang="en-US" dirty="0">
              <a:cs typeface="B Mitra" pitchFamily="2" charset="-78"/>
            </a:endParaRPr>
          </a:p>
          <a:p>
            <a:pPr lvl="7" algn="ctr" rtl="1" fontAlgn="base">
              <a:spcBef>
                <a:spcPct val="0"/>
              </a:spcBef>
              <a:spcAft>
                <a:spcPct val="0"/>
              </a:spcAft>
              <a:defRPr/>
            </a:pPr>
            <a:r>
              <a:rPr lang="fa-IR" dirty="0">
                <a:cs typeface="B Mitra" pitchFamily="2" charset="-78"/>
              </a:rPr>
              <a:t>(بند ب ماده 63 آئین نامه مالی و معاملاتی)</a:t>
            </a:r>
          </a:p>
          <a:p>
            <a:pPr lvl="7" algn="ctr" rtl="1" fontAlgn="base">
              <a:spcBef>
                <a:spcPct val="0"/>
              </a:spcBef>
              <a:spcAft>
                <a:spcPct val="0"/>
              </a:spcAft>
              <a:defRPr/>
            </a:pPr>
            <a:endParaRPr lang="en-US" dirty="0">
              <a:cs typeface="B Mitra" pitchFamily="2" charset="-78"/>
            </a:endParaRPr>
          </a:p>
        </p:txBody>
      </p:sp>
    </p:spTree>
    <p:extLst>
      <p:ext uri="{BB962C8B-B14F-4D97-AF65-F5344CB8AC3E}">
        <p14:creationId xmlns:p14="http://schemas.microsoft.com/office/powerpoint/2010/main" val="2316044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3"/>
          <p:cNvSpPr txBox="1">
            <a:spLocks noChangeArrowheads="1"/>
          </p:cNvSpPr>
          <p:nvPr/>
        </p:nvSpPr>
        <p:spPr bwMode="auto">
          <a:xfrm>
            <a:off x="457200" y="177800"/>
            <a:ext cx="8966228" cy="6076022"/>
          </a:xfrm>
          <a:prstGeom prst="rect">
            <a:avLst/>
          </a:prstGeom>
          <a:noFill/>
          <a:ln w="9525">
            <a:noFill/>
            <a:miter lim="800000"/>
            <a:headEnd/>
            <a:tailEnd/>
          </a:ln>
        </p:spPr>
        <p:txBody>
          <a:bodyPr wrap="square">
            <a:spAutoFit/>
          </a:bodyPr>
          <a:lstStyle/>
          <a:p>
            <a:pPr algn="r" rtl="1">
              <a:lnSpc>
                <a:spcPct val="170000"/>
              </a:lnSpc>
            </a:pPr>
            <a:endParaRPr lang="fa-IR" sz="3000" b="1" dirty="0">
              <a:cs typeface="B Mitra" pitchFamily="2" charset="-78"/>
            </a:endParaRPr>
          </a:p>
          <a:p>
            <a:pPr algn="r" rtl="1">
              <a:lnSpc>
                <a:spcPts val="3100"/>
              </a:lnSpc>
            </a:pPr>
            <a:r>
              <a:rPr lang="fa-IR" sz="3000" b="1" dirty="0">
                <a:cs typeface="B Mitra" pitchFamily="2" charset="-78"/>
              </a:rPr>
              <a:t>الف: مفاد فراخوان مناقصه حداقل باید شامل موارد زیر باشد:</a:t>
            </a:r>
            <a:endParaRPr lang="en-US" sz="3000" b="1" dirty="0">
              <a:cs typeface="B Mitra" pitchFamily="2" charset="-78"/>
            </a:endParaRPr>
          </a:p>
          <a:p>
            <a:pPr marL="514350" indent="-514350" algn="r" rtl="1">
              <a:lnSpc>
                <a:spcPts val="4800"/>
              </a:lnSpc>
              <a:buAutoNum type="arabicPeriod"/>
            </a:pPr>
            <a:r>
              <a:rPr lang="fa-IR" sz="3000" dirty="0">
                <a:cs typeface="B Mitra" pitchFamily="2" charset="-78"/>
              </a:rPr>
              <a:t>نام و نشانی مناقصه گزار</a:t>
            </a:r>
            <a:endParaRPr lang="en-US" sz="3000" dirty="0">
              <a:cs typeface="B Mitra" pitchFamily="2" charset="-78"/>
            </a:endParaRPr>
          </a:p>
          <a:p>
            <a:pPr marL="514350" indent="-514350" algn="r" rtl="1">
              <a:lnSpc>
                <a:spcPts val="4800"/>
              </a:lnSpc>
              <a:buAutoNum type="arabicPeriod"/>
            </a:pPr>
            <a:r>
              <a:rPr lang="fa-IR" sz="3000" dirty="0">
                <a:cs typeface="B Mitra" pitchFamily="2" charset="-78"/>
              </a:rPr>
              <a:t> نوع، کمیت و کیفیت کالا یا خدمات</a:t>
            </a:r>
          </a:p>
          <a:p>
            <a:pPr marL="514350" indent="-514350" algn="r" rtl="1">
              <a:lnSpc>
                <a:spcPts val="4800"/>
              </a:lnSpc>
              <a:buAutoNum type="arabicPeriod"/>
            </a:pPr>
            <a:r>
              <a:rPr lang="fa-IR" sz="3000" dirty="0">
                <a:cs typeface="B Mitra" pitchFamily="2" charset="-78"/>
              </a:rPr>
              <a:t>نوع و مبلغ تضمین شرکت در مناقصه</a:t>
            </a:r>
            <a:endParaRPr lang="en-US" sz="3000" dirty="0">
              <a:cs typeface="B Mitra" pitchFamily="2" charset="-78"/>
            </a:endParaRPr>
          </a:p>
          <a:p>
            <a:pPr algn="r" rtl="1">
              <a:lnSpc>
                <a:spcPts val="4800"/>
              </a:lnSpc>
            </a:pPr>
            <a:r>
              <a:rPr lang="fa-IR" sz="3000" dirty="0">
                <a:cs typeface="B Mitra" pitchFamily="2" charset="-78"/>
              </a:rPr>
              <a:t>4. محل، زمان و مهلت دریافت اسناد، تحویل و گشایش پیشنهادها</a:t>
            </a:r>
            <a:endParaRPr lang="en-US" sz="3000" dirty="0">
              <a:cs typeface="B Mitra" pitchFamily="2" charset="-78"/>
            </a:endParaRPr>
          </a:p>
          <a:p>
            <a:pPr algn="just" rtl="1">
              <a:lnSpc>
                <a:spcPts val="5000"/>
              </a:lnSpc>
            </a:pPr>
            <a:r>
              <a:rPr lang="fa-IR" sz="3000" dirty="0">
                <a:cs typeface="B Mitra" pitchFamily="2" charset="-78"/>
              </a:rPr>
              <a:t>5. مبلغ برآورد شده معامله و مبانی آن (در صورتی که تعیین آن میسر یا به مصلحت باشد). در مواردی که فهرست بهای پایه وجود دارد، برآورد مربوط طبق فهرست یاد شده تهیه می شود. </a:t>
            </a:r>
          </a:p>
          <a:p>
            <a:pPr marL="0" lvl="7" algn="just" rtl="1" fontAlgn="base">
              <a:lnSpc>
                <a:spcPct val="150000"/>
              </a:lnSpc>
              <a:spcBef>
                <a:spcPct val="0"/>
              </a:spcBef>
              <a:spcAft>
                <a:spcPct val="0"/>
              </a:spcAft>
            </a:pPr>
            <a:r>
              <a:rPr lang="en-US" dirty="0">
                <a:cs typeface="B Mitra" pitchFamily="2" charset="-78"/>
              </a:rPr>
              <a:t> </a:t>
            </a:r>
            <a:r>
              <a:rPr lang="fa-IR" dirty="0">
                <a:cs typeface="B Mitra" pitchFamily="2" charset="-78"/>
              </a:rPr>
              <a:t>					(بند الف ماده 63 آئین نامه مالی و معاملاتی)</a:t>
            </a:r>
            <a:endParaRPr lang="fa-IR" sz="3000" dirty="0">
              <a:cs typeface="B Mitra" pitchFamily="2" charset="-78"/>
            </a:endParaRPr>
          </a:p>
        </p:txBody>
      </p:sp>
    </p:spTree>
    <p:extLst>
      <p:ext uri="{BB962C8B-B14F-4D97-AF65-F5344CB8AC3E}">
        <p14:creationId xmlns:p14="http://schemas.microsoft.com/office/powerpoint/2010/main" val="3665994054"/>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2"/>
          <p:cNvSpPr>
            <a:spLocks noGrp="1"/>
          </p:cNvSpPr>
          <p:nvPr>
            <p:ph idx="1"/>
          </p:nvPr>
        </p:nvSpPr>
        <p:spPr>
          <a:xfrm>
            <a:off x="664684" y="2367756"/>
            <a:ext cx="8858250" cy="2122487"/>
          </a:xfrm>
        </p:spPr>
        <p:txBody>
          <a:bodyPr/>
          <a:lstStyle/>
          <a:p>
            <a:pPr algn="ctr">
              <a:buFont typeface="Wingdings 2" pitchFamily="18" charset="2"/>
              <a:buNone/>
            </a:pPr>
            <a:r>
              <a:rPr lang="fa-IR" sz="7200" b="1" dirty="0">
                <a:cs typeface="B Mitra" pitchFamily="2" charset="-78"/>
              </a:rPr>
              <a:t>نصاب معاملات</a:t>
            </a:r>
            <a:endParaRPr lang="en-US" sz="7200" b="1" dirty="0">
              <a:cs typeface="B Mitra" pitchFamily="2" charset="-78"/>
            </a:endParaRPr>
          </a:p>
          <a:p>
            <a:pPr algn="ctr">
              <a:buFont typeface="Wingdings 2" pitchFamily="18" charset="2"/>
              <a:buNone/>
            </a:pPr>
            <a:endParaRPr lang="en-US" sz="7200" b="1" dirty="0">
              <a:cs typeface="B Mitra" pitchFamily="2" charset="-78"/>
            </a:endParaRPr>
          </a:p>
          <a:p>
            <a:pPr algn="ctr">
              <a:buFont typeface="Wingdings 2" pitchFamily="18" charset="2"/>
              <a:buNone/>
            </a:pPr>
            <a:endParaRPr lang="fa-IR" sz="7200" b="1" dirty="0">
              <a:cs typeface="B Mitra" pitchFamily="2" charset="-78"/>
            </a:endParaRPr>
          </a:p>
          <a:p>
            <a:pPr>
              <a:buFont typeface="Wingdings 2" pitchFamily="18" charset="2"/>
              <a:buNone/>
            </a:pPr>
            <a:endParaRPr lang="fa-IR" dirty="0"/>
          </a:p>
        </p:txBody>
      </p:sp>
    </p:spTree>
    <p:extLst>
      <p:ext uri="{BB962C8B-B14F-4D97-AF65-F5344CB8AC3E}">
        <p14:creationId xmlns:p14="http://schemas.microsoft.com/office/powerpoint/2010/main" val="21754723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1028672" y="919164"/>
            <a:ext cx="8143932" cy="4052887"/>
          </a:xfrm>
        </p:spPr>
        <p:txBody>
          <a:bodyPr>
            <a:noAutofit/>
          </a:bodyPr>
          <a:lstStyle/>
          <a:p>
            <a:pPr algn="just" rtl="1">
              <a:buFont typeface="Wingdings 2" pitchFamily="18" charset="2"/>
              <a:buNone/>
            </a:pPr>
            <a:r>
              <a:rPr lang="fa-IR" sz="3600" dirty="0">
                <a:cs typeface="B Mitra" pitchFamily="2" charset="-78"/>
              </a:rPr>
              <a:t>تعیین سقف حد نصاب های مزبور در بندهای فوق در ابتدای هر سال و بر اساس شاخص عمومی قیمت های اعلانی توسط بانک مرکزی و وزارت امور اقتصادی و دارایی که بر اساس قوانین مربوطه به تصویب هیات وزیران رسیده و ابلاغ می گردد، تعدیل می گردد.</a:t>
            </a:r>
          </a:p>
        </p:txBody>
      </p:sp>
      <p:sp>
        <p:nvSpPr>
          <p:cNvPr id="31747" name="Rectangle 3"/>
          <p:cNvSpPr>
            <a:spLocks noChangeArrowheads="1"/>
          </p:cNvSpPr>
          <p:nvPr/>
        </p:nvSpPr>
        <p:spPr bwMode="auto">
          <a:xfrm>
            <a:off x="2595539" y="5286389"/>
            <a:ext cx="3360215" cy="1323439"/>
          </a:xfrm>
          <a:prstGeom prst="rect">
            <a:avLst/>
          </a:prstGeom>
          <a:noFill/>
          <a:ln w="9525">
            <a:noFill/>
            <a:miter lim="800000"/>
            <a:headEnd/>
            <a:tailEnd/>
          </a:ln>
        </p:spPr>
        <p:txBody>
          <a:bodyPr wrap="none">
            <a:spAutoFit/>
          </a:bodyPr>
          <a:lstStyle/>
          <a:p>
            <a:pPr algn="ctr" rtl="1">
              <a:lnSpc>
                <a:spcPct val="200000"/>
              </a:lnSpc>
            </a:pPr>
            <a:r>
              <a:rPr lang="fa-IR" sz="2000" dirty="0">
                <a:latin typeface="Verdana" pitchFamily="34" charset="0"/>
                <a:cs typeface="B Mitra" pitchFamily="2" charset="-78"/>
              </a:rPr>
              <a:t>(تبصره 4 ماده 57 آئین نامه مالی و معاملاتی)</a:t>
            </a:r>
          </a:p>
          <a:p>
            <a:pPr algn="ctr" rtl="1">
              <a:lnSpc>
                <a:spcPct val="200000"/>
              </a:lnSpc>
            </a:pPr>
            <a:endParaRPr lang="fa-IR" sz="2000" dirty="0">
              <a:latin typeface="Verdana" pitchFamily="34" charset="0"/>
              <a:cs typeface="B Mitra" pitchFamily="2" charset="-78"/>
            </a:endParaRPr>
          </a:p>
        </p:txBody>
      </p:sp>
    </p:spTree>
    <p:extLst>
      <p:ext uri="{BB962C8B-B14F-4D97-AF65-F5344CB8AC3E}">
        <p14:creationId xmlns:p14="http://schemas.microsoft.com/office/powerpoint/2010/main" val="1869196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3"/>
          <p:cNvSpPr txBox="1">
            <a:spLocks noChangeArrowheads="1"/>
          </p:cNvSpPr>
          <p:nvPr/>
        </p:nvSpPr>
        <p:spPr bwMode="auto">
          <a:xfrm>
            <a:off x="941388" y="117452"/>
            <a:ext cx="8001026" cy="5216813"/>
          </a:xfrm>
          <a:prstGeom prst="rect">
            <a:avLst/>
          </a:prstGeom>
          <a:noFill/>
          <a:ln w="9525">
            <a:noFill/>
            <a:miter lim="800000"/>
            <a:headEnd/>
            <a:tailEnd/>
          </a:ln>
        </p:spPr>
        <p:txBody>
          <a:bodyPr wrap="square">
            <a:spAutoFit/>
          </a:bodyPr>
          <a:lstStyle/>
          <a:p>
            <a:pPr algn="r" rtl="1">
              <a:lnSpc>
                <a:spcPct val="200000"/>
              </a:lnSpc>
            </a:pPr>
            <a:r>
              <a:rPr lang="fa-IR" sz="3600" b="1" dirty="0">
                <a:cs typeface="B Mitra" pitchFamily="2" charset="-78"/>
              </a:rPr>
              <a:t>انواع معاملات بر اساس سقف نصاب ها:</a:t>
            </a:r>
          </a:p>
          <a:p>
            <a:pPr algn="r" rtl="1">
              <a:lnSpc>
                <a:spcPct val="200000"/>
              </a:lnSpc>
            </a:pPr>
            <a:r>
              <a:rPr lang="fa-IR" sz="3600" b="1" dirty="0">
                <a:cs typeface="B Mitra" pitchFamily="2" charset="-78"/>
              </a:rPr>
              <a:t>الف) معاملات جزئی</a:t>
            </a:r>
          </a:p>
          <a:p>
            <a:pPr algn="r" rtl="1">
              <a:lnSpc>
                <a:spcPct val="200000"/>
              </a:lnSpc>
            </a:pPr>
            <a:r>
              <a:rPr lang="fa-IR" sz="3600" b="1" dirty="0">
                <a:cs typeface="B Mitra" pitchFamily="2" charset="-78"/>
              </a:rPr>
              <a:t>ب) معاملات متوسط</a:t>
            </a:r>
            <a:endParaRPr lang="en-US" sz="3600" dirty="0">
              <a:cs typeface="B Mitra" pitchFamily="2" charset="-78"/>
            </a:endParaRPr>
          </a:p>
          <a:p>
            <a:pPr algn="r" rtl="1">
              <a:lnSpc>
                <a:spcPct val="200000"/>
              </a:lnSpc>
            </a:pPr>
            <a:r>
              <a:rPr lang="fa-IR" sz="3600" b="1" dirty="0">
                <a:cs typeface="B Mitra" pitchFamily="2" charset="-78"/>
              </a:rPr>
              <a:t>ج) معاملات عمده</a:t>
            </a:r>
          </a:p>
          <a:p>
            <a:pPr marL="0" lvl="7" algn="ctr" fontAlgn="base">
              <a:lnSpc>
                <a:spcPct val="250000"/>
              </a:lnSpc>
              <a:spcBef>
                <a:spcPct val="0"/>
              </a:spcBef>
              <a:spcAft>
                <a:spcPct val="0"/>
              </a:spcAft>
            </a:pPr>
            <a:r>
              <a:rPr lang="fa-IR" dirty="0">
                <a:cs typeface="B Mitra" pitchFamily="2" charset="-78"/>
              </a:rPr>
              <a:t>(ماده 57 آئین نامه مالی و معاملاتی)</a:t>
            </a:r>
            <a:endParaRPr lang="fa-IR" sz="2400" dirty="0">
              <a:cs typeface="B Mitra" pitchFamily="2" charset="-78"/>
            </a:endParaRPr>
          </a:p>
        </p:txBody>
      </p:sp>
    </p:spTree>
    <p:extLst>
      <p:ext uri="{BB962C8B-B14F-4D97-AF65-F5344CB8AC3E}">
        <p14:creationId xmlns:p14="http://schemas.microsoft.com/office/powerpoint/2010/main" val="1221774892"/>
      </p:ext>
    </p:extLst>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3"/>
          <p:cNvSpPr txBox="1">
            <a:spLocks noChangeArrowheads="1"/>
          </p:cNvSpPr>
          <p:nvPr/>
        </p:nvSpPr>
        <p:spPr bwMode="auto">
          <a:xfrm>
            <a:off x="444500" y="428604"/>
            <a:ext cx="9009743" cy="6801862"/>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1" eaLnBrk="1" hangingPunct="1">
              <a:lnSpc>
                <a:spcPct val="200000"/>
              </a:lnSpc>
              <a:defRPr/>
            </a:pPr>
            <a:r>
              <a:rPr lang="fa-IR" sz="3600" b="1" dirty="0">
                <a:cs typeface="B Mitra" pitchFamily="2" charset="-78"/>
              </a:rPr>
              <a:t> نصاب معاملات</a:t>
            </a:r>
          </a:p>
          <a:p>
            <a:pPr algn="just" rtl="1" eaLnBrk="1" hangingPunct="1">
              <a:lnSpc>
                <a:spcPct val="200000"/>
              </a:lnSpc>
              <a:defRPr/>
            </a:pPr>
            <a:r>
              <a:rPr lang="fa-IR" sz="3600" b="1" dirty="0">
                <a:cs typeface="B Mitra" pitchFamily="2" charset="-78"/>
              </a:rPr>
              <a:t>الف) معاملات جزئی:</a:t>
            </a:r>
          </a:p>
          <a:p>
            <a:pPr algn="ctr" rtl="1" eaLnBrk="1" hangingPunct="1">
              <a:lnSpc>
                <a:spcPct val="200000"/>
              </a:lnSpc>
              <a:defRPr/>
            </a:pPr>
            <a:r>
              <a:rPr lang="fa-IR" sz="3600" dirty="0">
                <a:cs typeface="B Mitra" pitchFamily="2" charset="-78"/>
              </a:rPr>
              <a:t>معاملاتی که به قیمت ثابت سال 1403 کمتر از </a:t>
            </a:r>
          </a:p>
          <a:p>
            <a:pPr algn="ctr" rtl="1" eaLnBrk="1" hangingPunct="1">
              <a:lnSpc>
                <a:spcPct val="200000"/>
              </a:lnSpc>
              <a:defRPr/>
            </a:pPr>
            <a:r>
              <a:rPr lang="fa-IR" sz="3600" dirty="0">
                <a:cs typeface="B Mitra" pitchFamily="2" charset="-78"/>
              </a:rPr>
              <a:t>(210/000/000 تومان) باشد. </a:t>
            </a:r>
          </a:p>
          <a:p>
            <a:pPr lvl="7" algn="ctr" eaLnBrk="1" hangingPunct="1">
              <a:lnSpc>
                <a:spcPct val="200000"/>
              </a:lnSpc>
              <a:defRPr/>
            </a:pPr>
            <a:endParaRPr lang="fa-IR" dirty="0">
              <a:cs typeface="B Mitra" pitchFamily="2" charset="-78"/>
            </a:endParaRPr>
          </a:p>
          <a:p>
            <a:pPr lvl="7" algn="ctr" eaLnBrk="1" hangingPunct="1">
              <a:lnSpc>
                <a:spcPct val="200000"/>
              </a:lnSpc>
              <a:defRPr/>
            </a:pPr>
            <a:r>
              <a:rPr lang="fa-IR" dirty="0">
                <a:cs typeface="B Mitra" pitchFamily="2" charset="-78"/>
              </a:rPr>
              <a:t>(بند الف ماده 57 آئین نامه مالی و معاملاتی)</a:t>
            </a:r>
          </a:p>
          <a:p>
            <a:pPr lvl="7" algn="ctr" eaLnBrk="1" hangingPunct="1">
              <a:lnSpc>
                <a:spcPct val="200000"/>
              </a:lnSpc>
              <a:defRPr/>
            </a:pPr>
            <a:endParaRPr lang="fa-IR" dirty="0">
              <a:cs typeface="B Mitra" pitchFamily="2" charset="-78"/>
            </a:endParaRPr>
          </a:p>
          <a:p>
            <a:pPr algn="r" rtl="1" eaLnBrk="1" hangingPunct="1">
              <a:lnSpc>
                <a:spcPct val="200000"/>
              </a:lnSpc>
              <a:buFontTx/>
              <a:buChar char="-"/>
              <a:defRPr/>
            </a:pPr>
            <a:endParaRPr lang="fa-IR" sz="2000" b="1" dirty="0">
              <a:cs typeface="B Mitra" pitchFamily="2" charset="-78"/>
            </a:endParaRPr>
          </a:p>
        </p:txBody>
      </p:sp>
    </p:spTree>
    <p:extLst>
      <p:ext uri="{BB962C8B-B14F-4D97-AF65-F5344CB8AC3E}">
        <p14:creationId xmlns:p14="http://schemas.microsoft.com/office/powerpoint/2010/main" val="3278418754"/>
      </p:ext>
    </p:extLst>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3"/>
          <p:cNvSpPr txBox="1">
            <a:spLocks noChangeArrowheads="1"/>
          </p:cNvSpPr>
          <p:nvPr/>
        </p:nvSpPr>
        <p:spPr bwMode="auto">
          <a:xfrm>
            <a:off x="838200" y="615932"/>
            <a:ext cx="8786842" cy="6547946"/>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1" eaLnBrk="1" hangingPunct="1">
              <a:defRPr/>
            </a:pPr>
            <a:r>
              <a:rPr lang="fa-IR" sz="3500" b="1" dirty="0">
                <a:cs typeface="B Mitra" pitchFamily="2" charset="-78"/>
              </a:rPr>
              <a:t> نصاب معاملات</a:t>
            </a:r>
          </a:p>
          <a:p>
            <a:pPr algn="ctr" rtl="1" eaLnBrk="1" hangingPunct="1">
              <a:defRPr/>
            </a:pPr>
            <a:endParaRPr lang="fa-IR" sz="3500" b="1" dirty="0">
              <a:cs typeface="B Mitra" pitchFamily="2" charset="-78"/>
            </a:endParaRPr>
          </a:p>
          <a:p>
            <a:pPr algn="just" rtl="1" eaLnBrk="1" hangingPunct="1">
              <a:lnSpc>
                <a:spcPct val="150000"/>
              </a:lnSpc>
              <a:defRPr/>
            </a:pPr>
            <a:r>
              <a:rPr lang="fa-IR" sz="3500" b="1" dirty="0">
                <a:cs typeface="B Mitra" pitchFamily="2" charset="-78"/>
              </a:rPr>
              <a:t>ب) معاملات متوسط: </a:t>
            </a:r>
          </a:p>
          <a:p>
            <a:pPr algn="just" rtl="1" eaLnBrk="1" hangingPunct="1">
              <a:lnSpc>
                <a:spcPct val="150000"/>
              </a:lnSpc>
              <a:defRPr/>
            </a:pPr>
            <a:r>
              <a:rPr lang="fa-IR" sz="3500" dirty="0">
                <a:cs typeface="B Mitra" pitchFamily="2" charset="-78"/>
              </a:rPr>
              <a:t>معاملاتی که مبلغ مورد معامله بیش از سقف مبلغ معاملات جزئی بوده و از ده برابر سقف ارزش معاملات جزئی تجاوز نکند. </a:t>
            </a:r>
          </a:p>
          <a:p>
            <a:pPr algn="ctr" rtl="1" eaLnBrk="1" hangingPunct="1">
              <a:lnSpc>
                <a:spcPct val="150000"/>
              </a:lnSpc>
              <a:defRPr/>
            </a:pPr>
            <a:r>
              <a:rPr lang="fa-IR" sz="3500" dirty="0">
                <a:cs typeface="B Mitra" pitchFamily="2" charset="-78"/>
              </a:rPr>
              <a:t>(تا سقف </a:t>
            </a:r>
            <a:r>
              <a:rPr lang="fa-IR" sz="3600" dirty="0">
                <a:cs typeface="B Mitra" pitchFamily="2" charset="-78"/>
              </a:rPr>
              <a:t> 2/100/000/000 </a:t>
            </a:r>
            <a:r>
              <a:rPr lang="fa-IR" sz="3500" dirty="0">
                <a:cs typeface="B Mitra" pitchFamily="2" charset="-78"/>
              </a:rPr>
              <a:t>تومان در سال 1403) </a:t>
            </a:r>
            <a:endParaRPr lang="en-US" sz="3500" dirty="0">
              <a:cs typeface="B Mitra" pitchFamily="2" charset="-78"/>
            </a:endParaRPr>
          </a:p>
          <a:p>
            <a:pPr lvl="6" algn="ctr" eaLnBrk="1" hangingPunct="1">
              <a:lnSpc>
                <a:spcPct val="150000"/>
              </a:lnSpc>
              <a:defRPr/>
            </a:pPr>
            <a:endParaRPr lang="fa-IR" sz="2000" dirty="0">
              <a:cs typeface="B Mitra" pitchFamily="2" charset="-78"/>
            </a:endParaRPr>
          </a:p>
          <a:p>
            <a:pPr lvl="6" algn="ctr" eaLnBrk="1" hangingPunct="1">
              <a:lnSpc>
                <a:spcPct val="150000"/>
              </a:lnSpc>
              <a:defRPr/>
            </a:pPr>
            <a:r>
              <a:rPr lang="fa-IR" sz="2000" dirty="0">
                <a:cs typeface="B Mitra" pitchFamily="2" charset="-78"/>
              </a:rPr>
              <a:t>			(بند ب ماده 57 آئین نامه مالی و معاملاتی)</a:t>
            </a:r>
          </a:p>
          <a:p>
            <a:pPr lvl="6" algn="ctr" eaLnBrk="1" hangingPunct="1">
              <a:lnSpc>
                <a:spcPct val="150000"/>
              </a:lnSpc>
              <a:defRPr/>
            </a:pPr>
            <a:endParaRPr lang="fa-IR" sz="2000" dirty="0">
              <a:cs typeface="B Mitra" pitchFamily="2" charset="-78"/>
            </a:endParaRPr>
          </a:p>
          <a:p>
            <a:pPr algn="r" rtl="1" eaLnBrk="1" hangingPunct="1">
              <a:defRPr/>
            </a:pPr>
            <a:endParaRPr lang="en-US" sz="2400" dirty="0">
              <a:cs typeface="B Mitra" pitchFamily="2" charset="-78"/>
            </a:endParaRPr>
          </a:p>
          <a:p>
            <a:pPr algn="r" rtl="1" eaLnBrk="1" hangingPunct="1">
              <a:defRPr/>
            </a:pPr>
            <a:endParaRPr lang="fa-IR" sz="2400" dirty="0">
              <a:cs typeface="B Mitra" pitchFamily="2" charset="-78"/>
            </a:endParaRPr>
          </a:p>
        </p:txBody>
      </p:sp>
    </p:spTree>
    <p:extLst>
      <p:ext uri="{BB962C8B-B14F-4D97-AF65-F5344CB8AC3E}">
        <p14:creationId xmlns:p14="http://schemas.microsoft.com/office/powerpoint/2010/main" val="3023835286"/>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3"/>
          <p:cNvSpPr txBox="1">
            <a:spLocks noChangeArrowheads="1"/>
          </p:cNvSpPr>
          <p:nvPr/>
        </p:nvSpPr>
        <p:spPr bwMode="auto">
          <a:xfrm>
            <a:off x="812800" y="819132"/>
            <a:ext cx="8701118" cy="5386090"/>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ctr" rtl="1" eaLnBrk="1" hangingPunct="1">
              <a:defRPr/>
            </a:pPr>
            <a:r>
              <a:rPr lang="fa-IR" sz="4000" b="1" dirty="0">
                <a:cs typeface="B Mitra" pitchFamily="2" charset="-78"/>
              </a:rPr>
              <a:t>نصاب معاملات</a:t>
            </a:r>
          </a:p>
          <a:p>
            <a:pPr algn="r" rtl="1" eaLnBrk="1" hangingPunct="1">
              <a:defRPr/>
            </a:pPr>
            <a:endParaRPr lang="en-US" sz="4000" dirty="0">
              <a:cs typeface="B Mitra" pitchFamily="2" charset="-78"/>
            </a:endParaRPr>
          </a:p>
          <a:p>
            <a:pPr algn="just" rtl="1" eaLnBrk="1" hangingPunct="1">
              <a:defRPr/>
            </a:pPr>
            <a:r>
              <a:rPr lang="fa-IR" sz="4000" b="1" dirty="0">
                <a:cs typeface="B Mitra" pitchFamily="2" charset="-78"/>
              </a:rPr>
              <a:t>ج)  معاملات کلان :</a:t>
            </a:r>
          </a:p>
          <a:p>
            <a:pPr algn="just" rtl="1" eaLnBrk="1" hangingPunct="1">
              <a:defRPr/>
            </a:pPr>
            <a:r>
              <a:rPr lang="fa-IR" sz="3600" b="1" dirty="0">
                <a:cs typeface="B Mitra" pitchFamily="2" charset="-78"/>
              </a:rPr>
              <a:t> </a:t>
            </a:r>
            <a:r>
              <a:rPr lang="fa-IR" sz="3600" dirty="0">
                <a:cs typeface="B Mitra" pitchFamily="2" charset="-78"/>
              </a:rPr>
              <a:t>معاملاتی که مبلغ </a:t>
            </a:r>
            <a:r>
              <a:rPr lang="fa-IR" sz="3600" dirty="0">
                <a:solidFill>
                  <a:srgbClr val="FF0000"/>
                </a:solidFill>
                <a:cs typeface="B Mitra" pitchFamily="2" charset="-78"/>
              </a:rPr>
              <a:t>برآورد اولیه </a:t>
            </a:r>
            <a:r>
              <a:rPr lang="fa-IR" sz="3600" dirty="0">
                <a:cs typeface="B Mitra" pitchFamily="2" charset="-78"/>
              </a:rPr>
              <a:t>آنها بیش از ده برابر سقف ارزش مبلغ معاملات جزئی باشد. </a:t>
            </a:r>
          </a:p>
          <a:p>
            <a:pPr algn="ctr" rtl="1" eaLnBrk="1" hangingPunct="1">
              <a:defRPr/>
            </a:pPr>
            <a:r>
              <a:rPr lang="fa-IR" sz="3600" dirty="0">
                <a:cs typeface="B Mitra" pitchFamily="2" charset="-78"/>
              </a:rPr>
              <a:t>(بالاتر از2/100/000/000 تومان در سال 1403)</a:t>
            </a:r>
            <a:endParaRPr lang="en-US" sz="3600" dirty="0">
              <a:cs typeface="B Mitra" pitchFamily="2" charset="-78"/>
            </a:endParaRPr>
          </a:p>
          <a:p>
            <a:pPr algn="r" rtl="1" eaLnBrk="1" hangingPunct="1">
              <a:buFont typeface="Wingdings" pitchFamily="2" charset="2"/>
              <a:buChar char="Ø"/>
              <a:defRPr/>
            </a:pPr>
            <a:endParaRPr lang="fa-IR" sz="2600" dirty="0">
              <a:cs typeface="B Mitra" pitchFamily="2" charset="-78"/>
            </a:endParaRPr>
          </a:p>
          <a:p>
            <a:pPr algn="r" rtl="1" eaLnBrk="1" hangingPunct="1">
              <a:buFont typeface="Wingdings" pitchFamily="2" charset="2"/>
              <a:buChar char="Ø"/>
              <a:defRPr/>
            </a:pPr>
            <a:endParaRPr lang="fa-IR" sz="2600" dirty="0">
              <a:cs typeface="B Mitra" pitchFamily="2" charset="-78"/>
            </a:endParaRPr>
          </a:p>
          <a:p>
            <a:pPr lvl="8" algn="ctr" eaLnBrk="1" hangingPunct="1">
              <a:defRPr/>
            </a:pPr>
            <a:r>
              <a:rPr lang="fa-IR" sz="2000" b="1" dirty="0">
                <a:cs typeface="B Mitra" pitchFamily="2" charset="-78"/>
              </a:rPr>
              <a:t> </a:t>
            </a:r>
            <a:r>
              <a:rPr lang="fa-IR" sz="2000" dirty="0">
                <a:cs typeface="B Mitra" pitchFamily="2" charset="-78"/>
              </a:rPr>
              <a:t>(بند ج ماده 57 آئین نامه مالی و معاملاتی)</a:t>
            </a:r>
          </a:p>
          <a:p>
            <a:pPr lvl="8" algn="ctr" eaLnBrk="1" hangingPunct="1">
              <a:defRPr/>
            </a:pPr>
            <a:endParaRPr lang="en-US" sz="2000" dirty="0">
              <a:cs typeface="B Mitra" pitchFamily="2" charset="-78"/>
            </a:endParaRPr>
          </a:p>
          <a:p>
            <a:pPr algn="r" rtl="1" eaLnBrk="1" hangingPunct="1">
              <a:defRPr/>
            </a:pPr>
            <a:endParaRPr lang="fa-IR" sz="2400" dirty="0">
              <a:cs typeface="B Mitra" pitchFamily="2" charset="-78"/>
            </a:endParaRPr>
          </a:p>
        </p:txBody>
      </p:sp>
    </p:spTree>
    <p:extLst>
      <p:ext uri="{BB962C8B-B14F-4D97-AF65-F5344CB8AC3E}">
        <p14:creationId xmlns:p14="http://schemas.microsoft.com/office/powerpoint/2010/main" val="943301871"/>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D9E227-27C9-0768-FB88-96D8BD2CF80B}"/>
              </a:ext>
            </a:extLst>
          </p:cNvPr>
          <p:cNvSpPr txBox="1"/>
          <p:nvPr/>
        </p:nvSpPr>
        <p:spPr>
          <a:xfrm>
            <a:off x="936434" y="1622883"/>
            <a:ext cx="8229599" cy="2985433"/>
          </a:xfrm>
          <a:prstGeom prst="rect">
            <a:avLst/>
          </a:prstGeom>
          <a:noFill/>
        </p:spPr>
        <p:txBody>
          <a:bodyPr wrap="square">
            <a:spAutoFit/>
          </a:bodyPr>
          <a:lstStyle/>
          <a:p>
            <a:pPr algn="justLow" rtl="1" eaLnBrk="0" hangingPunct="0">
              <a:lnSpc>
                <a:spcPct val="150000"/>
              </a:lnSpc>
              <a:defRPr/>
            </a:pPr>
            <a:r>
              <a:rPr lang="fa-IR" sz="3200" b="1" dirty="0">
                <a:ea typeface="Calibri" pitchFamily="34" charset="0"/>
                <a:cs typeface="B Mitra" pitchFamily="2" charset="-78"/>
              </a:rPr>
              <a:t>* نکته: </a:t>
            </a:r>
          </a:p>
          <a:p>
            <a:pPr algn="justLow" rtl="1" eaLnBrk="0" hangingPunct="0">
              <a:lnSpc>
                <a:spcPct val="150000"/>
              </a:lnSpc>
              <a:defRPr/>
            </a:pPr>
            <a:r>
              <a:rPr lang="fa-IR" sz="3200" dirty="0">
                <a:ea typeface="Calibri" pitchFamily="34" charset="0"/>
                <a:cs typeface="B Mitra" pitchFamily="2" charset="-78"/>
              </a:rPr>
              <a:t>اخذ تاییدیه اداره درآمد مدیریت امور مالی دانشگاه در قراردادهای اجاره محل در کلیه حد نصاب معاملات جهت کنترل و نظارت بر واریز اجاره بهای ماهیانه مستاجرین طرف قرارداد الزامی می باشد.</a:t>
            </a:r>
          </a:p>
        </p:txBody>
      </p:sp>
    </p:spTree>
    <p:extLst>
      <p:ext uri="{BB962C8B-B14F-4D97-AF65-F5344CB8AC3E}">
        <p14:creationId xmlns:p14="http://schemas.microsoft.com/office/powerpoint/2010/main" val="3958602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auto">
          <a:xfrm>
            <a:off x="1809750" y="2571750"/>
            <a:ext cx="7935186" cy="3416320"/>
          </a:xfrm>
          <a:prstGeom prst="rect">
            <a:avLst/>
          </a:prstGeom>
          <a:noFill/>
          <a:ln w="9525">
            <a:noFill/>
            <a:miter lim="800000"/>
            <a:headEnd/>
            <a:tailEnd/>
          </a:ln>
        </p:spPr>
        <p:txBody>
          <a:bodyPr wrap="none">
            <a:spAutoFit/>
          </a:bodyPr>
          <a:lstStyle/>
          <a:p>
            <a:pPr algn="ctr"/>
            <a:r>
              <a:rPr lang="fa-IR" sz="7200" b="1" dirty="0">
                <a:latin typeface="Verdana" pitchFamily="34" charset="0"/>
                <a:cs typeface="B Mitra" pitchFamily="2" charset="-78"/>
              </a:rPr>
              <a:t>روش های انجام مناقصه </a:t>
            </a:r>
            <a:endParaRPr lang="en-US" sz="7200" b="1" dirty="0">
              <a:latin typeface="Verdana" pitchFamily="34" charset="0"/>
              <a:cs typeface="B Mitra" pitchFamily="2" charset="-78"/>
            </a:endParaRPr>
          </a:p>
          <a:p>
            <a:pPr algn="ctr"/>
            <a:endParaRPr lang="en-US" sz="7200" b="1" dirty="0">
              <a:latin typeface="Verdana" pitchFamily="34" charset="0"/>
              <a:cs typeface="B Mitra" pitchFamily="2" charset="-78"/>
            </a:endParaRPr>
          </a:p>
          <a:p>
            <a:pPr algn="ctr"/>
            <a:endParaRPr lang="fa-IR" sz="7200" dirty="0">
              <a:latin typeface="Verdana" pitchFamily="34" charset="0"/>
              <a:cs typeface="Tahoma" pitchFamily="34" charset="0"/>
            </a:endParaRPr>
          </a:p>
        </p:txBody>
      </p:sp>
    </p:spTree>
    <p:extLst>
      <p:ext uri="{BB962C8B-B14F-4D97-AF65-F5344CB8AC3E}">
        <p14:creationId xmlns:p14="http://schemas.microsoft.com/office/powerpoint/2010/main" val="1851792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74164" y="405095"/>
            <a:ext cx="8358188" cy="6047809"/>
          </a:xfrm>
          <a:prstGeom prst="rect">
            <a:avLst/>
          </a:prstGeom>
          <a:noFill/>
          <a:ln w="9525">
            <a:noFill/>
            <a:miter lim="800000"/>
            <a:headEnd/>
            <a:tailEnd/>
          </a:ln>
        </p:spPr>
        <p:txBody>
          <a:bodyPr wrap="square">
            <a:spAutoFit/>
          </a:bodyPr>
          <a:lstStyle/>
          <a:p>
            <a:pPr algn="ctr" rtl="1">
              <a:lnSpc>
                <a:spcPct val="150000"/>
              </a:lnSpc>
            </a:pPr>
            <a:r>
              <a:rPr lang="fa-IR" sz="2400" dirty="0">
                <a:cs typeface="B Mitra" pitchFamily="2" charset="-78"/>
              </a:rPr>
              <a:t> </a:t>
            </a:r>
            <a:r>
              <a:rPr lang="fa-IR" sz="2800" dirty="0">
                <a:cs typeface="B Mitra" pitchFamily="2" charset="-78"/>
              </a:rPr>
              <a:t> </a:t>
            </a:r>
            <a:endParaRPr lang="fa-IR" sz="3600" dirty="0">
              <a:cs typeface="B Mitra" pitchFamily="2" charset="-78"/>
            </a:endParaRPr>
          </a:p>
          <a:p>
            <a:pPr algn="ctr" rtl="1">
              <a:lnSpc>
                <a:spcPct val="150000"/>
              </a:lnSpc>
            </a:pPr>
            <a:endParaRPr lang="fa-IR" sz="3600" b="1" dirty="0">
              <a:cs typeface="B Mitra" pitchFamily="2" charset="-78"/>
            </a:endParaRPr>
          </a:p>
          <a:p>
            <a:pPr algn="ctr" rtl="1">
              <a:lnSpc>
                <a:spcPct val="150000"/>
              </a:lnSpc>
            </a:pPr>
            <a:r>
              <a:rPr lang="fa-IR" sz="3600" b="1" dirty="0">
                <a:cs typeface="B Mitra" pitchFamily="2" charset="-78"/>
              </a:rPr>
              <a:t>نکات آموزشی در امور </a:t>
            </a:r>
          </a:p>
          <a:p>
            <a:pPr algn="ctr" rtl="1">
              <a:lnSpc>
                <a:spcPct val="150000"/>
              </a:lnSpc>
            </a:pPr>
            <a:r>
              <a:rPr lang="fa-IR" sz="3600" b="1" dirty="0">
                <a:cs typeface="B Mitra" pitchFamily="2" charset="-78"/>
              </a:rPr>
              <a:t>برگزاری مناقصات و عقد قرارداد</a:t>
            </a:r>
            <a:r>
              <a:rPr lang="fa-IR" sz="2800" dirty="0">
                <a:cs typeface="B Mitra" pitchFamily="2" charset="-78"/>
              </a:rPr>
              <a:t> </a:t>
            </a:r>
            <a:endParaRPr lang="en-US" sz="2800" dirty="0">
              <a:cs typeface="B Mitra" pitchFamily="2" charset="-78"/>
            </a:endParaRPr>
          </a:p>
          <a:p>
            <a:pPr algn="ctr" rtl="1">
              <a:lnSpc>
                <a:spcPct val="150000"/>
              </a:lnSpc>
            </a:pPr>
            <a:r>
              <a:rPr lang="fa-IR" sz="2800" dirty="0">
                <a:cs typeface="B Mitra" pitchFamily="2" charset="-78"/>
              </a:rPr>
              <a:t> </a:t>
            </a:r>
            <a:endParaRPr lang="en-US" sz="2800" dirty="0">
              <a:cs typeface="B Mitra" pitchFamily="2" charset="-78"/>
            </a:endParaRPr>
          </a:p>
          <a:p>
            <a:pPr algn="ctr" rtl="1">
              <a:lnSpc>
                <a:spcPct val="150000"/>
              </a:lnSpc>
            </a:pPr>
            <a:r>
              <a:rPr lang="fa-IR" sz="2400" dirty="0">
                <a:cs typeface="B Mitra" pitchFamily="2" charset="-78"/>
              </a:rPr>
              <a:t>مدیریت امور پشتیبانی دانشگاه علوم پزشکی اصفهان </a:t>
            </a:r>
          </a:p>
          <a:p>
            <a:pPr algn="ctr" rtl="1">
              <a:lnSpc>
                <a:spcPct val="150000"/>
              </a:lnSpc>
            </a:pPr>
            <a:endParaRPr lang="fa-IR" sz="2400" dirty="0">
              <a:cs typeface="B Mitra" pitchFamily="2" charset="-78"/>
            </a:endParaRPr>
          </a:p>
          <a:p>
            <a:pPr algn="ctr" rtl="1">
              <a:lnSpc>
                <a:spcPct val="150000"/>
              </a:lnSpc>
            </a:pPr>
            <a:endParaRPr lang="fa-IR" sz="2400" dirty="0">
              <a:cs typeface="B Mitra" pitchFamily="2" charset="-78"/>
            </a:endParaRPr>
          </a:p>
          <a:p>
            <a:pPr algn="ctr" rtl="1">
              <a:lnSpc>
                <a:spcPct val="150000"/>
              </a:lnSpc>
            </a:pPr>
            <a:endParaRPr lang="fa-IR" sz="2400" dirty="0">
              <a:cs typeface="B Mitra" pitchFamily="2" charset="-78"/>
            </a:endParaRPr>
          </a:p>
        </p:txBody>
      </p:sp>
    </p:spTree>
    <p:extLst>
      <p:ext uri="{BB962C8B-B14F-4D97-AF65-F5344CB8AC3E}">
        <p14:creationId xmlns:p14="http://schemas.microsoft.com/office/powerpoint/2010/main" val="365387748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xit" presetSubtype="10" fill="hold" grpId="0" nodeType="clickEffect">
                                  <p:stCondLst>
                                    <p:cond delay="0"/>
                                  </p:stCondLst>
                                  <p:childTnLst>
                                    <p:animEffect transition="out" filter="checkerboard(across)">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1"/>
          <p:cNvSpPr txBox="1">
            <a:spLocks noChangeArrowheads="1"/>
          </p:cNvSpPr>
          <p:nvPr/>
        </p:nvSpPr>
        <p:spPr bwMode="auto">
          <a:xfrm>
            <a:off x="1809751" y="1714500"/>
            <a:ext cx="8786813" cy="369888"/>
          </a:xfrm>
          <a:prstGeom prst="rect">
            <a:avLst/>
          </a:prstGeom>
          <a:noFill/>
          <a:ln w="9525">
            <a:noFill/>
            <a:miter lim="800000"/>
            <a:headEnd/>
            <a:tailEnd/>
          </a:ln>
        </p:spPr>
        <p:txBody>
          <a:bodyPr>
            <a:spAutoFit/>
          </a:bodyPr>
          <a:lstStyle/>
          <a:p>
            <a:endParaRPr lang="fa-IR">
              <a:solidFill>
                <a:srgbClr val="FFFFFF"/>
              </a:solidFill>
            </a:endParaRPr>
          </a:p>
        </p:txBody>
      </p:sp>
      <p:sp>
        <p:nvSpPr>
          <p:cNvPr id="37891" name="TextBox 4"/>
          <p:cNvSpPr txBox="1">
            <a:spLocks noChangeArrowheads="1"/>
          </p:cNvSpPr>
          <p:nvPr/>
        </p:nvSpPr>
        <p:spPr bwMode="auto">
          <a:xfrm>
            <a:off x="586184" y="1612900"/>
            <a:ext cx="8643968" cy="4016484"/>
          </a:xfrm>
          <a:prstGeom prst="rect">
            <a:avLst/>
          </a:prstGeom>
          <a:noFill/>
          <a:ln w="9525">
            <a:noFill/>
            <a:miter lim="800000"/>
            <a:headEnd/>
            <a:tailEnd/>
          </a:ln>
        </p:spPr>
        <p:txBody>
          <a:bodyPr wrap="square">
            <a:spAutoFit/>
          </a:bodyPr>
          <a:lstStyle/>
          <a:p>
            <a:pPr algn="justLow" rtl="1">
              <a:lnSpc>
                <a:spcPct val="150000"/>
              </a:lnSpc>
            </a:pPr>
            <a:r>
              <a:rPr lang="fa-IR" sz="3200" b="1" dirty="0">
                <a:latin typeface="Calibri" pitchFamily="34" charset="0"/>
                <a:ea typeface="Calibri" pitchFamily="34" charset="0"/>
                <a:cs typeface="B Mitra" pitchFamily="2" charset="-78"/>
              </a:rPr>
              <a:t>الف) در معاملات جزئی، </a:t>
            </a:r>
            <a:r>
              <a:rPr lang="fa-IR" sz="3200" dirty="0">
                <a:latin typeface="Calibri" pitchFamily="34" charset="0"/>
                <a:ea typeface="Calibri" pitchFamily="34" charset="0"/>
                <a:cs typeface="B Mitra" pitchFamily="2" charset="-78"/>
              </a:rPr>
              <a:t>کارپرداز یا مأمور خرید باید با توجه به کم و کیف موضوع معامله (کالا، خدمت یا حقوق) درباره بهای آن تحقیق نماید و با رعایت صرفه وصلاح و اخذ فاکتور مشخص  و به تشخیص و مسؤولیت خود، معامله را با </a:t>
            </a:r>
            <a:r>
              <a:rPr lang="fa-IR" sz="3200" b="1" dirty="0">
                <a:latin typeface="Calibri" pitchFamily="34" charset="0"/>
                <a:ea typeface="Calibri" pitchFamily="34" charset="0"/>
                <a:cs typeface="B Mitra" pitchFamily="2" charset="-78"/>
              </a:rPr>
              <a:t>تأمین کیفیت </a:t>
            </a:r>
            <a:r>
              <a:rPr lang="fa-IR" sz="3200" dirty="0">
                <a:latin typeface="Calibri" pitchFamily="34" charset="0"/>
                <a:ea typeface="Calibri" pitchFamily="34" charset="0"/>
                <a:cs typeface="B Mitra" pitchFamily="2" charset="-78"/>
              </a:rPr>
              <a:t>به </a:t>
            </a:r>
            <a:r>
              <a:rPr lang="fa-IR" sz="3200" b="1" dirty="0">
                <a:latin typeface="Calibri" pitchFamily="34" charset="0"/>
                <a:ea typeface="Calibri" pitchFamily="34" charset="0"/>
                <a:cs typeface="B Mitra" pitchFamily="2" charset="-78"/>
              </a:rPr>
              <a:t>کمترین بهای ممکن </a:t>
            </a:r>
            <a:r>
              <a:rPr lang="fa-IR" sz="3200" dirty="0">
                <a:latin typeface="Calibri" pitchFamily="34" charset="0"/>
                <a:ea typeface="Calibri" pitchFamily="34" charset="0"/>
                <a:cs typeface="B Mitra" pitchFamily="2" charset="-78"/>
              </a:rPr>
              <a:t>انجام دهد.</a:t>
            </a:r>
          </a:p>
          <a:p>
            <a:pPr algn="justLow" rtl="1">
              <a:lnSpc>
                <a:spcPct val="150000"/>
              </a:lnSpc>
            </a:pPr>
            <a:endParaRPr lang="en-US" sz="200" dirty="0">
              <a:ea typeface="Calibri" pitchFamily="34" charset="0"/>
              <a:cs typeface="B Mitra" pitchFamily="2" charset="-78"/>
            </a:endParaRPr>
          </a:p>
          <a:p>
            <a:pPr>
              <a:lnSpc>
                <a:spcPct val="150000"/>
              </a:lnSpc>
            </a:pPr>
            <a:endParaRPr lang="fa-IR" sz="4000" dirty="0">
              <a:ea typeface="Calibri" pitchFamily="34" charset="0"/>
              <a:cs typeface="B Mitra" pitchFamily="2" charset="-78"/>
            </a:endParaRPr>
          </a:p>
        </p:txBody>
      </p:sp>
      <p:sp>
        <p:nvSpPr>
          <p:cNvPr id="4" name="Title 1"/>
          <p:cNvSpPr txBox="1">
            <a:spLocks/>
          </p:cNvSpPr>
          <p:nvPr/>
        </p:nvSpPr>
        <p:spPr>
          <a:xfrm>
            <a:off x="2012206" y="827070"/>
            <a:ext cx="7124700" cy="923925"/>
          </a:xfrm>
          <a:prstGeom prst="rect">
            <a:avLst/>
          </a:prstGeom>
        </p:spPr>
        <p:txBody>
          <a:bodyPr/>
          <a:lstStyle/>
          <a:p>
            <a:pPr defTabSz="457200">
              <a:defRPr/>
            </a:pPr>
            <a:r>
              <a:rPr lang="fa-IR" sz="3500" b="1" dirty="0">
                <a:latin typeface="+mj-lt"/>
                <a:ea typeface="Trebuchet MS" pitchFamily="34" charset="0"/>
                <a:cs typeface="B Mitra" pitchFamily="2" charset="-78"/>
              </a:rPr>
              <a:t>روش های انجام مناقصه به شرح زیر است:</a:t>
            </a:r>
          </a:p>
        </p:txBody>
      </p:sp>
      <p:sp>
        <p:nvSpPr>
          <p:cNvPr id="37893" name="Rectangle 4"/>
          <p:cNvSpPr>
            <a:spLocks noChangeArrowheads="1"/>
          </p:cNvSpPr>
          <p:nvPr/>
        </p:nvSpPr>
        <p:spPr bwMode="auto">
          <a:xfrm>
            <a:off x="3238480" y="5500702"/>
            <a:ext cx="3339376" cy="707886"/>
          </a:xfrm>
          <a:prstGeom prst="rect">
            <a:avLst/>
          </a:prstGeom>
          <a:noFill/>
          <a:ln w="9525">
            <a:noFill/>
            <a:miter lim="800000"/>
            <a:headEnd/>
            <a:tailEnd/>
          </a:ln>
        </p:spPr>
        <p:txBody>
          <a:bodyPr wrap="none">
            <a:spAutoFit/>
          </a:bodyPr>
          <a:lstStyle/>
          <a:p>
            <a:pPr algn="ctr" rtl="1"/>
            <a:r>
              <a:rPr lang="fa-IR" sz="2000" b="1" dirty="0">
                <a:latin typeface="Verdana" pitchFamily="34" charset="0"/>
                <a:cs typeface="B Mitra" pitchFamily="2" charset="-78"/>
              </a:rPr>
              <a:t> </a:t>
            </a:r>
            <a:r>
              <a:rPr lang="fa-IR" sz="2000" dirty="0">
                <a:latin typeface="Verdana" pitchFamily="34" charset="0"/>
                <a:cs typeface="B Mitra" pitchFamily="2" charset="-78"/>
              </a:rPr>
              <a:t>(بند الف ماده 62 آئین نامه مالی و معاملاتی)</a:t>
            </a:r>
          </a:p>
          <a:p>
            <a:pPr algn="ctr" rtl="1"/>
            <a:endParaRPr lang="en-US" sz="2000" dirty="0">
              <a:latin typeface="Verdana" pitchFamily="34" charset="0"/>
              <a:cs typeface="B Mitra" pitchFamily="2" charset="-78"/>
            </a:endParaRPr>
          </a:p>
        </p:txBody>
      </p:sp>
    </p:spTree>
    <p:extLst>
      <p:ext uri="{BB962C8B-B14F-4D97-AF65-F5344CB8AC3E}">
        <p14:creationId xmlns:p14="http://schemas.microsoft.com/office/powerpoint/2010/main" val="1360666849"/>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rtl="1"/>
            <a:r>
              <a:rPr lang="fa-IR" dirty="0">
                <a:cs typeface="B Titr" panose="00000700000000000000" pitchFamily="2" charset="-78"/>
              </a:rPr>
              <a:t>اصلاحیه اختصاصی دانشگاه علوم پزشکی اصفهان:</a:t>
            </a:r>
            <a:endParaRPr lang="en-US" dirty="0">
              <a:cs typeface="B Titr" panose="00000700000000000000" pitchFamily="2" charset="-78"/>
            </a:endParaRPr>
          </a:p>
        </p:txBody>
      </p:sp>
      <p:sp>
        <p:nvSpPr>
          <p:cNvPr id="5" name="Content Placeholder 4"/>
          <p:cNvSpPr>
            <a:spLocks noGrp="1"/>
          </p:cNvSpPr>
          <p:nvPr>
            <p:ph idx="1"/>
          </p:nvPr>
        </p:nvSpPr>
        <p:spPr>
          <a:xfrm>
            <a:off x="434963" y="2116521"/>
            <a:ext cx="9264334" cy="3880773"/>
          </a:xfrm>
        </p:spPr>
        <p:txBody>
          <a:bodyPr>
            <a:normAutofit/>
          </a:bodyPr>
          <a:lstStyle/>
          <a:p>
            <a:pPr algn="just" rtl="1">
              <a:lnSpc>
                <a:spcPct val="150000"/>
              </a:lnSpc>
            </a:pPr>
            <a:r>
              <a:rPr lang="fa-IR" sz="2800" dirty="0">
                <a:cs typeface="B Nazanin" panose="00000400000000000000" pitchFamily="2" charset="-78"/>
              </a:rPr>
              <a:t>انتشار فراخوان برای کلیه معاملات ( به استثنای موارد مندرج در تبصره ماده 55 و معاملات کمتر از نصاب معاملات کوچک </a:t>
            </a:r>
            <a:r>
              <a:rPr lang="fa-IR" sz="2800" b="1" dirty="0">
                <a:solidFill>
                  <a:srgbClr val="FF0000"/>
                </a:solidFill>
                <a:cs typeface="B Nazanin" panose="00000400000000000000" pitchFamily="2" charset="-78"/>
              </a:rPr>
              <a:t>الزاماً به صورت الکترونیکی در سامانه تدارکات الکترونیکی دولت </a:t>
            </a:r>
            <a:r>
              <a:rPr lang="fa-IR" sz="2800" b="1" dirty="0">
                <a:solidFill>
                  <a:schemeClr val="tx1"/>
                </a:solidFill>
                <a:cs typeface="B Nazanin" panose="00000400000000000000" pitchFamily="2" charset="-78"/>
              </a:rPr>
              <a:t>و به صورت اختیاری در سایت موسسه یا روزنامه های کثیرالانتشار .</a:t>
            </a:r>
            <a:endParaRPr lang="en-US" sz="2800"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3838171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1"/>
          <p:cNvSpPr txBox="1">
            <a:spLocks noChangeArrowheads="1"/>
          </p:cNvSpPr>
          <p:nvPr/>
        </p:nvSpPr>
        <p:spPr bwMode="auto">
          <a:xfrm>
            <a:off x="692121" y="1138216"/>
            <a:ext cx="8534429" cy="5909310"/>
          </a:xfrm>
          <a:prstGeom prst="rect">
            <a:avLst/>
          </a:prstGeom>
          <a:noFill/>
          <a:ln w="9525">
            <a:noFill/>
            <a:miter lim="800000"/>
            <a:headEnd/>
            <a:tailEnd/>
          </a:ln>
        </p:spPr>
        <p:txBody>
          <a:bodyPr wrap="square">
            <a:spAutoFit/>
          </a:bodyPr>
          <a:lstStyle/>
          <a:p>
            <a:pPr algn="just" rtl="1">
              <a:lnSpc>
                <a:spcPct val="150000"/>
              </a:lnSpc>
            </a:pPr>
            <a:r>
              <a:rPr lang="fa-IR" sz="2800" b="1" dirty="0">
                <a:latin typeface="Calibri" pitchFamily="34" charset="0"/>
                <a:ea typeface="Calibri" pitchFamily="34" charset="0"/>
                <a:cs typeface="B Mitra" pitchFamily="2" charset="-78"/>
              </a:rPr>
              <a:t>ب) در معاملات متوسط:</a:t>
            </a:r>
            <a:r>
              <a:rPr lang="fa-IR" sz="2800" dirty="0">
                <a:latin typeface="Calibri" pitchFamily="34" charset="0"/>
                <a:ea typeface="Calibri" pitchFamily="34" charset="0"/>
                <a:cs typeface="B Mitra" pitchFamily="2" charset="-78"/>
              </a:rPr>
              <a:t>  با توجه به کم و کیف موضوع معامله (کالا، خدمت یا حقوق) با تدوین شرایط ، فرآیند استعلام از طریق سامانه تدارکات الکترونیکی دولت برگزار و برنده با رعایت صرفه و صلاح و براساس قیمت کارشناسی ارزیابان دانشگاه تعیین می گردد.</a:t>
            </a:r>
          </a:p>
          <a:p>
            <a:pPr algn="just" rtl="1">
              <a:lnSpc>
                <a:spcPct val="150000"/>
              </a:lnSpc>
            </a:pPr>
            <a:r>
              <a:rPr lang="fa-IR" sz="2800" dirty="0">
                <a:latin typeface="Calibri" pitchFamily="34" charset="0"/>
                <a:ea typeface="Calibri" pitchFamily="34" charset="0"/>
                <a:cs typeface="B Mitra" pitchFamily="2" charset="-78"/>
              </a:rPr>
              <a:t> چنانچه پس از 3 مرتبه برگزاری استعلام به دلیل عدم استقبال متقاضیان واجد شرایط، استعلام تجدید گردد.  استعلام گذار (با تأیید و موافقت رییس مؤسسه یا مقامات مجاز) می تواند با یکی از متقاضیان حقیقی یا حقوقی واجد شرایط از طریق تنظیم صورتجلسه بند ب ماده 62 آیین نامه با هماهنگی اداره امور قراردادها ، نسبت به عقد قرارداد اقدام نماید.</a:t>
            </a:r>
            <a:endParaRPr lang="en-US" sz="2800" dirty="0">
              <a:ea typeface="Calibri" pitchFamily="34" charset="0"/>
              <a:cs typeface="B Mitra" pitchFamily="2" charset="-78"/>
            </a:endParaRPr>
          </a:p>
        </p:txBody>
      </p:sp>
      <p:sp>
        <p:nvSpPr>
          <p:cNvPr id="3" name="Title 1"/>
          <p:cNvSpPr txBox="1">
            <a:spLocks/>
          </p:cNvSpPr>
          <p:nvPr/>
        </p:nvSpPr>
        <p:spPr>
          <a:xfrm>
            <a:off x="2156856" y="214291"/>
            <a:ext cx="7124700" cy="923925"/>
          </a:xfrm>
          <a:prstGeom prst="rect">
            <a:avLst/>
          </a:prstGeom>
        </p:spPr>
        <p:txBody>
          <a:bodyPr/>
          <a:lstStyle/>
          <a:p>
            <a:pPr defTabSz="457200">
              <a:defRPr/>
            </a:pPr>
            <a:r>
              <a:rPr lang="fa-IR" sz="4200" dirty="0">
                <a:latin typeface="+mj-lt"/>
                <a:ea typeface="Trebuchet MS" pitchFamily="34" charset="0"/>
                <a:cs typeface="B Mitra" pitchFamily="2" charset="-78"/>
              </a:rPr>
              <a:t>روش های انجام مناقصه به شرح زیر است :</a:t>
            </a:r>
          </a:p>
        </p:txBody>
      </p:sp>
    </p:spTree>
    <p:extLst>
      <p:ext uri="{BB962C8B-B14F-4D97-AF65-F5344CB8AC3E}">
        <p14:creationId xmlns:p14="http://schemas.microsoft.com/office/powerpoint/2010/main" val="252054212"/>
      </p:ext>
    </p:extLst>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1787236" y="92075"/>
          <a:ext cx="5877099" cy="6433416"/>
        </p:xfrm>
        <a:graphic>
          <a:graphicData uri="http://schemas.openxmlformats.org/presentationml/2006/ole">
            <mc:AlternateContent xmlns:mc="http://schemas.openxmlformats.org/markup-compatibility/2006">
              <mc:Choice xmlns:v="urn:schemas-microsoft-com:vml" Requires="v">
                <p:oleObj spid="_x0000_s2056" name="PDF" r:id="rId3" imgW="0" imgH="360" progId="FoxitReader.Document">
                  <p:embed/>
                </p:oleObj>
              </mc:Choice>
              <mc:Fallback>
                <p:oleObj name="PDF" r:id="rId3" imgW="0" imgH="360" progId="FoxitReader.Document">
                  <p:embed/>
                  <p:pic>
                    <p:nvPicPr>
                      <p:cNvPr id="2" name="Object 1"/>
                      <p:cNvPicPr/>
                      <p:nvPr/>
                    </p:nvPicPr>
                    <p:blipFill>
                      <a:blip r:embed="rId4"/>
                      <a:stretch>
                        <a:fillRect/>
                      </a:stretch>
                    </p:blipFill>
                    <p:spPr>
                      <a:xfrm>
                        <a:off x="1787236" y="92075"/>
                        <a:ext cx="5877099" cy="6433416"/>
                      </a:xfrm>
                      <a:prstGeom prst="rect">
                        <a:avLst/>
                      </a:prstGeom>
                    </p:spPr>
                  </p:pic>
                </p:oleObj>
              </mc:Fallback>
            </mc:AlternateContent>
          </a:graphicData>
        </a:graphic>
      </p:graphicFrame>
    </p:spTree>
    <p:extLst>
      <p:ext uri="{BB962C8B-B14F-4D97-AF65-F5344CB8AC3E}">
        <p14:creationId xmlns:p14="http://schemas.microsoft.com/office/powerpoint/2010/main" val="829280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330112316"/>
              </p:ext>
            </p:extLst>
          </p:nvPr>
        </p:nvGraphicFramePr>
        <p:xfrm>
          <a:off x="2126255" y="92075"/>
          <a:ext cx="5554704" cy="6499918"/>
        </p:xfrm>
        <a:graphic>
          <a:graphicData uri="http://schemas.openxmlformats.org/presentationml/2006/ole">
            <mc:AlternateContent xmlns:mc="http://schemas.openxmlformats.org/markup-compatibility/2006">
              <mc:Choice xmlns:v="urn:schemas-microsoft-com:vml" Requires="v">
                <p:oleObj spid="_x0000_s3080" name="PDF" r:id="rId3" imgW="0" imgH="360" progId="FoxitReader.Document">
                  <p:embed/>
                </p:oleObj>
              </mc:Choice>
              <mc:Fallback>
                <p:oleObj name="PDF" r:id="rId3" imgW="0" imgH="360" progId="FoxitReader.Document">
                  <p:embed/>
                  <p:pic>
                    <p:nvPicPr>
                      <p:cNvPr id="2" name="Object 1"/>
                      <p:cNvPicPr/>
                      <p:nvPr/>
                    </p:nvPicPr>
                    <p:blipFill>
                      <a:blip r:embed="rId4"/>
                      <a:stretch>
                        <a:fillRect/>
                      </a:stretch>
                    </p:blipFill>
                    <p:spPr>
                      <a:xfrm>
                        <a:off x="2126255" y="92075"/>
                        <a:ext cx="5554704" cy="6499918"/>
                      </a:xfrm>
                      <a:prstGeom prst="rect">
                        <a:avLst/>
                      </a:prstGeom>
                    </p:spPr>
                  </p:pic>
                </p:oleObj>
              </mc:Fallback>
            </mc:AlternateContent>
          </a:graphicData>
        </a:graphic>
      </p:graphicFrame>
    </p:spTree>
    <p:extLst>
      <p:ext uri="{BB962C8B-B14F-4D97-AF65-F5344CB8AC3E}">
        <p14:creationId xmlns:p14="http://schemas.microsoft.com/office/powerpoint/2010/main" val="691456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650876" y="1495406"/>
            <a:ext cx="8786842" cy="4662815"/>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1" eaLnBrk="1" hangingPunct="1">
              <a:lnSpc>
                <a:spcPct val="150000"/>
              </a:lnSpc>
              <a:defRPr/>
            </a:pPr>
            <a:r>
              <a:rPr lang="fa-IR" sz="3300" b="1" dirty="0">
                <a:latin typeface="Calibri" pitchFamily="34" charset="0"/>
                <a:ea typeface="Calibri" pitchFamily="34" charset="0"/>
                <a:cs typeface="B Mitra" pitchFamily="2" charset="-78"/>
              </a:rPr>
              <a:t>ج) در معاملات بزرگ </a:t>
            </a:r>
            <a:r>
              <a:rPr lang="fa-IR" sz="3300" dirty="0">
                <a:latin typeface="Calibri" pitchFamily="34" charset="0"/>
                <a:ea typeface="Calibri" pitchFamily="34" charset="0"/>
                <a:cs typeface="B Mitra" pitchFamily="2" charset="-78"/>
              </a:rPr>
              <a:t>به یکی از روشهای زیر عمل می شود :</a:t>
            </a:r>
          </a:p>
          <a:p>
            <a:pPr algn="just" rtl="1" eaLnBrk="1" hangingPunct="1">
              <a:lnSpc>
                <a:spcPct val="150000"/>
              </a:lnSpc>
              <a:defRPr/>
            </a:pPr>
            <a:r>
              <a:rPr lang="fa-IR" sz="3300" dirty="0">
                <a:latin typeface="Calibri" pitchFamily="34" charset="0"/>
                <a:ea typeface="Calibri" pitchFamily="34" charset="0"/>
                <a:cs typeface="B Mitra" pitchFamily="2" charset="-78"/>
              </a:rPr>
              <a:t>1. برگزاری مناقصه عمومی از طریق انتشار فراخوان الزاماً بصورت الکترونیکی در سامانه ستاد .</a:t>
            </a:r>
          </a:p>
          <a:p>
            <a:pPr algn="just" rtl="1" eaLnBrk="1" hangingPunct="1">
              <a:lnSpc>
                <a:spcPct val="150000"/>
              </a:lnSpc>
              <a:defRPr/>
            </a:pPr>
            <a:r>
              <a:rPr lang="fa-IR" sz="3300" dirty="0">
                <a:latin typeface="Calibri" pitchFamily="34" charset="0"/>
                <a:ea typeface="Calibri" pitchFamily="34" charset="0"/>
                <a:cs typeface="B Mitra" pitchFamily="2" charset="-78"/>
              </a:rPr>
              <a:t> 2. برگزاری مناقصه محدود. </a:t>
            </a:r>
            <a:endParaRPr lang="fa-IR" sz="2600" dirty="0">
              <a:latin typeface="Calibri" pitchFamily="34" charset="0"/>
              <a:ea typeface="Calibri" pitchFamily="34" charset="0"/>
              <a:cs typeface="B Mitra" pitchFamily="2" charset="-78"/>
            </a:endParaRPr>
          </a:p>
          <a:p>
            <a:pPr lvl="7" algn="ctr" eaLnBrk="1" hangingPunct="1">
              <a:lnSpc>
                <a:spcPct val="150000"/>
              </a:lnSpc>
              <a:defRPr/>
            </a:pPr>
            <a:r>
              <a:rPr lang="fa-IR" sz="2000" dirty="0">
                <a:latin typeface="Calibri" pitchFamily="34" charset="0"/>
                <a:ea typeface="Calibri" pitchFamily="34" charset="0"/>
                <a:cs typeface="B Mitra" pitchFamily="2" charset="-78"/>
              </a:rPr>
              <a:t>(بند ج ماده 62 آئین نامه مالی و معاملاتی دانشگاه)</a:t>
            </a:r>
            <a:endParaRPr lang="fa-IR" sz="2000" dirty="0">
              <a:ea typeface="Calibri" pitchFamily="34" charset="0"/>
              <a:cs typeface="B Mitra" pitchFamily="2" charset="-78"/>
            </a:endParaRPr>
          </a:p>
          <a:p>
            <a:pPr algn="just" rtl="1" eaLnBrk="1" hangingPunct="1">
              <a:lnSpc>
                <a:spcPct val="150000"/>
              </a:lnSpc>
              <a:defRPr/>
            </a:pPr>
            <a:r>
              <a:rPr lang="fa-IR" sz="2400" dirty="0">
                <a:ea typeface="Calibri" pitchFamily="34" charset="0"/>
                <a:cs typeface="B Mitra" pitchFamily="2" charset="-78"/>
              </a:rPr>
              <a:t>* انجام فرآیند برگزاری مزایده یا مناقصه در حد نصاب معاملات کلان حداقل 3 ماه قبل از اتمام قرارداد فعلی الزامی است. (دستورالعمل 30000)</a:t>
            </a:r>
          </a:p>
        </p:txBody>
      </p:sp>
      <p:sp>
        <p:nvSpPr>
          <p:cNvPr id="3" name="Title 1"/>
          <p:cNvSpPr txBox="1">
            <a:spLocks/>
          </p:cNvSpPr>
          <p:nvPr/>
        </p:nvSpPr>
        <p:spPr>
          <a:xfrm>
            <a:off x="2051028" y="571481"/>
            <a:ext cx="7124700" cy="923925"/>
          </a:xfrm>
          <a:prstGeom prst="rect">
            <a:avLst/>
          </a:prstGeom>
        </p:spPr>
        <p:txBody>
          <a:bodyPr/>
          <a:lstStyle/>
          <a:p>
            <a:pPr defTabSz="457200">
              <a:defRPr/>
            </a:pPr>
            <a:r>
              <a:rPr lang="fa-IR" sz="3200" b="1" dirty="0">
                <a:latin typeface="+mj-lt"/>
                <a:ea typeface="Trebuchet MS" pitchFamily="34" charset="0"/>
                <a:cs typeface="B Mitra" pitchFamily="2" charset="-78"/>
              </a:rPr>
              <a:t>روش های انجام مناقصه به شرح زیر است:</a:t>
            </a:r>
          </a:p>
        </p:txBody>
      </p:sp>
    </p:spTree>
    <p:extLst>
      <p:ext uri="{BB962C8B-B14F-4D97-AF65-F5344CB8AC3E}">
        <p14:creationId xmlns:p14="http://schemas.microsoft.com/office/powerpoint/2010/main" val="4238186601"/>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873287" y="2423195"/>
            <a:ext cx="8358246" cy="3416320"/>
          </a:xfrm>
          <a:prstGeom prst="rect">
            <a:avLst/>
          </a:prstGeom>
          <a:noFill/>
          <a:ln w="9525">
            <a:noFill/>
            <a:miter lim="800000"/>
            <a:headEnd/>
            <a:tailEnd/>
          </a:ln>
        </p:spPr>
        <p:txBody>
          <a:bodyPr wrap="square">
            <a:spAutoFit/>
          </a:bodyPr>
          <a:lstStyle/>
          <a:p>
            <a:pPr algn="ctr"/>
            <a:r>
              <a:rPr lang="fa-IR" sz="7200" b="1" dirty="0">
                <a:latin typeface="Calibri" pitchFamily="34" charset="0"/>
                <a:ea typeface="Calibri" pitchFamily="34" charset="0"/>
                <a:cs typeface="B Mitra" pitchFamily="2" charset="-78"/>
              </a:rPr>
              <a:t>طبقه بندی انواع مناقصات</a:t>
            </a:r>
            <a:r>
              <a:rPr lang="fa-IR" sz="7200" b="1" dirty="0">
                <a:solidFill>
                  <a:srgbClr val="EBEFB3"/>
                </a:solidFill>
                <a:latin typeface="Calibri" pitchFamily="34" charset="0"/>
                <a:ea typeface="Calibri" pitchFamily="34" charset="0"/>
                <a:cs typeface="B Mitra" pitchFamily="2" charset="-78"/>
              </a:rPr>
              <a:t> </a:t>
            </a:r>
            <a:endParaRPr lang="en-US" sz="7200" b="1" dirty="0">
              <a:solidFill>
                <a:srgbClr val="EBEFB3"/>
              </a:solidFill>
              <a:latin typeface="Calibri" pitchFamily="34" charset="0"/>
              <a:ea typeface="Calibri" pitchFamily="34" charset="0"/>
              <a:cs typeface="B Mitra" pitchFamily="2" charset="-78"/>
            </a:endParaRPr>
          </a:p>
          <a:p>
            <a:pPr algn="ctr"/>
            <a:endParaRPr lang="en-US" sz="7200" b="1" dirty="0">
              <a:solidFill>
                <a:srgbClr val="EBEFB3"/>
              </a:solidFill>
              <a:latin typeface="Calibri" pitchFamily="34" charset="0"/>
              <a:ea typeface="Calibri" pitchFamily="34" charset="0"/>
              <a:cs typeface="B Mitra" pitchFamily="2" charset="-78"/>
            </a:endParaRPr>
          </a:p>
          <a:p>
            <a:pPr algn="ctr"/>
            <a:endParaRPr lang="fa-IR" sz="7200" b="1" dirty="0">
              <a:latin typeface="Verdana" pitchFamily="34" charset="0"/>
              <a:ea typeface="Calibri" pitchFamily="34" charset="0"/>
              <a:cs typeface="Tahoma" pitchFamily="34" charset="0"/>
            </a:endParaRPr>
          </a:p>
        </p:txBody>
      </p:sp>
    </p:spTree>
    <p:extLst>
      <p:ext uri="{BB962C8B-B14F-4D97-AF65-F5344CB8AC3E}">
        <p14:creationId xmlns:p14="http://schemas.microsoft.com/office/powerpoint/2010/main" val="26047297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a:xfrm>
            <a:off x="812552" y="0"/>
            <a:ext cx="8458200" cy="1143000"/>
          </a:xfrm>
        </p:spPr>
        <p:txBody>
          <a:bodyPr anchorCtr="1">
            <a:normAutofit fontScale="90000"/>
          </a:bodyPr>
          <a:lstStyle/>
          <a:p>
            <a:pPr>
              <a:defRPr/>
            </a:pPr>
            <a:r>
              <a:rPr lang="fa-IR" sz="6000" dirty="0">
                <a:solidFill>
                  <a:srgbClr val="111111"/>
                </a:solidFill>
                <a:effectLst>
                  <a:outerShdw blurRad="38100" dist="38100" dir="2700000" algn="tl">
                    <a:srgbClr val="000000"/>
                  </a:outerShdw>
                </a:effectLst>
              </a:rPr>
              <a:t/>
            </a:r>
            <a:br>
              <a:rPr lang="fa-IR" sz="6000" dirty="0">
                <a:solidFill>
                  <a:srgbClr val="111111"/>
                </a:solidFill>
                <a:effectLst>
                  <a:outerShdw blurRad="38100" dist="38100" dir="2700000" algn="tl">
                    <a:srgbClr val="000000"/>
                  </a:outerShdw>
                </a:effectLst>
              </a:rPr>
            </a:br>
            <a:r>
              <a:rPr lang="fa-IR" sz="5400" dirty="0">
                <a:solidFill>
                  <a:srgbClr val="111111"/>
                </a:solidFill>
                <a:effectLst>
                  <a:outerShdw blurRad="38100" dist="38100" dir="2700000" algn="tl">
                    <a:srgbClr val="000000"/>
                  </a:outerShdw>
                </a:effectLst>
                <a:latin typeface="IranNastaliq" pitchFamily="18" charset="0"/>
                <a:cs typeface="IranNastaliq" pitchFamily="18" charset="0"/>
              </a:rPr>
              <a:t>طبقه بندي انواع مناقصات</a:t>
            </a:r>
            <a:endParaRPr lang="en-US" sz="5400" dirty="0">
              <a:solidFill>
                <a:srgbClr val="111111"/>
              </a:solidFill>
              <a:effectLst>
                <a:outerShdw blurRad="38100" dist="38100" dir="2700000" algn="tl">
                  <a:srgbClr val="000000"/>
                </a:outerShdw>
              </a:effectLst>
              <a:latin typeface="IranNastaliq" pitchFamily="18" charset="0"/>
              <a:cs typeface="IranNastaliq" pitchFamily="18" charset="0"/>
            </a:endParaRPr>
          </a:p>
        </p:txBody>
      </p:sp>
      <p:sp>
        <p:nvSpPr>
          <p:cNvPr id="362501" name="AutoShape 5"/>
          <p:cNvSpPr>
            <a:spLocks noChangeArrowheads="1"/>
          </p:cNvSpPr>
          <p:nvPr/>
        </p:nvSpPr>
        <p:spPr bwMode="gray">
          <a:xfrm rot="16200000" flipH="1">
            <a:off x="3377952" y="3141663"/>
            <a:ext cx="538163" cy="439738"/>
          </a:xfrm>
          <a:prstGeom prst="upArrow">
            <a:avLst>
              <a:gd name="adj1" fmla="val 51676"/>
              <a:gd name="adj2" fmla="val 100000"/>
            </a:avLst>
          </a:prstGeom>
          <a:gradFill rotWithShape="1">
            <a:gsLst>
              <a:gs pos="0">
                <a:schemeClr val="folHlink"/>
              </a:gs>
              <a:gs pos="100000">
                <a:schemeClr val="folHlink">
                  <a:gamma/>
                  <a:tint val="39216"/>
                  <a:invGamma/>
                </a:schemeClr>
              </a:gs>
            </a:gsLst>
            <a:lin ang="0" scaled="1"/>
          </a:gradFill>
          <a:ln w="9525" algn="ctr">
            <a:noFill/>
            <a:miter lim="800000"/>
            <a:headEnd/>
            <a:tailEnd/>
          </a:ln>
          <a:effectLst/>
        </p:spPr>
        <p:txBody>
          <a:bodyPr wrap="none" anchor="ctr"/>
          <a:lstStyle/>
          <a:p>
            <a:pPr>
              <a:defRPr/>
            </a:pPr>
            <a:endParaRPr lang="fa-IR">
              <a:cs typeface="Arial" pitchFamily="34" charset="0"/>
            </a:endParaRPr>
          </a:p>
        </p:txBody>
      </p:sp>
      <p:sp>
        <p:nvSpPr>
          <p:cNvPr id="362502" name="AutoShape 6"/>
          <p:cNvSpPr>
            <a:spLocks noChangeArrowheads="1"/>
          </p:cNvSpPr>
          <p:nvPr/>
        </p:nvSpPr>
        <p:spPr bwMode="gray">
          <a:xfrm rot="5400000" flipH="1">
            <a:off x="6269583" y="3169444"/>
            <a:ext cx="571500" cy="414338"/>
          </a:xfrm>
          <a:prstGeom prst="upArrow">
            <a:avLst>
              <a:gd name="adj1" fmla="val 51676"/>
              <a:gd name="adj2" fmla="val 100000"/>
            </a:avLst>
          </a:prstGeom>
          <a:gradFill rotWithShape="1">
            <a:gsLst>
              <a:gs pos="0">
                <a:schemeClr val="folHlink"/>
              </a:gs>
              <a:gs pos="100000">
                <a:schemeClr val="folHlink">
                  <a:gamma/>
                  <a:tint val="39216"/>
                  <a:invGamma/>
                </a:schemeClr>
              </a:gs>
            </a:gsLst>
            <a:lin ang="0" scaled="1"/>
          </a:gradFill>
          <a:ln w="9525" algn="ctr">
            <a:noFill/>
            <a:miter lim="800000"/>
            <a:headEnd/>
            <a:tailEnd/>
          </a:ln>
          <a:effectLst/>
        </p:spPr>
        <p:txBody>
          <a:bodyPr wrap="none" anchor="ctr"/>
          <a:lstStyle/>
          <a:p>
            <a:pPr>
              <a:defRPr/>
            </a:pPr>
            <a:endParaRPr lang="fa-IR">
              <a:cs typeface="Arial" pitchFamily="34" charset="0"/>
            </a:endParaRPr>
          </a:p>
        </p:txBody>
      </p:sp>
      <p:sp>
        <p:nvSpPr>
          <p:cNvPr id="35845" name="Oval 7"/>
          <p:cNvSpPr>
            <a:spLocks noChangeArrowheads="1"/>
          </p:cNvSpPr>
          <p:nvPr/>
        </p:nvSpPr>
        <p:spPr bwMode="gray">
          <a:xfrm>
            <a:off x="3812927" y="2057401"/>
            <a:ext cx="2563812" cy="2563813"/>
          </a:xfrm>
          <a:prstGeom prst="ellipse">
            <a:avLst/>
          </a:prstGeom>
          <a:gradFill rotWithShape="1">
            <a:gsLst>
              <a:gs pos="0">
                <a:srgbClr val="767676"/>
              </a:gs>
              <a:gs pos="50000">
                <a:srgbClr val="FFFFFF"/>
              </a:gs>
              <a:gs pos="100000">
                <a:srgbClr val="767676"/>
              </a:gs>
            </a:gsLst>
            <a:lin ang="5400000" scaled="1"/>
          </a:gradFill>
          <a:ln w="28575" algn="ctr">
            <a:solidFill>
              <a:schemeClr val="tx1"/>
            </a:solidFill>
            <a:round/>
            <a:headEnd/>
            <a:tailEnd/>
          </a:ln>
        </p:spPr>
        <p:txBody>
          <a:bodyPr wrap="none" anchor="ctr"/>
          <a:lstStyle/>
          <a:p>
            <a:endParaRPr lang="fa-IR"/>
          </a:p>
        </p:txBody>
      </p:sp>
      <p:sp>
        <p:nvSpPr>
          <p:cNvPr id="35846" name="Oval 8"/>
          <p:cNvSpPr>
            <a:spLocks noChangeArrowheads="1"/>
          </p:cNvSpPr>
          <p:nvPr/>
        </p:nvSpPr>
        <p:spPr bwMode="gray">
          <a:xfrm>
            <a:off x="3958978" y="2201864"/>
            <a:ext cx="2270125" cy="2270125"/>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fa-IR"/>
          </a:p>
        </p:txBody>
      </p:sp>
      <p:sp>
        <p:nvSpPr>
          <p:cNvPr id="362505" name="Oval 9"/>
          <p:cNvSpPr>
            <a:spLocks noChangeArrowheads="1"/>
          </p:cNvSpPr>
          <p:nvPr/>
        </p:nvSpPr>
        <p:spPr bwMode="gray">
          <a:xfrm>
            <a:off x="5835988" y="3080425"/>
            <a:ext cx="259765" cy="51935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fa-IR">
              <a:cs typeface="Arial" pitchFamily="34" charset="0"/>
            </a:endParaRPr>
          </a:p>
        </p:txBody>
      </p:sp>
      <p:sp>
        <p:nvSpPr>
          <p:cNvPr id="35848" name="Oval 10"/>
          <p:cNvSpPr>
            <a:spLocks noChangeArrowheads="1"/>
          </p:cNvSpPr>
          <p:nvPr/>
        </p:nvSpPr>
        <p:spPr bwMode="gray">
          <a:xfrm>
            <a:off x="5835988" y="3080425"/>
            <a:ext cx="259765" cy="519351"/>
          </a:xfrm>
          <a:prstGeom prst="ellipse">
            <a:avLst/>
          </a:prstGeom>
          <a:gradFill rotWithShape="1">
            <a:gsLst>
              <a:gs pos="0">
                <a:srgbClr val="000000"/>
              </a:gs>
              <a:gs pos="100000">
                <a:srgbClr val="FF9900"/>
              </a:gs>
            </a:gsLst>
            <a:lin ang="2700000" scaled="1"/>
          </a:gradFill>
          <a:ln w="38100" algn="ctr">
            <a:noFill/>
            <a:round/>
            <a:headEnd/>
            <a:tailEnd/>
          </a:ln>
        </p:spPr>
        <p:txBody>
          <a:bodyPr wrap="none" anchor="ctr">
            <a:spAutoFit/>
          </a:bodyPr>
          <a:lstStyle/>
          <a:p>
            <a:endParaRPr lang="fa-IR"/>
          </a:p>
        </p:txBody>
      </p:sp>
      <p:sp>
        <p:nvSpPr>
          <p:cNvPr id="362507" name="Oval 11"/>
          <p:cNvSpPr>
            <a:spLocks noChangeArrowheads="1"/>
          </p:cNvSpPr>
          <p:nvPr/>
        </p:nvSpPr>
        <p:spPr bwMode="gray">
          <a:xfrm>
            <a:off x="4224089" y="3080426"/>
            <a:ext cx="1739900" cy="519351"/>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fa-IR">
              <a:cs typeface="Arial" pitchFamily="34" charset="0"/>
            </a:endParaRPr>
          </a:p>
        </p:txBody>
      </p:sp>
      <p:sp>
        <p:nvSpPr>
          <p:cNvPr id="35850" name="Oval 12"/>
          <p:cNvSpPr>
            <a:spLocks noChangeArrowheads="1"/>
          </p:cNvSpPr>
          <p:nvPr/>
        </p:nvSpPr>
        <p:spPr bwMode="gray">
          <a:xfrm>
            <a:off x="4224089" y="3080426"/>
            <a:ext cx="1739900" cy="519351"/>
          </a:xfrm>
          <a:prstGeom prst="ellipse">
            <a:avLst/>
          </a:prstGeom>
          <a:gradFill rotWithShape="1">
            <a:gsLst>
              <a:gs pos="0">
                <a:srgbClr val="EEAD38"/>
              </a:gs>
              <a:gs pos="100000">
                <a:srgbClr val="74541B"/>
              </a:gs>
            </a:gsLst>
            <a:lin ang="2700000" scaled="1"/>
          </a:gradFill>
          <a:ln w="38100" algn="ctr">
            <a:noFill/>
            <a:round/>
            <a:headEnd/>
            <a:tailEnd/>
          </a:ln>
        </p:spPr>
        <p:txBody>
          <a:bodyPr anchor="ctr">
            <a:spAutoFit/>
          </a:bodyPr>
          <a:lstStyle/>
          <a:p>
            <a:endParaRPr lang="fa-IR"/>
          </a:p>
        </p:txBody>
      </p:sp>
      <p:sp>
        <p:nvSpPr>
          <p:cNvPr id="35851" name="Text Box 13"/>
          <p:cNvSpPr txBox="1">
            <a:spLocks noChangeArrowheads="1"/>
          </p:cNvSpPr>
          <p:nvPr/>
        </p:nvSpPr>
        <p:spPr bwMode="gray">
          <a:xfrm>
            <a:off x="4200277" y="3052763"/>
            <a:ext cx="1719262" cy="457200"/>
          </a:xfrm>
          <a:prstGeom prst="rect">
            <a:avLst/>
          </a:prstGeom>
          <a:noFill/>
          <a:ln w="9525">
            <a:noFill/>
            <a:miter lim="800000"/>
            <a:headEnd/>
            <a:tailEnd/>
          </a:ln>
        </p:spPr>
        <p:txBody>
          <a:bodyPr wrap="none">
            <a:spAutoFit/>
          </a:bodyPr>
          <a:lstStyle/>
          <a:p>
            <a:pPr algn="ctr" rtl="0" eaLnBrk="0" hangingPunct="0"/>
            <a:r>
              <a:rPr lang="fa-IR" sz="2400" b="1">
                <a:solidFill>
                  <a:schemeClr val="bg1"/>
                </a:solidFill>
                <a:latin typeface="Arial" charset="0"/>
                <a:cs typeface="B Titr" pitchFamily="2" charset="-78"/>
              </a:rPr>
              <a:t>انواع مناقصات</a:t>
            </a:r>
            <a:endParaRPr lang="en-US" sz="2400" b="1">
              <a:solidFill>
                <a:schemeClr val="bg1"/>
              </a:solidFill>
              <a:latin typeface="Arial" charset="0"/>
              <a:cs typeface="B Titr" pitchFamily="2" charset="-78"/>
            </a:endParaRPr>
          </a:p>
        </p:txBody>
      </p:sp>
      <p:sp>
        <p:nvSpPr>
          <p:cNvPr id="35852" name="AutoShape 16"/>
          <p:cNvSpPr>
            <a:spLocks noChangeArrowheads="1"/>
          </p:cNvSpPr>
          <p:nvPr/>
        </p:nvSpPr>
        <p:spPr bwMode="gray">
          <a:xfrm>
            <a:off x="1355477" y="3322638"/>
            <a:ext cx="1828800" cy="762000"/>
          </a:xfrm>
          <a:prstGeom prst="can">
            <a:avLst>
              <a:gd name="adj" fmla="val 25000"/>
            </a:avLst>
          </a:prstGeom>
          <a:gradFill rotWithShape="1">
            <a:gsLst>
              <a:gs pos="0">
                <a:srgbClr val="185E18"/>
              </a:gs>
              <a:gs pos="50000">
                <a:srgbClr val="33CC33"/>
              </a:gs>
              <a:gs pos="100000">
                <a:srgbClr val="185E18"/>
              </a:gs>
            </a:gsLst>
            <a:lin ang="0" scaled="1"/>
          </a:gradFill>
          <a:ln w="9525">
            <a:noFill/>
            <a:round/>
            <a:headEnd/>
            <a:tailEnd/>
          </a:ln>
        </p:spPr>
        <p:txBody>
          <a:bodyPr wrap="none" anchor="ctr"/>
          <a:lstStyle/>
          <a:p>
            <a:endParaRPr lang="fa-IR"/>
          </a:p>
        </p:txBody>
      </p:sp>
      <p:sp>
        <p:nvSpPr>
          <p:cNvPr id="35853" name="AutoShape 17"/>
          <p:cNvSpPr>
            <a:spLocks noChangeArrowheads="1"/>
          </p:cNvSpPr>
          <p:nvPr/>
        </p:nvSpPr>
        <p:spPr bwMode="gray">
          <a:xfrm>
            <a:off x="1355477" y="2636838"/>
            <a:ext cx="1828800" cy="762000"/>
          </a:xfrm>
          <a:prstGeom prst="can">
            <a:avLst>
              <a:gd name="adj" fmla="val 25000"/>
            </a:avLst>
          </a:prstGeom>
          <a:gradFill rotWithShape="1">
            <a:gsLst>
              <a:gs pos="0">
                <a:srgbClr val="185E18"/>
              </a:gs>
              <a:gs pos="50000">
                <a:srgbClr val="33CC33"/>
              </a:gs>
              <a:gs pos="100000">
                <a:srgbClr val="185E18"/>
              </a:gs>
            </a:gsLst>
            <a:lin ang="0" scaled="1"/>
          </a:gradFill>
          <a:ln w="9525">
            <a:noFill/>
            <a:round/>
            <a:headEnd/>
            <a:tailEnd/>
          </a:ln>
        </p:spPr>
        <p:txBody>
          <a:bodyPr wrap="none" anchor="ctr"/>
          <a:lstStyle/>
          <a:p>
            <a:endParaRPr lang="fa-IR"/>
          </a:p>
        </p:txBody>
      </p:sp>
      <p:sp>
        <p:nvSpPr>
          <p:cNvPr id="35854" name="Text Box 18"/>
          <p:cNvSpPr txBox="1">
            <a:spLocks noChangeArrowheads="1"/>
          </p:cNvSpPr>
          <p:nvPr/>
        </p:nvSpPr>
        <p:spPr bwMode="gray">
          <a:xfrm>
            <a:off x="1498353" y="2852739"/>
            <a:ext cx="1463675" cy="396875"/>
          </a:xfrm>
          <a:prstGeom prst="rect">
            <a:avLst/>
          </a:prstGeom>
          <a:noFill/>
          <a:ln w="9525">
            <a:noFill/>
            <a:miter lim="800000"/>
            <a:headEnd/>
            <a:tailEnd/>
          </a:ln>
        </p:spPr>
        <p:txBody>
          <a:bodyPr wrap="none">
            <a:spAutoFit/>
          </a:bodyPr>
          <a:lstStyle/>
          <a:p>
            <a:pPr algn="ctr" rtl="0" eaLnBrk="0" hangingPunct="0"/>
            <a:r>
              <a:rPr lang="fa-IR" sz="2000" b="1">
                <a:solidFill>
                  <a:schemeClr val="bg1"/>
                </a:solidFill>
                <a:latin typeface="Arial" charset="0"/>
                <a:cs typeface="B Nazanin" pitchFamily="2" charset="-78"/>
              </a:rPr>
              <a:t>مناقصه عمومی</a:t>
            </a:r>
            <a:endParaRPr lang="en-US" sz="2000" b="1">
              <a:solidFill>
                <a:schemeClr val="bg1"/>
              </a:solidFill>
              <a:latin typeface="Arial" charset="0"/>
              <a:cs typeface="B Nazanin" pitchFamily="2" charset="-78"/>
            </a:endParaRPr>
          </a:p>
        </p:txBody>
      </p:sp>
      <p:sp>
        <p:nvSpPr>
          <p:cNvPr id="35855" name="Text Box 19"/>
          <p:cNvSpPr txBox="1">
            <a:spLocks noChangeArrowheads="1"/>
          </p:cNvSpPr>
          <p:nvPr/>
        </p:nvSpPr>
        <p:spPr bwMode="gray">
          <a:xfrm>
            <a:off x="1571377" y="3573464"/>
            <a:ext cx="1447800" cy="396875"/>
          </a:xfrm>
          <a:prstGeom prst="rect">
            <a:avLst/>
          </a:prstGeom>
          <a:noFill/>
          <a:ln w="9525">
            <a:noFill/>
            <a:miter lim="800000"/>
            <a:headEnd/>
            <a:tailEnd/>
          </a:ln>
        </p:spPr>
        <p:txBody>
          <a:bodyPr wrap="none">
            <a:spAutoFit/>
          </a:bodyPr>
          <a:lstStyle/>
          <a:p>
            <a:pPr algn="ctr" rtl="0" eaLnBrk="0" hangingPunct="0"/>
            <a:r>
              <a:rPr lang="fa-IR" sz="2000" b="1" dirty="0">
                <a:solidFill>
                  <a:schemeClr val="bg1"/>
                </a:solidFill>
                <a:latin typeface="Arial" charset="0"/>
                <a:cs typeface="B Nazanin" pitchFamily="2" charset="-78"/>
              </a:rPr>
              <a:t>مناقصه محدود</a:t>
            </a:r>
            <a:endParaRPr lang="en-US" sz="2000" b="1" dirty="0">
              <a:solidFill>
                <a:schemeClr val="bg1"/>
              </a:solidFill>
              <a:latin typeface="Arial" charset="0"/>
              <a:cs typeface="B Nazanin" pitchFamily="2" charset="-78"/>
            </a:endParaRPr>
          </a:p>
        </p:txBody>
      </p:sp>
      <p:sp>
        <p:nvSpPr>
          <p:cNvPr id="35856" name="AutoShape 23"/>
          <p:cNvSpPr>
            <a:spLocks noChangeArrowheads="1"/>
          </p:cNvSpPr>
          <p:nvPr/>
        </p:nvSpPr>
        <p:spPr bwMode="gray">
          <a:xfrm>
            <a:off x="6899027" y="3251200"/>
            <a:ext cx="1905000" cy="762000"/>
          </a:xfrm>
          <a:prstGeom prst="can">
            <a:avLst>
              <a:gd name="adj" fmla="val 25000"/>
            </a:avLst>
          </a:prstGeom>
          <a:gradFill rotWithShape="1">
            <a:gsLst>
              <a:gs pos="0">
                <a:srgbClr val="004776"/>
              </a:gs>
              <a:gs pos="50000">
                <a:srgbClr val="0099FF"/>
              </a:gs>
              <a:gs pos="100000">
                <a:srgbClr val="004776"/>
              </a:gs>
            </a:gsLst>
            <a:lin ang="0" scaled="1"/>
          </a:gradFill>
          <a:ln w="9525">
            <a:noFill/>
            <a:round/>
            <a:headEnd/>
            <a:tailEnd/>
          </a:ln>
        </p:spPr>
        <p:txBody>
          <a:bodyPr wrap="none" anchor="ctr"/>
          <a:lstStyle/>
          <a:p>
            <a:endParaRPr lang="fa-IR"/>
          </a:p>
        </p:txBody>
      </p:sp>
      <p:sp>
        <p:nvSpPr>
          <p:cNvPr id="35857" name="AutoShape 24"/>
          <p:cNvSpPr>
            <a:spLocks noChangeArrowheads="1"/>
          </p:cNvSpPr>
          <p:nvPr/>
        </p:nvSpPr>
        <p:spPr bwMode="gray">
          <a:xfrm>
            <a:off x="6899027" y="2565400"/>
            <a:ext cx="1905000" cy="762000"/>
          </a:xfrm>
          <a:prstGeom prst="can">
            <a:avLst>
              <a:gd name="adj" fmla="val 25000"/>
            </a:avLst>
          </a:prstGeom>
          <a:gradFill rotWithShape="1">
            <a:gsLst>
              <a:gs pos="0">
                <a:srgbClr val="004776"/>
              </a:gs>
              <a:gs pos="50000">
                <a:srgbClr val="0099FF"/>
              </a:gs>
              <a:gs pos="100000">
                <a:srgbClr val="004776"/>
              </a:gs>
            </a:gsLst>
            <a:lin ang="0" scaled="1"/>
          </a:gradFill>
          <a:ln w="9525">
            <a:noFill/>
            <a:round/>
            <a:headEnd/>
            <a:tailEnd/>
          </a:ln>
        </p:spPr>
        <p:txBody>
          <a:bodyPr wrap="none" anchor="ctr"/>
          <a:lstStyle/>
          <a:p>
            <a:endParaRPr lang="fa-IR"/>
          </a:p>
        </p:txBody>
      </p:sp>
      <p:sp>
        <p:nvSpPr>
          <p:cNvPr id="35858" name="Text Box 25"/>
          <p:cNvSpPr txBox="1">
            <a:spLocks noChangeArrowheads="1"/>
          </p:cNvSpPr>
          <p:nvPr/>
        </p:nvSpPr>
        <p:spPr bwMode="gray">
          <a:xfrm>
            <a:off x="6899027" y="2781300"/>
            <a:ext cx="1911350" cy="585788"/>
          </a:xfrm>
          <a:prstGeom prst="rect">
            <a:avLst/>
          </a:prstGeom>
          <a:noFill/>
          <a:ln w="9525">
            <a:noFill/>
            <a:miter lim="800000"/>
            <a:headEnd/>
            <a:tailEnd/>
          </a:ln>
        </p:spPr>
        <p:txBody>
          <a:bodyPr wrap="none">
            <a:spAutoFit/>
          </a:bodyPr>
          <a:lstStyle/>
          <a:p>
            <a:pPr algn="ctr">
              <a:spcBef>
                <a:spcPct val="20000"/>
              </a:spcBef>
              <a:buFont typeface="Wingdings" pitchFamily="2" charset="2"/>
              <a:buNone/>
            </a:pPr>
            <a:r>
              <a:rPr lang="fa-IR" b="1">
                <a:solidFill>
                  <a:schemeClr val="bg1"/>
                </a:solidFill>
                <a:cs typeface="B Nazanin" pitchFamily="2" charset="-78"/>
              </a:rPr>
              <a:t>مناقصه یک مرحله ای</a:t>
            </a:r>
            <a:r>
              <a:rPr lang="fa-IR" b="1">
                <a:solidFill>
                  <a:schemeClr val="bg1"/>
                </a:solidFill>
                <a:cs typeface="B Nazanin" pitchFamily="2" charset="-78"/>
                <a:hlinkClick r:id="rId3" action="ppaction://hlinkpres?slideindex=15&amp;slidetitle=Slide 15"/>
              </a:rPr>
              <a:t> </a:t>
            </a:r>
            <a:endParaRPr lang="fa-IR" b="1">
              <a:solidFill>
                <a:schemeClr val="bg1"/>
              </a:solidFill>
              <a:cs typeface="B Nazanin" pitchFamily="2" charset="-78"/>
            </a:endParaRPr>
          </a:p>
          <a:p>
            <a:pPr algn="ctr">
              <a:spcBef>
                <a:spcPct val="20000"/>
              </a:spcBef>
              <a:buFont typeface="Wingdings" pitchFamily="2" charset="2"/>
              <a:buChar char="v"/>
            </a:pPr>
            <a:endParaRPr lang="en-US" sz="1200" b="1">
              <a:solidFill>
                <a:schemeClr val="bg1"/>
              </a:solidFill>
              <a:latin typeface="Arial" charset="0"/>
              <a:cs typeface="B Nazanin" pitchFamily="2" charset="-78"/>
            </a:endParaRPr>
          </a:p>
        </p:txBody>
      </p:sp>
      <p:sp>
        <p:nvSpPr>
          <p:cNvPr id="35859" name="Text Box 26"/>
          <p:cNvSpPr txBox="1">
            <a:spLocks noChangeArrowheads="1"/>
          </p:cNvSpPr>
          <p:nvPr/>
        </p:nvSpPr>
        <p:spPr bwMode="gray">
          <a:xfrm>
            <a:off x="6899028" y="3500438"/>
            <a:ext cx="1811337" cy="366712"/>
          </a:xfrm>
          <a:prstGeom prst="rect">
            <a:avLst/>
          </a:prstGeom>
          <a:noFill/>
          <a:ln w="9525">
            <a:noFill/>
            <a:miter lim="800000"/>
            <a:headEnd/>
            <a:tailEnd/>
          </a:ln>
        </p:spPr>
        <p:txBody>
          <a:bodyPr wrap="none">
            <a:spAutoFit/>
          </a:bodyPr>
          <a:lstStyle/>
          <a:p>
            <a:pPr algn="ctr">
              <a:spcBef>
                <a:spcPct val="20000"/>
              </a:spcBef>
              <a:buFont typeface="Wingdings" pitchFamily="2" charset="2"/>
              <a:buNone/>
            </a:pPr>
            <a:r>
              <a:rPr lang="fa-IR" b="1">
                <a:solidFill>
                  <a:schemeClr val="bg1"/>
                </a:solidFill>
                <a:cs typeface="B Nazanin" pitchFamily="2" charset="-78"/>
              </a:rPr>
              <a:t>مناقصه دو مرحله ای</a:t>
            </a:r>
            <a:r>
              <a:rPr lang="fa-IR" b="1">
                <a:solidFill>
                  <a:schemeClr val="bg1"/>
                </a:solidFill>
                <a:cs typeface="B Nazanin" pitchFamily="2" charset="-78"/>
                <a:hlinkClick r:id="rId3" action="ppaction://hlinkpres?slideindex=15&amp;slidetitle=Slide 15"/>
              </a:rPr>
              <a:t> </a:t>
            </a:r>
            <a:endParaRPr lang="en-US" sz="1200" b="1">
              <a:solidFill>
                <a:schemeClr val="bg1"/>
              </a:solidFill>
              <a:latin typeface="Arial" charset="0"/>
              <a:cs typeface="B Nazanin" pitchFamily="2" charset="-78"/>
            </a:endParaRPr>
          </a:p>
        </p:txBody>
      </p:sp>
      <p:grpSp>
        <p:nvGrpSpPr>
          <p:cNvPr id="2" name="Group 29"/>
          <p:cNvGrpSpPr>
            <a:grpSpLocks/>
          </p:cNvGrpSpPr>
          <p:nvPr/>
        </p:nvGrpSpPr>
        <p:grpSpPr bwMode="auto">
          <a:xfrm>
            <a:off x="1139577" y="4724401"/>
            <a:ext cx="2349500" cy="644525"/>
            <a:chOff x="1404" y="3282"/>
            <a:chExt cx="3060" cy="406"/>
          </a:xfrm>
        </p:grpSpPr>
        <p:sp>
          <p:nvSpPr>
            <p:cNvPr id="35867" name="AutoShape 30"/>
            <p:cNvSpPr>
              <a:spLocks noChangeArrowheads="1"/>
            </p:cNvSpPr>
            <p:nvPr/>
          </p:nvSpPr>
          <p:spPr bwMode="gray">
            <a:xfrm>
              <a:off x="1404" y="3282"/>
              <a:ext cx="3060" cy="406"/>
            </a:xfrm>
            <a:prstGeom prst="roundRect">
              <a:avLst>
                <a:gd name="adj" fmla="val 50000"/>
              </a:avLst>
            </a:prstGeom>
            <a:gradFill rotWithShape="1">
              <a:gsLst>
                <a:gs pos="0">
                  <a:srgbClr val="2268B4"/>
                </a:gs>
                <a:gs pos="100000">
                  <a:srgbClr val="99CCFF"/>
                </a:gs>
              </a:gsLst>
              <a:lin ang="0" scaled="1"/>
            </a:gradFill>
            <a:ln w="9525" algn="ctr">
              <a:noFill/>
              <a:round/>
              <a:headEnd/>
              <a:tailEnd/>
            </a:ln>
          </p:spPr>
          <p:txBody>
            <a:bodyPr wrap="none" anchor="ctr"/>
            <a:lstStyle/>
            <a:p>
              <a:endParaRPr lang="fa-IR"/>
            </a:p>
          </p:txBody>
        </p:sp>
        <p:sp>
          <p:nvSpPr>
            <p:cNvPr id="35868" name="AutoShape 31"/>
            <p:cNvSpPr>
              <a:spLocks noChangeArrowheads="1"/>
            </p:cNvSpPr>
            <p:nvPr/>
          </p:nvSpPr>
          <p:spPr bwMode="gray">
            <a:xfrm>
              <a:off x="1458" y="3312"/>
              <a:ext cx="2970" cy="336"/>
            </a:xfrm>
            <a:prstGeom prst="roundRect">
              <a:avLst>
                <a:gd name="adj" fmla="val 50000"/>
              </a:avLst>
            </a:prstGeom>
            <a:gradFill rotWithShape="1">
              <a:gsLst>
                <a:gs pos="0">
                  <a:srgbClr val="8BB5EC"/>
                </a:gs>
                <a:gs pos="100000">
                  <a:srgbClr val="1166D7">
                    <a:alpha val="50000"/>
                  </a:srgbClr>
                </a:gs>
              </a:gsLst>
              <a:lin ang="0" scaled="1"/>
            </a:gradFill>
            <a:ln w="9525" algn="ctr">
              <a:noFill/>
              <a:round/>
              <a:headEnd/>
              <a:tailEnd/>
            </a:ln>
          </p:spPr>
          <p:txBody>
            <a:bodyPr wrap="none" anchor="ctr"/>
            <a:lstStyle/>
            <a:p>
              <a:endParaRPr lang="fa-IR"/>
            </a:p>
          </p:txBody>
        </p:sp>
      </p:grpSp>
      <p:sp>
        <p:nvSpPr>
          <p:cNvPr id="362528" name="Text Box 32"/>
          <p:cNvSpPr txBox="1">
            <a:spLocks noChangeArrowheads="1"/>
          </p:cNvSpPr>
          <p:nvPr/>
        </p:nvSpPr>
        <p:spPr bwMode="gray">
          <a:xfrm>
            <a:off x="1139578" y="4868863"/>
            <a:ext cx="2268537" cy="366712"/>
          </a:xfrm>
          <a:prstGeom prst="rect">
            <a:avLst/>
          </a:prstGeom>
          <a:noFill/>
          <a:ln w="9525" algn="ctr">
            <a:noFill/>
            <a:miter lim="800000"/>
            <a:headEnd/>
            <a:tailEnd/>
          </a:ln>
          <a:effectLst>
            <a:outerShdw dist="35921" dir="2700000" algn="ctr" rotWithShape="0">
              <a:schemeClr val="bg2">
                <a:alpha val="50000"/>
              </a:schemeClr>
            </a:outerShdw>
          </a:effectLst>
        </p:spPr>
        <p:txBody>
          <a:bodyPr>
            <a:spAutoFit/>
          </a:bodyPr>
          <a:lstStyle/>
          <a:p>
            <a:pPr algn="ctr">
              <a:defRPr/>
            </a:pPr>
            <a:r>
              <a:rPr lang="fa-IR" b="1">
                <a:solidFill>
                  <a:srgbClr val="111111"/>
                </a:solidFill>
                <a:cs typeface="B Nazanin" pitchFamily="2" charset="-78"/>
              </a:rPr>
              <a:t>مناقصه براساس دعوت</a:t>
            </a:r>
          </a:p>
        </p:txBody>
      </p:sp>
      <p:grpSp>
        <p:nvGrpSpPr>
          <p:cNvPr id="3" name="Group 35"/>
          <p:cNvGrpSpPr>
            <a:grpSpLocks/>
          </p:cNvGrpSpPr>
          <p:nvPr/>
        </p:nvGrpSpPr>
        <p:grpSpPr bwMode="auto">
          <a:xfrm>
            <a:off x="6756152" y="4652964"/>
            <a:ext cx="2278062" cy="644525"/>
            <a:chOff x="1488" y="3282"/>
            <a:chExt cx="2736" cy="406"/>
          </a:xfrm>
        </p:grpSpPr>
        <p:grpSp>
          <p:nvGrpSpPr>
            <p:cNvPr id="4" name="Group 36"/>
            <p:cNvGrpSpPr>
              <a:grpSpLocks/>
            </p:cNvGrpSpPr>
            <p:nvPr/>
          </p:nvGrpSpPr>
          <p:grpSpPr bwMode="auto">
            <a:xfrm>
              <a:off x="1488" y="3282"/>
              <a:ext cx="2736" cy="406"/>
              <a:chOff x="1404" y="3282"/>
              <a:chExt cx="3060" cy="406"/>
            </a:xfrm>
          </p:grpSpPr>
          <p:sp>
            <p:nvSpPr>
              <p:cNvPr id="35865" name="AutoShape 37"/>
              <p:cNvSpPr>
                <a:spLocks noChangeArrowheads="1"/>
              </p:cNvSpPr>
              <p:nvPr/>
            </p:nvSpPr>
            <p:spPr bwMode="gray">
              <a:xfrm>
                <a:off x="1404" y="3282"/>
                <a:ext cx="3060" cy="406"/>
              </a:xfrm>
              <a:prstGeom prst="roundRect">
                <a:avLst>
                  <a:gd name="adj" fmla="val 50000"/>
                </a:avLst>
              </a:prstGeom>
              <a:gradFill rotWithShape="1">
                <a:gsLst>
                  <a:gs pos="0">
                    <a:srgbClr val="2268B4"/>
                  </a:gs>
                  <a:gs pos="100000">
                    <a:srgbClr val="99CCFF"/>
                  </a:gs>
                </a:gsLst>
                <a:lin ang="0" scaled="1"/>
              </a:gradFill>
              <a:ln w="9525" algn="ctr">
                <a:noFill/>
                <a:round/>
                <a:headEnd/>
                <a:tailEnd/>
              </a:ln>
            </p:spPr>
            <p:txBody>
              <a:bodyPr wrap="none" anchor="ctr"/>
              <a:lstStyle/>
              <a:p>
                <a:endParaRPr lang="fa-IR"/>
              </a:p>
            </p:txBody>
          </p:sp>
          <p:sp>
            <p:nvSpPr>
              <p:cNvPr id="35866" name="AutoShape 38"/>
              <p:cNvSpPr>
                <a:spLocks noChangeArrowheads="1"/>
              </p:cNvSpPr>
              <p:nvPr/>
            </p:nvSpPr>
            <p:spPr bwMode="gray">
              <a:xfrm>
                <a:off x="1458" y="3312"/>
                <a:ext cx="2970" cy="336"/>
              </a:xfrm>
              <a:prstGeom prst="roundRect">
                <a:avLst>
                  <a:gd name="adj" fmla="val 50000"/>
                </a:avLst>
              </a:prstGeom>
              <a:gradFill rotWithShape="1">
                <a:gsLst>
                  <a:gs pos="0">
                    <a:srgbClr val="8BB5EC"/>
                  </a:gs>
                  <a:gs pos="100000">
                    <a:srgbClr val="1166D7">
                      <a:alpha val="50000"/>
                    </a:srgbClr>
                  </a:gs>
                </a:gsLst>
                <a:lin ang="0" scaled="1"/>
              </a:gradFill>
              <a:ln w="9525" algn="ctr">
                <a:noFill/>
                <a:round/>
                <a:headEnd/>
                <a:tailEnd/>
              </a:ln>
            </p:spPr>
            <p:txBody>
              <a:bodyPr wrap="none" anchor="ctr"/>
              <a:lstStyle/>
              <a:p>
                <a:endParaRPr lang="fa-IR"/>
              </a:p>
            </p:txBody>
          </p:sp>
        </p:grpSp>
        <p:sp>
          <p:nvSpPr>
            <p:cNvPr id="362535" name="Text Box 39"/>
            <p:cNvSpPr txBox="1">
              <a:spLocks noChangeArrowheads="1"/>
            </p:cNvSpPr>
            <p:nvPr/>
          </p:nvSpPr>
          <p:spPr bwMode="gray">
            <a:xfrm>
              <a:off x="1547" y="3312"/>
              <a:ext cx="2641" cy="366"/>
            </a:xfrm>
            <a:prstGeom prst="rect">
              <a:avLst/>
            </a:prstGeom>
            <a:noFill/>
            <a:ln w="9525" algn="ctr">
              <a:noFill/>
              <a:miter lim="800000"/>
              <a:headEnd/>
              <a:tailEnd/>
            </a:ln>
            <a:effectLst>
              <a:outerShdw dist="35921" dir="2700000" algn="ctr" rotWithShape="0">
                <a:schemeClr val="bg2">
                  <a:alpha val="50000"/>
                </a:schemeClr>
              </a:outerShdw>
            </a:effectLst>
          </p:spPr>
          <p:txBody>
            <a:bodyPr>
              <a:spAutoFit/>
            </a:bodyPr>
            <a:lstStyle/>
            <a:p>
              <a:pPr algn="ctr">
                <a:spcBef>
                  <a:spcPct val="20000"/>
                </a:spcBef>
                <a:defRPr/>
              </a:pPr>
              <a:r>
                <a:rPr lang="fa-IR" sz="1600" b="1">
                  <a:solidFill>
                    <a:srgbClr val="111111"/>
                  </a:solidFill>
                  <a:cs typeface="B Nazanin" pitchFamily="2" charset="-78"/>
                </a:rPr>
                <a:t>مناقصه براساس مراحل بررسي </a:t>
              </a:r>
            </a:p>
          </p:txBody>
        </p:sp>
      </p:grpSp>
    </p:spTree>
    <p:extLst>
      <p:ext uri="{BB962C8B-B14F-4D97-AF65-F5344CB8AC3E}">
        <p14:creationId xmlns:p14="http://schemas.microsoft.com/office/powerpoint/2010/main" val="38324880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617298" y="529776"/>
            <a:ext cx="8643998" cy="5798447"/>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1" eaLnBrk="1" hangingPunct="1">
              <a:lnSpc>
                <a:spcPct val="150000"/>
              </a:lnSpc>
              <a:defRPr/>
            </a:pPr>
            <a:r>
              <a:rPr lang="fa-IR" sz="2600" b="1" dirty="0">
                <a:cs typeface="B Mitra" pitchFamily="2" charset="-78"/>
              </a:rPr>
              <a:t>ب</a:t>
            </a:r>
            <a:r>
              <a:rPr lang="fa-IR" sz="2400" b="1" dirty="0">
                <a:cs typeface="B Mitra" pitchFamily="2" charset="-78"/>
              </a:rPr>
              <a:t>) مناقصات از نظر روش دعوت مناقصه گران به انواع زیر طبقه بندی می شوند: </a:t>
            </a:r>
            <a:r>
              <a:rPr lang="fa-IR" sz="2600" b="1" dirty="0">
                <a:cs typeface="B Mitra" pitchFamily="2" charset="-78"/>
              </a:rPr>
              <a:t>1.</a:t>
            </a:r>
            <a:r>
              <a:rPr lang="fa-IR" sz="2700" b="1" dirty="0">
                <a:cs typeface="B Mitra" pitchFamily="2" charset="-78"/>
              </a:rPr>
              <a:t>مناقصه عمومی: </a:t>
            </a:r>
            <a:r>
              <a:rPr lang="fa-IR" sz="2700" dirty="0">
                <a:cs typeface="B Mitra" pitchFamily="2" charset="-78"/>
              </a:rPr>
              <a:t>مناقصه ای است که در آن فراخوان مناقصه از طریق آگهی عمومی کتبی و علاوه بر آن به طریق الکترونیکی نیز به اطلاع مناقصه گران می رسد. </a:t>
            </a:r>
          </a:p>
          <a:p>
            <a:pPr marL="514350" indent="-514350" algn="r" eaLnBrk="1" hangingPunct="1">
              <a:lnSpc>
                <a:spcPct val="130000"/>
              </a:lnSpc>
              <a:defRPr/>
            </a:pPr>
            <a:r>
              <a:rPr lang="fa-IR" sz="2700" b="1" dirty="0">
                <a:cs typeface="B Mitra" pitchFamily="2" charset="-78"/>
              </a:rPr>
              <a:t>2.مناقصه محدود: </a:t>
            </a:r>
            <a:r>
              <a:rPr lang="fa-IR" sz="2700" dirty="0">
                <a:cs typeface="B Mitra" pitchFamily="2" charset="-78"/>
              </a:rPr>
              <a:t>مناقصه ای است که درآن به تشخیص و مسئولیت بالاترین مقام مؤسسه مناقصه گزار، محدودیت برگزاری مناقصه عمومی با ذکر ادله تأیید شود. فراخوان مناقصه با تشخیص رییس مؤسسه از طریق ارسال دعوتنامه کتبی یا الکترونیکی برای مناقصه گران صلاحیت دار بر اساس  ضوابط (مواد 63 و 77)                              این آیین نامه به اطلاع مناقصه گران می رسد. </a:t>
            </a:r>
            <a:endParaRPr lang="en-US" sz="2700" dirty="0">
              <a:cs typeface="B Mitra" pitchFamily="2" charset="-78"/>
            </a:endParaRPr>
          </a:p>
          <a:p>
            <a:pPr marL="514350" indent="-514350" eaLnBrk="1" hangingPunct="1">
              <a:lnSpc>
                <a:spcPct val="130000"/>
              </a:lnSpc>
              <a:defRPr/>
            </a:pPr>
            <a:r>
              <a:rPr lang="fa-IR" sz="2000" dirty="0">
                <a:cs typeface="B Mitra" pitchFamily="2" charset="-78"/>
              </a:rPr>
              <a:t>(بند ب ماده 58 آیین نامه مالی و معاملاتی دانشگاه)</a:t>
            </a:r>
          </a:p>
          <a:p>
            <a:pPr marL="514350" indent="-514350" algn="r" eaLnBrk="1" hangingPunct="1">
              <a:lnSpc>
                <a:spcPct val="130000"/>
              </a:lnSpc>
              <a:defRPr/>
            </a:pPr>
            <a:endParaRPr lang="fa-IR" sz="2000" dirty="0">
              <a:cs typeface="B Mitra" pitchFamily="2" charset="-78"/>
            </a:endParaRPr>
          </a:p>
          <a:p>
            <a:pPr lvl="7" eaLnBrk="1" hangingPunct="1">
              <a:lnSpc>
                <a:spcPct val="130000"/>
              </a:lnSpc>
              <a:defRPr/>
            </a:pPr>
            <a:endParaRPr lang="en-US" sz="2000" dirty="0">
              <a:cs typeface="B Mitra" pitchFamily="2" charset="-78"/>
            </a:endParaRPr>
          </a:p>
        </p:txBody>
      </p:sp>
    </p:spTree>
    <p:extLst>
      <p:ext uri="{BB962C8B-B14F-4D97-AF65-F5344CB8AC3E}">
        <p14:creationId xmlns:p14="http://schemas.microsoft.com/office/powerpoint/2010/main" val="23084841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diamond(in)">
                                      <p:cBhvr>
                                        <p:cTn id="7" dur="30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diamond(in)">
                                      <p:cBhvr>
                                        <p:cTn id="12" dur="3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960410" y="343909"/>
            <a:ext cx="8143932" cy="6514091"/>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1" eaLnBrk="1" hangingPunct="1">
              <a:lnSpc>
                <a:spcPct val="130000"/>
              </a:lnSpc>
              <a:defRPr/>
            </a:pPr>
            <a:r>
              <a:rPr lang="fa-IR" sz="2700" b="1" dirty="0">
                <a:cs typeface="B Mitra" pitchFamily="2" charset="-78"/>
              </a:rPr>
              <a:t>طبقه بندی انواع مناقصات:</a:t>
            </a:r>
          </a:p>
          <a:p>
            <a:pPr algn="just" rtl="1" eaLnBrk="1" hangingPunct="1">
              <a:lnSpc>
                <a:spcPct val="130000"/>
              </a:lnSpc>
              <a:defRPr/>
            </a:pPr>
            <a:r>
              <a:rPr lang="fa-IR" sz="2700" b="1" dirty="0">
                <a:cs typeface="B Mitra" pitchFamily="2" charset="-78"/>
              </a:rPr>
              <a:t>الف) مناقصات از نظر مراحل بررسی به انواع زیر طبقه بندی می شوند:</a:t>
            </a:r>
            <a:endParaRPr lang="en-US" sz="2700" b="1" dirty="0">
              <a:cs typeface="B Mitra" pitchFamily="2" charset="-78"/>
            </a:endParaRPr>
          </a:p>
          <a:p>
            <a:pPr marL="514350" indent="-514350" algn="just" rtl="1" eaLnBrk="1" hangingPunct="1">
              <a:lnSpc>
                <a:spcPct val="130000"/>
              </a:lnSpc>
              <a:buAutoNum type="arabicPeriod"/>
              <a:defRPr/>
            </a:pPr>
            <a:r>
              <a:rPr lang="fa-IR" sz="2700" b="1" dirty="0">
                <a:cs typeface="B Mitra" pitchFamily="2" charset="-78"/>
              </a:rPr>
              <a:t>مناقصه یک مرحله ای: </a:t>
            </a:r>
            <a:r>
              <a:rPr lang="fa-IR" sz="2700" dirty="0">
                <a:cs typeface="B Mitra" pitchFamily="2" charset="-78"/>
              </a:rPr>
              <a:t>مناقصه ای است که در آن نیازی به ارزیابی فنی بازرگانی پیشنهادها نباشد در این مناقصه پاکت های پیشنهاد مناقصه گران در یک جلسه گشوده و در همان جلسه برنده مناقصه تعیین می شود.</a:t>
            </a:r>
          </a:p>
          <a:p>
            <a:pPr marL="514350" indent="-514350" algn="just" rtl="1" eaLnBrk="1" hangingPunct="1">
              <a:lnSpc>
                <a:spcPct val="130000"/>
              </a:lnSpc>
              <a:buAutoNum type="arabicPeriod"/>
              <a:defRPr/>
            </a:pPr>
            <a:r>
              <a:rPr lang="fa-IR" sz="2700" b="1" dirty="0">
                <a:cs typeface="B Mitra" pitchFamily="2" charset="-78"/>
              </a:rPr>
              <a:t>مناقصه دومرحله ای: </a:t>
            </a:r>
            <a:r>
              <a:rPr lang="fa-IR" sz="2700" dirty="0">
                <a:cs typeface="B Mitra" pitchFamily="2" charset="-78"/>
              </a:rPr>
              <a:t>مناقصه ای است که به تشخیص مناقصه گزار، بررسی فنی بازرگانی پیشنهادها لازم باشد. در این مناقصه، کمیته فنی بازرگانی تشکیل می شود و نتایج ارزیابی فنی بازرگانی پیشنهادها را به کمیسیون مناقصه گزارش می کند و بر اساس مفاد (ماده 69) این آیین نامه برنده مناقصه تعیین می شود.</a:t>
            </a:r>
            <a:endParaRPr lang="fa-IR" sz="2600" b="1" dirty="0">
              <a:cs typeface="B Mitra" pitchFamily="2" charset="-78"/>
            </a:endParaRPr>
          </a:p>
          <a:p>
            <a:pPr lvl="6" algn="ctr" eaLnBrk="1" hangingPunct="1">
              <a:lnSpc>
                <a:spcPct val="130000"/>
              </a:lnSpc>
              <a:defRPr/>
            </a:pPr>
            <a:r>
              <a:rPr lang="fa-IR" sz="2600" b="1" dirty="0">
                <a:cs typeface="B Mitra" pitchFamily="2" charset="-78"/>
              </a:rPr>
              <a:t> </a:t>
            </a:r>
            <a:r>
              <a:rPr lang="fa-IR" b="1" dirty="0">
                <a:cs typeface="B Mitra" pitchFamily="2" charset="-78"/>
              </a:rPr>
              <a:t>(بند الف ماده 58 آیین نامه مالی و معاملاتی دانشگاه )</a:t>
            </a:r>
          </a:p>
          <a:p>
            <a:pPr lvl="6" algn="ctr" eaLnBrk="1" hangingPunct="1">
              <a:lnSpc>
                <a:spcPct val="130000"/>
              </a:lnSpc>
              <a:defRPr/>
            </a:pPr>
            <a:endParaRPr lang="en-US" sz="2600" dirty="0">
              <a:cs typeface="B Mitra" pitchFamily="2" charset="-78"/>
            </a:endParaRPr>
          </a:p>
          <a:p>
            <a:pPr algn="just" rtl="1" eaLnBrk="1" hangingPunct="1">
              <a:lnSpc>
                <a:spcPct val="130000"/>
              </a:lnSpc>
              <a:defRPr/>
            </a:pPr>
            <a:endParaRPr lang="fa-IR" sz="2600" dirty="0">
              <a:cs typeface="B Mitra" pitchFamily="2" charset="-78"/>
            </a:endParaRPr>
          </a:p>
        </p:txBody>
      </p:sp>
    </p:spTree>
    <p:extLst>
      <p:ext uri="{BB962C8B-B14F-4D97-AF65-F5344CB8AC3E}">
        <p14:creationId xmlns:p14="http://schemas.microsoft.com/office/powerpoint/2010/main" val="281691113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diamond(in)">
                                      <p:cBhvr>
                                        <p:cTn id="7" dur="2000"/>
                                        <p:tgtEl>
                                          <p:spTgt spid="4">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diamond(in)">
                                      <p:cBhvr>
                                        <p:cTn id="12" dur="2000"/>
                                        <p:tgtEl>
                                          <p:spTgt spid="4">
                                            <p:txEl>
                                              <p:pRg st="3" end="3"/>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diamond(in)">
                                      <p:cBhvr>
                                        <p:cTn id="15"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29031" y="1642405"/>
            <a:ext cx="9120214" cy="5755422"/>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1" eaLnBrk="1" hangingPunct="1">
              <a:defRPr/>
            </a:pPr>
            <a:r>
              <a:rPr lang="fa-IR" sz="4500" b="1" dirty="0">
                <a:cs typeface="B Mitra" pitchFamily="2" charset="-78"/>
              </a:rPr>
              <a:t>الف- </a:t>
            </a:r>
            <a:r>
              <a:rPr lang="fa-IR" sz="4500" dirty="0">
                <a:cs typeface="B Mitra" pitchFamily="2" charset="-78"/>
              </a:rPr>
              <a:t>مناقصه: فرآیندی است رقابتی برای تأمین کیفیت مورد نظر (طبق اسناد مناقصه) که در آن تعهدات موضوع معامله به مناقصه گری که مناسب ترین قیمت را پیشنهاد کرده باشد، واگذارمی شود. </a:t>
            </a:r>
          </a:p>
          <a:p>
            <a:pPr algn="just" rtl="1" eaLnBrk="1" hangingPunct="1">
              <a:defRPr/>
            </a:pPr>
            <a:endParaRPr lang="fa-IR" sz="2600" dirty="0">
              <a:cs typeface="B Mitra" pitchFamily="2" charset="-78"/>
            </a:endParaRPr>
          </a:p>
          <a:p>
            <a:pPr algn="just" rtl="1" eaLnBrk="1" hangingPunct="1">
              <a:defRPr/>
            </a:pPr>
            <a:endParaRPr lang="fa-IR" sz="2600" dirty="0">
              <a:cs typeface="B Mitra" pitchFamily="2" charset="-78"/>
            </a:endParaRPr>
          </a:p>
          <a:p>
            <a:pPr lvl="7" algn="ctr" eaLnBrk="1" hangingPunct="1">
              <a:defRPr/>
            </a:pPr>
            <a:r>
              <a:rPr lang="fa-IR" sz="2000" dirty="0">
                <a:cs typeface="B Mitra" pitchFamily="2" charset="-78"/>
              </a:rPr>
              <a:t>(بند الف ماده 56 آئین نامه مالی و معاملاتی دانشگاه)</a:t>
            </a:r>
          </a:p>
          <a:p>
            <a:pPr lvl="7" algn="ctr" eaLnBrk="1" hangingPunct="1">
              <a:defRPr/>
            </a:pPr>
            <a:endParaRPr lang="fa-IR" sz="2000" dirty="0">
              <a:cs typeface="B Mitra" pitchFamily="2" charset="-78"/>
            </a:endParaRPr>
          </a:p>
          <a:p>
            <a:pPr lvl="7" algn="just" eaLnBrk="1" hangingPunct="1">
              <a:defRPr/>
            </a:pPr>
            <a:endParaRPr lang="fa-IR" dirty="0">
              <a:cs typeface="B Mitra" pitchFamily="2" charset="-78"/>
            </a:endParaRPr>
          </a:p>
          <a:p>
            <a:pPr algn="r" rtl="1" eaLnBrk="1" hangingPunct="1">
              <a:defRPr/>
            </a:pPr>
            <a:endParaRPr lang="en-US" sz="2600" dirty="0">
              <a:cs typeface="B Mitra" pitchFamily="2" charset="-78"/>
            </a:endParaRPr>
          </a:p>
          <a:p>
            <a:pPr algn="r" rtl="1" eaLnBrk="1" hangingPunct="1">
              <a:defRPr/>
            </a:pPr>
            <a:endParaRPr lang="fa-IR" sz="2600" dirty="0">
              <a:cs typeface="B Mitra" pitchFamily="2" charset="-78"/>
            </a:endParaRPr>
          </a:p>
          <a:p>
            <a:pPr algn="r" rtl="1" eaLnBrk="1" hangingPunct="1">
              <a:defRPr/>
            </a:pPr>
            <a:endParaRPr lang="en-US" sz="2600" dirty="0">
              <a:cs typeface="B Mitra" pitchFamily="2" charset="-78"/>
            </a:endParaRPr>
          </a:p>
        </p:txBody>
      </p:sp>
    </p:spTree>
    <p:extLst>
      <p:ext uri="{BB962C8B-B14F-4D97-AF65-F5344CB8AC3E}">
        <p14:creationId xmlns:p14="http://schemas.microsoft.com/office/powerpoint/2010/main" val="168988389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diamond(in)">
                                      <p:cBhvr>
                                        <p:cTn id="10"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457695527"/>
              </p:ext>
            </p:extLst>
          </p:nvPr>
        </p:nvGraphicFramePr>
        <p:xfrm>
          <a:off x="2393008" y="914627"/>
          <a:ext cx="6048672" cy="5501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9875" name="Rectangle 5"/>
          <p:cNvSpPr>
            <a:spLocks noChangeArrowheads="1"/>
          </p:cNvSpPr>
          <p:nvPr/>
        </p:nvSpPr>
        <p:spPr bwMode="auto">
          <a:xfrm>
            <a:off x="3309938" y="214314"/>
            <a:ext cx="4214812" cy="523875"/>
          </a:xfrm>
          <a:prstGeom prst="rect">
            <a:avLst/>
          </a:prstGeom>
          <a:noFill/>
          <a:ln w="9525">
            <a:noFill/>
            <a:miter lim="800000"/>
            <a:headEnd/>
            <a:tailEnd/>
          </a:ln>
        </p:spPr>
        <p:txBody>
          <a:bodyPr>
            <a:spAutoFit/>
          </a:bodyPr>
          <a:lstStyle/>
          <a:p>
            <a:pPr algn="ctr"/>
            <a:r>
              <a:rPr lang="fa-IR" sz="2800" dirty="0">
                <a:latin typeface="IranNastaliq" pitchFamily="18" charset="0"/>
                <a:cs typeface="IranNastaliq" pitchFamily="18" charset="0"/>
              </a:rPr>
              <a:t>آیین نامه</a:t>
            </a:r>
            <a:endParaRPr lang="fa-IR" sz="2800" dirty="0">
              <a:latin typeface="Calibri" pitchFamily="34" charset="0"/>
            </a:endParaRPr>
          </a:p>
        </p:txBody>
      </p:sp>
    </p:spTree>
    <p:extLst>
      <p:ext uri="{BB962C8B-B14F-4D97-AF65-F5344CB8AC3E}">
        <p14:creationId xmlns:p14="http://schemas.microsoft.com/office/powerpoint/2010/main" val="22492318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883042" y="1069046"/>
            <a:ext cx="8215339" cy="4098494"/>
          </a:xfrm>
          <a:prstGeom prst="rect">
            <a:avLst/>
          </a:prstGeom>
          <a:noFill/>
          <a:ln>
            <a:noFill/>
          </a:ln>
        </p:spPr>
        <p:txBody>
          <a:bodyPr wrap="square" anchor="ctr">
            <a:spAutoFit/>
          </a:bodyPr>
          <a:lstStyle/>
          <a:p>
            <a:pPr algn="justLow" rtl="1" eaLnBrk="0" hangingPunct="0">
              <a:lnSpc>
                <a:spcPct val="150000"/>
              </a:lnSpc>
              <a:defRPr/>
            </a:pPr>
            <a:r>
              <a:rPr lang="fa-IR" sz="3600" b="1" dirty="0">
                <a:latin typeface="Calibri" pitchFamily="34" charset="0"/>
                <a:ea typeface="Calibri" pitchFamily="34" charset="0"/>
                <a:cs typeface="B Mitra" pitchFamily="2" charset="-78"/>
              </a:rPr>
              <a:t>لزوم انجام کلیه معاملات از طریق مناقصه یا مزایده : </a:t>
            </a:r>
          </a:p>
          <a:p>
            <a:pPr algn="justLow" rtl="1" eaLnBrk="0" hangingPunct="0">
              <a:lnSpc>
                <a:spcPct val="150000"/>
              </a:lnSpc>
              <a:defRPr/>
            </a:pPr>
            <a:endParaRPr lang="fa-IR" sz="3600" b="1" dirty="0">
              <a:latin typeface="Calibri" pitchFamily="34" charset="0"/>
              <a:ea typeface="Calibri" pitchFamily="34" charset="0"/>
              <a:cs typeface="B Mitra" pitchFamily="2" charset="-78"/>
            </a:endParaRPr>
          </a:p>
          <a:p>
            <a:pPr algn="justLow" rtl="1" eaLnBrk="0" hangingPunct="0">
              <a:lnSpc>
                <a:spcPct val="150000"/>
              </a:lnSpc>
              <a:defRPr/>
            </a:pPr>
            <a:r>
              <a:rPr lang="fa-IR" sz="3200" dirty="0">
                <a:latin typeface="Calibri" pitchFamily="34" charset="0"/>
                <a:ea typeface="Calibri" pitchFamily="34" charset="0"/>
                <a:cs typeface="B Mitra" pitchFamily="2" charset="-78"/>
              </a:rPr>
              <a:t>کلیه معاملات موسسه اعم از خرید، فروش، اجاره، استجاره، پیمانکاری، اجرت و غیره باید حسب مورد از طریق مناقصه یا مزایده انجام شود. </a:t>
            </a:r>
            <a:endParaRPr lang="fa-IR" sz="1600" dirty="0">
              <a:latin typeface="Calibri" pitchFamily="34" charset="0"/>
              <a:ea typeface="Calibri" pitchFamily="34" charset="0"/>
              <a:cs typeface="B Mitra" pitchFamily="2" charset="-78"/>
            </a:endParaRPr>
          </a:p>
          <a:p>
            <a:pPr lvl="8" algn="ctr" rtl="1" eaLnBrk="0" fontAlgn="base" hangingPunct="0">
              <a:lnSpc>
                <a:spcPct val="150000"/>
              </a:lnSpc>
              <a:spcBef>
                <a:spcPct val="0"/>
              </a:spcBef>
              <a:spcAft>
                <a:spcPct val="0"/>
              </a:spcAft>
              <a:defRPr/>
            </a:pPr>
            <a:r>
              <a:rPr lang="fa-IR" sz="2000" dirty="0">
                <a:latin typeface="Calibri" pitchFamily="34" charset="0"/>
                <a:ea typeface="Calibri" pitchFamily="34" charset="0"/>
                <a:cs typeface="B Mitra" pitchFamily="2" charset="-78"/>
              </a:rPr>
              <a:t>(ماده 55 آئین نامه مالی و معاملاتی دانشگاه)</a:t>
            </a:r>
          </a:p>
          <a:p>
            <a:pPr lvl="8" algn="r" rtl="1" eaLnBrk="0" fontAlgn="base" hangingPunct="0">
              <a:lnSpc>
                <a:spcPct val="150000"/>
              </a:lnSpc>
              <a:spcBef>
                <a:spcPct val="0"/>
              </a:spcBef>
              <a:spcAft>
                <a:spcPct val="0"/>
              </a:spcAft>
              <a:defRPr/>
            </a:pPr>
            <a:endParaRPr lang="en-US" sz="2000" dirty="0">
              <a:ea typeface="Calibri" pitchFamily="34" charset="0"/>
              <a:cs typeface="B Mitra" pitchFamily="2" charset="-78"/>
            </a:endParaRPr>
          </a:p>
        </p:txBody>
      </p:sp>
    </p:spTree>
    <p:extLst>
      <p:ext uri="{BB962C8B-B14F-4D97-AF65-F5344CB8AC3E}">
        <p14:creationId xmlns:p14="http://schemas.microsoft.com/office/powerpoint/2010/main" val="2415353118"/>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67599" y="3244334"/>
            <a:ext cx="256802" cy="369332"/>
          </a:xfrm>
          <a:prstGeom prst="rect">
            <a:avLst/>
          </a:prstGeom>
        </p:spPr>
        <p:txBody>
          <a:bodyPr wrap="none">
            <a:spAutoFit/>
          </a:bodyPr>
          <a:lstStyle/>
          <a:p>
            <a:r>
              <a:rPr lang="fa-IR" dirty="0"/>
              <a:t> </a:t>
            </a:r>
          </a:p>
        </p:txBody>
      </p:sp>
      <p:sp>
        <p:nvSpPr>
          <p:cNvPr id="3" name="TextBox 2"/>
          <p:cNvSpPr txBox="1"/>
          <p:nvPr/>
        </p:nvSpPr>
        <p:spPr>
          <a:xfrm>
            <a:off x="1066800" y="2656115"/>
            <a:ext cx="9144000" cy="954107"/>
          </a:xfrm>
          <a:prstGeom prst="rect">
            <a:avLst/>
          </a:prstGeom>
          <a:noFill/>
        </p:spPr>
        <p:txBody>
          <a:bodyPr wrap="square" rtlCol="1">
            <a:spAutoFit/>
          </a:bodyPr>
          <a:lstStyle/>
          <a:p>
            <a:pPr algn="ctr"/>
            <a:r>
              <a:rPr lang="fa-IR" sz="2800" dirty="0" smtClean="0">
                <a:cs typeface="B Titr" panose="00000700000000000000" pitchFamily="2" charset="-78"/>
              </a:rPr>
              <a:t>ماده 45-آیین نامه مالی معاملاتی دانشگاه در خصوص                          خرید های داخلی و خارجی </a:t>
            </a:r>
            <a:endParaRPr lang="fa-IR" sz="2800" dirty="0">
              <a:cs typeface="B Titr" panose="00000700000000000000" pitchFamily="2" charset="-78"/>
            </a:endParaRPr>
          </a:p>
        </p:txBody>
      </p:sp>
    </p:spTree>
    <p:extLst>
      <p:ext uri="{BB962C8B-B14F-4D97-AF65-F5344CB8AC3E}">
        <p14:creationId xmlns:p14="http://schemas.microsoft.com/office/powerpoint/2010/main" val="1676923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6571" y="348343"/>
            <a:ext cx="9035143" cy="5262979"/>
          </a:xfrm>
          <a:prstGeom prst="rect">
            <a:avLst/>
          </a:prstGeom>
          <a:noFill/>
        </p:spPr>
        <p:txBody>
          <a:bodyPr wrap="square" rtlCol="1">
            <a:spAutoFit/>
          </a:bodyPr>
          <a:lstStyle/>
          <a:p>
            <a:pPr algn="r"/>
            <a:r>
              <a:rPr lang="fa-IR" sz="2800" dirty="0">
                <a:cs typeface="B Nazanin" panose="00000400000000000000" pitchFamily="2" charset="-78"/>
              </a:rPr>
              <a:t>ماده:45 کلیه اسناد هزينه، خريـدها و تعهـدات انجـام شـده حسـب مـورد بايـد مدارک مثبته زير را همراه داشته </a:t>
            </a:r>
            <a:r>
              <a:rPr lang="fa-IR" sz="2800" dirty="0" smtClean="0">
                <a:cs typeface="B Nazanin" panose="00000400000000000000" pitchFamily="2" charset="-78"/>
              </a:rPr>
              <a:t>باشـد. </a:t>
            </a:r>
            <a:r>
              <a:rPr lang="fa-IR" sz="2800" dirty="0">
                <a:cs typeface="B Nazanin" panose="00000400000000000000" pitchFamily="2" charset="-78"/>
              </a:rPr>
              <a:t>مسـتنداتي کـه از طريـق نـرم </a:t>
            </a:r>
            <a:r>
              <a:rPr lang="fa-IR" sz="2800" dirty="0" smtClean="0">
                <a:cs typeface="B Nazanin" panose="00000400000000000000" pitchFamily="2" charset="-78"/>
              </a:rPr>
              <a:t>افزارهـای </a:t>
            </a:r>
            <a:r>
              <a:rPr lang="fa-IR" sz="2800" dirty="0">
                <a:cs typeface="B Nazanin" panose="00000400000000000000" pitchFamily="2" charset="-78"/>
              </a:rPr>
              <a:t>الکترونیکي </a:t>
            </a:r>
            <a:r>
              <a:rPr lang="fa-IR" sz="2800" dirty="0" smtClean="0">
                <a:cs typeface="B Nazanin" panose="00000400000000000000" pitchFamily="2" charset="-78"/>
              </a:rPr>
              <a:t>قابل </a:t>
            </a:r>
            <a:r>
              <a:rPr lang="fa-IR" sz="2800" dirty="0">
                <a:cs typeface="B Nazanin" panose="00000400000000000000" pitchFamily="2" charset="-78"/>
              </a:rPr>
              <a:t>احصاء و نگهداری هستند جايگزين اسناد کاغذی خواهد شد. </a:t>
            </a:r>
            <a:endParaRPr lang="fa-IR" sz="2800" dirty="0" smtClean="0">
              <a:cs typeface="B Nazanin" panose="00000400000000000000" pitchFamily="2" charset="-78"/>
            </a:endParaRPr>
          </a:p>
          <a:p>
            <a:pPr algn="r"/>
            <a:r>
              <a:rPr lang="fa-IR" sz="2800" dirty="0" smtClean="0">
                <a:cs typeface="B Nazanin" panose="00000400000000000000" pitchFamily="2" charset="-78"/>
              </a:rPr>
              <a:t>ا</a:t>
            </a:r>
            <a:r>
              <a:rPr lang="fa-IR" sz="2800" dirty="0" smtClean="0">
                <a:cs typeface="B Titr" panose="00000700000000000000" pitchFamily="2" charset="-78"/>
              </a:rPr>
              <a:t>لف</a:t>
            </a:r>
            <a:r>
              <a:rPr lang="fa-IR" sz="2800" dirty="0">
                <a:cs typeface="B Titr" panose="00000700000000000000" pitchFamily="2" charset="-78"/>
              </a:rPr>
              <a:t>( خريدهای داخلي </a:t>
            </a:r>
            <a:endParaRPr lang="fa-IR" sz="2800" dirty="0" smtClean="0">
              <a:cs typeface="B Titr" panose="00000700000000000000" pitchFamily="2" charset="-78"/>
            </a:endParaRPr>
          </a:p>
          <a:p>
            <a:pPr algn="r"/>
            <a:r>
              <a:rPr lang="fa-IR" sz="2800" dirty="0" smtClean="0">
                <a:cs typeface="B Nazanin" panose="00000400000000000000" pitchFamily="2" charset="-78"/>
              </a:rPr>
              <a:t>-</a:t>
            </a:r>
            <a:r>
              <a:rPr lang="fa-IR" sz="2800" dirty="0">
                <a:cs typeface="B Nazanin" panose="00000400000000000000" pitchFamily="2" charset="-78"/>
              </a:rPr>
              <a:t>1 درخواست خريد -2 فاکتور خريد -3 رسید انبار يا رسید تحويل </a:t>
            </a:r>
            <a:r>
              <a:rPr lang="fa-IR" sz="2800" dirty="0" smtClean="0">
                <a:cs typeface="B Nazanin" panose="00000400000000000000" pitchFamily="2" charset="-78"/>
              </a:rPr>
              <a:t>مستقیم </a:t>
            </a:r>
            <a:r>
              <a:rPr lang="fa-IR" sz="2800" dirty="0">
                <a:cs typeface="B Nazanin" panose="00000400000000000000" pitchFamily="2" charset="-78"/>
              </a:rPr>
              <a:t>و در </a:t>
            </a:r>
            <a:r>
              <a:rPr lang="fa-IR" sz="2800" dirty="0" smtClean="0">
                <a:cs typeface="B Nazanin" panose="00000400000000000000" pitchFamily="2" charset="-78"/>
              </a:rPr>
              <a:t>خصوص </a:t>
            </a:r>
            <a:r>
              <a:rPr lang="fa-IR" sz="2800" dirty="0">
                <a:cs typeface="B Nazanin" panose="00000400000000000000" pitchFamily="2" charset="-78"/>
              </a:rPr>
              <a:t>مصرف </a:t>
            </a:r>
            <a:r>
              <a:rPr lang="fa-IR" sz="2800" dirty="0" smtClean="0">
                <a:cs typeface="B Nazanin" panose="00000400000000000000" pitchFamily="2" charset="-78"/>
              </a:rPr>
              <a:t>کـالا، </a:t>
            </a:r>
            <a:r>
              <a:rPr lang="fa-IR" sz="2800" dirty="0">
                <a:cs typeface="B Nazanin" panose="00000400000000000000" pitchFamily="2" charset="-78"/>
              </a:rPr>
              <a:t>حوالـه انبـار کـه بـه امضـاء تحويـل گیرنـده رسـیده باشـد -4 مدارک مربوط به منامصه يا ترک تشريفات </a:t>
            </a:r>
            <a:r>
              <a:rPr lang="fa-IR" sz="2800" dirty="0" smtClean="0">
                <a:cs typeface="B Nazanin" panose="00000400000000000000" pitchFamily="2" charset="-78"/>
              </a:rPr>
              <a:t>مناقصـه </a:t>
            </a:r>
            <a:r>
              <a:rPr lang="fa-IR" sz="2800" dirty="0">
                <a:cs typeface="B Nazanin" panose="00000400000000000000" pitchFamily="2" charset="-78"/>
              </a:rPr>
              <a:t>حسـب </a:t>
            </a:r>
            <a:r>
              <a:rPr lang="fa-IR" sz="2800" dirty="0" smtClean="0">
                <a:cs typeface="B Nazanin" panose="00000400000000000000" pitchFamily="2" charset="-78"/>
              </a:rPr>
              <a:t>مـورد</a:t>
            </a:r>
          </a:p>
          <a:p>
            <a:pPr algn="r"/>
            <a:r>
              <a:rPr lang="fa-IR" sz="2800" dirty="0" smtClean="0">
                <a:cs typeface="B Nazanin" panose="00000400000000000000" pitchFamily="2" charset="-78"/>
              </a:rPr>
              <a:t> </a:t>
            </a:r>
            <a:r>
              <a:rPr lang="fa-IR" sz="2800" dirty="0">
                <a:cs typeface="B Nazanin" panose="00000400000000000000" pitchFamily="2" charset="-78"/>
              </a:rPr>
              <a:t>-5 دسـتور پرداخت -6 تأيیديه درخواست کننده مبني بر </a:t>
            </a:r>
            <a:r>
              <a:rPr lang="fa-IR" sz="2800" dirty="0" smtClean="0">
                <a:cs typeface="B Nazanin" panose="00000400000000000000" pitchFamily="2" charset="-78"/>
              </a:rPr>
              <a:t>مطابقت شرايط </a:t>
            </a:r>
            <a:r>
              <a:rPr lang="fa-IR" sz="2800" dirty="0">
                <a:cs typeface="B Nazanin" panose="00000400000000000000" pitchFamily="2" charset="-78"/>
              </a:rPr>
              <a:t>فني با درخواسـت اولیه خريد حسب مورد -7 تصوير </a:t>
            </a:r>
            <a:r>
              <a:rPr lang="fa-IR" sz="2800" dirty="0" smtClean="0">
                <a:cs typeface="B Nazanin" panose="00000400000000000000" pitchFamily="2" charset="-78"/>
              </a:rPr>
              <a:t>قرارداد</a:t>
            </a:r>
            <a:r>
              <a:rPr lang="fa-IR" sz="2800" dirty="0">
                <a:cs typeface="B Nazanin" panose="00000400000000000000" pitchFamily="2" charset="-78"/>
              </a:rPr>
              <a:t>، در مـورد خريـدهای در </a:t>
            </a:r>
            <a:r>
              <a:rPr lang="fa-IR" sz="2800" dirty="0" smtClean="0">
                <a:cs typeface="B Nazanin" panose="00000400000000000000" pitchFamily="2" charset="-78"/>
              </a:rPr>
              <a:t>قالـب قرارداد </a:t>
            </a:r>
            <a:r>
              <a:rPr lang="fa-IR" sz="2800" dirty="0">
                <a:cs typeface="B Nazanin" panose="00000400000000000000" pitchFamily="2" charset="-78"/>
              </a:rPr>
              <a:t>-8 درموارد ضروری تأيید صورتجلسه تحويل </a:t>
            </a:r>
            <a:r>
              <a:rPr lang="fa-IR" sz="2800" dirty="0" smtClean="0">
                <a:cs typeface="B Nazanin" panose="00000400000000000000" pitchFamily="2" charset="-78"/>
              </a:rPr>
              <a:t>کالا </a:t>
            </a:r>
            <a:r>
              <a:rPr lang="fa-IR" sz="2800" dirty="0">
                <a:cs typeface="B Nazanin" panose="00000400000000000000" pitchFamily="2" charset="-78"/>
              </a:rPr>
              <a:t>و يا نصب، </a:t>
            </a:r>
            <a:r>
              <a:rPr lang="fa-IR" sz="2800" dirty="0" smtClean="0">
                <a:cs typeface="B Nazanin" panose="00000400000000000000" pitchFamily="2" charset="-78"/>
              </a:rPr>
              <a:t>توسط </a:t>
            </a:r>
            <a:r>
              <a:rPr lang="fa-IR" sz="2800" dirty="0">
                <a:cs typeface="B Nazanin" panose="00000400000000000000" pitchFamily="2" charset="-78"/>
              </a:rPr>
              <a:t>رئیس مؤسسه يا </a:t>
            </a:r>
            <a:r>
              <a:rPr lang="fa-IR" sz="2800" dirty="0" smtClean="0">
                <a:cs typeface="B Nazanin" panose="00000400000000000000" pitchFamily="2" charset="-78"/>
              </a:rPr>
              <a:t>مقامات </a:t>
            </a:r>
            <a:r>
              <a:rPr lang="fa-IR" sz="2800" dirty="0">
                <a:cs typeface="B Nazanin" panose="00000400000000000000" pitchFamily="2" charset="-78"/>
              </a:rPr>
              <a:t>مجاز از طرف </a:t>
            </a:r>
            <a:r>
              <a:rPr lang="fa-IR" sz="2800" dirty="0" smtClean="0">
                <a:cs typeface="B Nazanin" panose="00000400000000000000" pitchFamily="2" charset="-78"/>
              </a:rPr>
              <a:t>ايشان و </a:t>
            </a:r>
            <a:r>
              <a:rPr lang="fa-IR" sz="2800" dirty="0">
                <a:cs typeface="B Nazanin" panose="00000400000000000000" pitchFamily="2" charset="-78"/>
              </a:rPr>
              <a:t>در مورد واحدهای اجرايـي </a:t>
            </a:r>
            <a:r>
              <a:rPr lang="fa-IR" sz="2800" dirty="0" smtClean="0">
                <a:cs typeface="B Nazanin" panose="00000400000000000000" pitchFamily="2" charset="-78"/>
              </a:rPr>
              <a:t>مسـتقل </a:t>
            </a:r>
            <a:r>
              <a:rPr lang="fa-IR" sz="2800" dirty="0">
                <a:cs typeface="B Nazanin" panose="00000400000000000000" pitchFamily="2" charset="-78"/>
              </a:rPr>
              <a:t>نیـز </a:t>
            </a:r>
            <a:r>
              <a:rPr lang="fa-IR" sz="2800" dirty="0" smtClean="0">
                <a:cs typeface="B Nazanin" panose="00000400000000000000" pitchFamily="2" charset="-78"/>
              </a:rPr>
              <a:t>توسط رئیس </a:t>
            </a:r>
            <a:r>
              <a:rPr lang="fa-IR" sz="2800" dirty="0">
                <a:cs typeface="B Nazanin" panose="00000400000000000000" pitchFamily="2" charset="-78"/>
              </a:rPr>
              <a:t>واحد به منزله صدور رسید </a:t>
            </a:r>
            <a:r>
              <a:rPr lang="fa-IR" sz="2800" dirty="0" smtClean="0">
                <a:cs typeface="B Nazanin" panose="00000400000000000000" pitchFamily="2" charset="-78"/>
              </a:rPr>
              <a:t>انبار </a:t>
            </a:r>
            <a:r>
              <a:rPr lang="fa-IR" sz="2800" dirty="0">
                <a:cs typeface="B Nazanin" panose="00000400000000000000" pitchFamily="2" charset="-78"/>
              </a:rPr>
              <a:t>حواله انبار خواهد بود.</a:t>
            </a:r>
          </a:p>
        </p:txBody>
      </p:sp>
    </p:spTree>
    <p:extLst>
      <p:ext uri="{BB962C8B-B14F-4D97-AF65-F5344CB8AC3E}">
        <p14:creationId xmlns:p14="http://schemas.microsoft.com/office/powerpoint/2010/main" val="26872713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9086" y="391886"/>
            <a:ext cx="9470571" cy="5016758"/>
          </a:xfrm>
          <a:prstGeom prst="rect">
            <a:avLst/>
          </a:prstGeom>
          <a:noFill/>
        </p:spPr>
        <p:txBody>
          <a:bodyPr wrap="square" rtlCol="1">
            <a:spAutoFit/>
          </a:bodyPr>
          <a:lstStyle/>
          <a:p>
            <a:pPr algn="ctr"/>
            <a:r>
              <a:rPr lang="fa-IR" sz="3200" b="1" dirty="0">
                <a:cs typeface="B Titr" panose="00000700000000000000" pitchFamily="2" charset="-78"/>
              </a:rPr>
              <a:t>ب( خريدهای خارجي:</a:t>
            </a:r>
            <a:r>
              <a:rPr lang="fa-IR" sz="3200" b="1" dirty="0">
                <a:cs typeface="B Nazanin" panose="00000400000000000000" pitchFamily="2" charset="-78"/>
              </a:rPr>
              <a:t> </a:t>
            </a:r>
            <a:endParaRPr lang="fa-IR" sz="3200" b="1" dirty="0" smtClean="0">
              <a:cs typeface="B Nazanin" panose="00000400000000000000" pitchFamily="2" charset="-78"/>
            </a:endParaRPr>
          </a:p>
          <a:p>
            <a:pPr algn="ctr"/>
            <a:r>
              <a:rPr lang="fa-IR" sz="3200" b="1" dirty="0" smtClean="0">
                <a:cs typeface="B Nazanin" panose="00000400000000000000" pitchFamily="2" charset="-78"/>
              </a:rPr>
              <a:t>-</a:t>
            </a:r>
            <a:r>
              <a:rPr lang="fa-IR" sz="3200" b="1" dirty="0">
                <a:cs typeface="B Nazanin" panose="00000400000000000000" pitchFamily="2" charset="-78"/>
              </a:rPr>
              <a:t>1 درخواست خريد -2 </a:t>
            </a:r>
            <a:r>
              <a:rPr lang="fa-IR" sz="3200" b="1" dirty="0" smtClean="0">
                <a:cs typeface="B Nazanin" panose="00000400000000000000" pitchFamily="2" charset="-78"/>
              </a:rPr>
              <a:t>اعلامیه </a:t>
            </a:r>
            <a:r>
              <a:rPr lang="fa-IR" sz="3200" b="1" dirty="0">
                <a:cs typeface="B Nazanin" panose="00000400000000000000" pitchFamily="2" charset="-78"/>
              </a:rPr>
              <a:t>بانک و در موارد جزيي صـورت حسـاب فروشـنده -3 مدارک ثبت سفارش و ترخیص </a:t>
            </a:r>
            <a:r>
              <a:rPr lang="fa-IR" sz="3200" b="1" dirty="0" smtClean="0">
                <a:cs typeface="B Nazanin" panose="00000400000000000000" pitchFamily="2" charset="-78"/>
              </a:rPr>
              <a:t>کالا-4 </a:t>
            </a:r>
            <a:r>
              <a:rPr lang="fa-IR" sz="3200" b="1" dirty="0">
                <a:cs typeface="B Nazanin" panose="00000400000000000000" pitchFamily="2" charset="-78"/>
              </a:rPr>
              <a:t>رسید انبار و در </a:t>
            </a:r>
            <a:r>
              <a:rPr lang="fa-IR" sz="3200" b="1" dirty="0" smtClean="0">
                <a:cs typeface="B Nazanin" panose="00000400000000000000" pitchFamily="2" charset="-78"/>
              </a:rPr>
              <a:t>خصوص </a:t>
            </a:r>
            <a:r>
              <a:rPr lang="fa-IR" sz="3200" b="1" dirty="0">
                <a:cs typeface="B Nazanin" panose="00000400000000000000" pitchFamily="2" charset="-78"/>
              </a:rPr>
              <a:t>مصرف </a:t>
            </a:r>
            <a:r>
              <a:rPr lang="fa-IR" sz="3200" b="1" dirty="0" smtClean="0">
                <a:cs typeface="B Nazanin" panose="00000400000000000000" pitchFamily="2" charset="-78"/>
              </a:rPr>
              <a:t>کالا، </a:t>
            </a:r>
            <a:r>
              <a:rPr lang="fa-IR" sz="3200" b="1" dirty="0">
                <a:cs typeface="B Nazanin" panose="00000400000000000000" pitchFamily="2" charset="-78"/>
              </a:rPr>
              <a:t>حوالـه انبـار کـه بـه امضـاء </a:t>
            </a:r>
            <a:r>
              <a:rPr lang="fa-IR" sz="3200" b="1" dirty="0" smtClean="0">
                <a:cs typeface="B Nazanin" panose="00000400000000000000" pitchFamily="2" charset="-78"/>
              </a:rPr>
              <a:t>تحويـل گیرنـده </a:t>
            </a:r>
            <a:r>
              <a:rPr lang="fa-IR" sz="3200" b="1" dirty="0">
                <a:cs typeface="B Nazanin" panose="00000400000000000000" pitchFamily="2" charset="-78"/>
              </a:rPr>
              <a:t>رسـیده باشـد )در مــوارد ضــروری </a:t>
            </a:r>
            <a:r>
              <a:rPr lang="fa-IR" sz="3200" b="1" dirty="0" smtClean="0">
                <a:cs typeface="B Nazanin" panose="00000400000000000000" pitchFamily="2" charset="-78"/>
              </a:rPr>
              <a:t>صورت مجلس </a:t>
            </a:r>
            <a:r>
              <a:rPr lang="fa-IR" sz="3200" b="1" dirty="0">
                <a:cs typeface="B Nazanin" panose="00000400000000000000" pitchFamily="2" charset="-78"/>
              </a:rPr>
              <a:t>تحويل </a:t>
            </a:r>
            <a:r>
              <a:rPr lang="fa-IR" sz="3200" b="1" dirty="0" smtClean="0">
                <a:cs typeface="B Nazanin" panose="00000400000000000000" pitchFamily="2" charset="-78"/>
              </a:rPr>
              <a:t>کالا </a:t>
            </a:r>
            <a:r>
              <a:rPr lang="fa-IR" sz="3200" b="1" dirty="0">
                <a:cs typeface="B Nazanin" panose="00000400000000000000" pitchFamily="2" charset="-78"/>
              </a:rPr>
              <a:t>به منزله صـدور رسـید انبـار و حوالـه انبـار مـي باشـد </a:t>
            </a:r>
            <a:r>
              <a:rPr lang="fa-IR" sz="3200" b="1" dirty="0" smtClean="0">
                <a:cs typeface="B Nazanin" panose="00000400000000000000" pitchFamily="2" charset="-78"/>
              </a:rPr>
              <a:t>-</a:t>
            </a:r>
            <a:r>
              <a:rPr lang="fa-IR" sz="3200" b="1" dirty="0">
                <a:cs typeface="B Nazanin" panose="00000400000000000000" pitchFamily="2" charset="-78"/>
              </a:rPr>
              <a:t>4 مدارک مربوط به </a:t>
            </a:r>
            <a:r>
              <a:rPr lang="fa-IR" sz="3200" b="1" dirty="0" smtClean="0">
                <a:cs typeface="B Nazanin" panose="00000400000000000000" pitchFamily="2" charset="-78"/>
              </a:rPr>
              <a:t>مناقصه </a:t>
            </a:r>
            <a:r>
              <a:rPr lang="fa-IR" sz="3200" b="1" dirty="0">
                <a:cs typeface="B Nazanin" panose="00000400000000000000" pitchFamily="2" charset="-78"/>
              </a:rPr>
              <a:t>يا ترک تشريفات </a:t>
            </a:r>
            <a:r>
              <a:rPr lang="fa-IR" sz="3200" b="1" dirty="0" smtClean="0">
                <a:cs typeface="B Nazanin" panose="00000400000000000000" pitchFamily="2" charset="-78"/>
              </a:rPr>
              <a:t>مناقصه </a:t>
            </a:r>
            <a:r>
              <a:rPr lang="fa-IR" sz="3200" b="1" dirty="0">
                <a:cs typeface="B Nazanin" panose="00000400000000000000" pitchFamily="2" charset="-78"/>
              </a:rPr>
              <a:t>حسب مـورد )بجـز مـوارد مندرج در تبصره ماده 55( -5 دستور پرداخت -6 تأيیديه درخواست کننده مبني بر </a:t>
            </a:r>
            <a:r>
              <a:rPr lang="fa-IR" sz="3200" b="1" dirty="0" smtClean="0">
                <a:cs typeface="B Nazanin" panose="00000400000000000000" pitchFamily="2" charset="-78"/>
              </a:rPr>
              <a:t>مطابقت شرايط فني </a:t>
            </a:r>
            <a:r>
              <a:rPr lang="fa-IR" sz="3200" b="1" dirty="0">
                <a:cs typeface="B Nazanin" panose="00000400000000000000" pitchFamily="2" charset="-78"/>
              </a:rPr>
              <a:t>با درخواست اولیه خريد -7 تصوير </a:t>
            </a:r>
            <a:r>
              <a:rPr lang="fa-IR" sz="3200" b="1" dirty="0" smtClean="0">
                <a:cs typeface="B Nazanin" panose="00000400000000000000" pitchFamily="2" charset="-78"/>
              </a:rPr>
              <a:t>قرارداد </a:t>
            </a:r>
            <a:r>
              <a:rPr lang="fa-IR" sz="3200" b="1" dirty="0">
                <a:cs typeface="B Nazanin" panose="00000400000000000000" pitchFamily="2" charset="-78"/>
              </a:rPr>
              <a:t>حسب مورد</a:t>
            </a:r>
          </a:p>
        </p:txBody>
      </p:sp>
    </p:spTree>
    <p:extLst>
      <p:ext uri="{BB962C8B-B14F-4D97-AF65-F5344CB8AC3E}">
        <p14:creationId xmlns:p14="http://schemas.microsoft.com/office/powerpoint/2010/main" val="17814966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628" y="1349829"/>
            <a:ext cx="9927772" cy="3539430"/>
          </a:xfrm>
          <a:prstGeom prst="rect">
            <a:avLst/>
          </a:prstGeom>
          <a:noFill/>
        </p:spPr>
        <p:txBody>
          <a:bodyPr wrap="square" rtlCol="1">
            <a:spAutoFit/>
          </a:bodyPr>
          <a:lstStyle/>
          <a:p>
            <a:pPr algn="r"/>
            <a:r>
              <a:rPr lang="fa-IR" sz="2800" b="1" dirty="0">
                <a:cs typeface="B Titr" panose="00000700000000000000" pitchFamily="2" charset="-78"/>
              </a:rPr>
              <a:t>ج( خدمات </a:t>
            </a:r>
            <a:r>
              <a:rPr lang="fa-IR" sz="2800" b="1" dirty="0" smtClean="0">
                <a:cs typeface="B Titr" panose="00000700000000000000" pitchFamily="2" charset="-78"/>
              </a:rPr>
              <a:t>قراردادی </a:t>
            </a:r>
            <a:r>
              <a:rPr lang="fa-IR" sz="2800" b="1" dirty="0">
                <a:cs typeface="B Titr" panose="00000700000000000000" pitchFamily="2" charset="-78"/>
              </a:rPr>
              <a:t>: </a:t>
            </a:r>
            <a:endParaRPr lang="fa-IR" sz="2800" b="1" dirty="0" smtClean="0">
              <a:cs typeface="B Titr" panose="00000700000000000000" pitchFamily="2" charset="-78"/>
            </a:endParaRPr>
          </a:p>
          <a:p>
            <a:pPr algn="r"/>
            <a:r>
              <a:rPr lang="fa-IR" sz="2800" b="1" dirty="0" smtClean="0">
                <a:cs typeface="B Nazanin" panose="00000400000000000000" pitchFamily="2" charset="-78"/>
              </a:rPr>
              <a:t>-</a:t>
            </a:r>
            <a:r>
              <a:rPr lang="fa-IR" sz="2800" b="1" dirty="0">
                <a:cs typeface="B Nazanin" panose="00000400000000000000" pitchFamily="2" charset="-78"/>
              </a:rPr>
              <a:t>1 صورتحساب و يا صورت وضعیت حسـب مـورد -2 </a:t>
            </a:r>
            <a:r>
              <a:rPr lang="fa-IR" sz="2800" b="1" dirty="0" smtClean="0">
                <a:cs typeface="B Nazanin" panose="00000400000000000000" pitchFamily="2" charset="-78"/>
              </a:rPr>
              <a:t>قرارداد </a:t>
            </a:r>
            <a:r>
              <a:rPr lang="fa-IR" sz="2800" b="1" dirty="0">
                <a:cs typeface="B Nazanin" panose="00000400000000000000" pitchFamily="2" charset="-78"/>
              </a:rPr>
              <a:t>-3 مـدارک انجـام </a:t>
            </a:r>
            <a:r>
              <a:rPr lang="fa-IR" sz="2800" b="1" dirty="0" smtClean="0">
                <a:cs typeface="B Nazanin" panose="00000400000000000000" pitchFamily="2" charset="-78"/>
              </a:rPr>
              <a:t>مناقصه </a:t>
            </a:r>
            <a:r>
              <a:rPr lang="fa-IR" sz="2800" b="1" dirty="0">
                <a:cs typeface="B Nazanin" panose="00000400000000000000" pitchFamily="2" charset="-78"/>
              </a:rPr>
              <a:t>و ترک تشريفات </a:t>
            </a:r>
            <a:r>
              <a:rPr lang="fa-IR" sz="2800" b="1" dirty="0" smtClean="0">
                <a:cs typeface="B Nazanin" panose="00000400000000000000" pitchFamily="2" charset="-78"/>
              </a:rPr>
              <a:t>مناقصه </a:t>
            </a:r>
            <a:r>
              <a:rPr lang="fa-IR" sz="2800" b="1" dirty="0">
                <a:cs typeface="B Nazanin" panose="00000400000000000000" pitchFamily="2" charset="-78"/>
              </a:rPr>
              <a:t>حسب مـورد -4 </a:t>
            </a:r>
            <a:r>
              <a:rPr lang="fa-IR" sz="2800" b="1" dirty="0" smtClean="0">
                <a:cs typeface="B Nazanin" panose="00000400000000000000" pitchFamily="2" charset="-78"/>
              </a:rPr>
              <a:t>مبـالغ </a:t>
            </a:r>
            <a:r>
              <a:rPr lang="fa-IR" sz="2800" b="1" dirty="0">
                <a:cs typeface="B Nazanin" panose="00000400000000000000" pitchFamily="2" charset="-78"/>
              </a:rPr>
              <a:t>افـزايش يـا کـاهش کـار -5 تأيیديه رئیس مؤسسه يا رئیس واحد اجرايي </a:t>
            </a:r>
            <a:r>
              <a:rPr lang="fa-IR" sz="2800" b="1" dirty="0" smtClean="0">
                <a:cs typeface="B Nazanin" panose="00000400000000000000" pitchFamily="2" charset="-78"/>
              </a:rPr>
              <a:t>مستقل </a:t>
            </a:r>
            <a:r>
              <a:rPr lang="fa-IR" sz="2800" b="1" dirty="0">
                <a:cs typeface="B Nazanin" panose="00000400000000000000" pitchFamily="2" charset="-78"/>
              </a:rPr>
              <a:t>حسب مورد يـا </a:t>
            </a:r>
            <a:r>
              <a:rPr lang="fa-IR" sz="2800" b="1" dirty="0" smtClean="0">
                <a:cs typeface="B Nazanin" panose="00000400000000000000" pitchFamily="2" charset="-78"/>
              </a:rPr>
              <a:t>مقامـات </a:t>
            </a:r>
            <a:r>
              <a:rPr lang="fa-IR" sz="2800" b="1" dirty="0">
                <a:cs typeface="B Nazanin" panose="00000400000000000000" pitchFamily="2" charset="-78"/>
              </a:rPr>
              <a:t>مجاز مبني بر انجام موضوع </a:t>
            </a:r>
            <a:r>
              <a:rPr lang="fa-IR" sz="2800" b="1" dirty="0" smtClean="0">
                <a:cs typeface="B Nazanin" panose="00000400000000000000" pitchFamily="2" charset="-78"/>
              </a:rPr>
              <a:t>قرارداد </a:t>
            </a:r>
            <a:r>
              <a:rPr lang="fa-IR" sz="2800" b="1" dirty="0">
                <a:cs typeface="B Nazanin" panose="00000400000000000000" pitchFamily="2" charset="-78"/>
              </a:rPr>
              <a:t>حسب </a:t>
            </a:r>
            <a:r>
              <a:rPr lang="fa-IR" sz="2800" b="1" dirty="0" smtClean="0">
                <a:cs typeface="B Nazanin" panose="00000400000000000000" pitchFamily="2" charset="-78"/>
              </a:rPr>
              <a:t>شرايط قرارداد </a:t>
            </a:r>
            <a:r>
              <a:rPr lang="fa-IR" sz="2800" b="1" dirty="0">
                <a:cs typeface="B Nazanin" panose="00000400000000000000" pitchFamily="2" charset="-78"/>
              </a:rPr>
              <a:t>-6 ارايه تسويه حسـاب طرف </a:t>
            </a:r>
            <a:r>
              <a:rPr lang="fa-IR" sz="2800" b="1" dirty="0" smtClean="0">
                <a:cs typeface="B Nazanin" panose="00000400000000000000" pitchFamily="2" charset="-78"/>
              </a:rPr>
              <a:t>قرارداد </a:t>
            </a:r>
            <a:r>
              <a:rPr lang="fa-IR" sz="2800" b="1" dirty="0">
                <a:cs typeface="B Nazanin" panose="00000400000000000000" pitchFamily="2" charset="-78"/>
              </a:rPr>
              <a:t>از سوی مراجع </a:t>
            </a:r>
            <a:r>
              <a:rPr lang="fa-IR" sz="2800" b="1" dirty="0" smtClean="0">
                <a:cs typeface="B Nazanin" panose="00000400000000000000" pitchFamily="2" charset="-78"/>
              </a:rPr>
              <a:t>قانوني ذيربط </a:t>
            </a:r>
            <a:r>
              <a:rPr lang="fa-IR" sz="2800" b="1" dirty="0">
                <a:cs typeface="B Nazanin" panose="00000400000000000000" pitchFamily="2" charset="-78"/>
              </a:rPr>
              <a:t>حسب مورد )</a:t>
            </a:r>
            <a:r>
              <a:rPr lang="fa-IR" sz="2800" b="1" dirty="0" smtClean="0">
                <a:cs typeface="B Nazanin" panose="00000400000000000000" pitchFamily="2" charset="-78"/>
              </a:rPr>
              <a:t>سازمان تامین اجتمـاعي</a:t>
            </a:r>
            <a:r>
              <a:rPr lang="fa-IR" sz="2800" b="1" dirty="0">
                <a:cs typeface="B Nazanin" panose="00000400000000000000" pitchFamily="2" charset="-78"/>
              </a:rPr>
              <a:t>، وزارت امور </a:t>
            </a:r>
            <a:r>
              <a:rPr lang="fa-IR" sz="2800" b="1" dirty="0" smtClean="0">
                <a:cs typeface="B Nazanin" panose="00000400000000000000" pitchFamily="2" charset="-78"/>
              </a:rPr>
              <a:t>اقتصادی </a:t>
            </a:r>
            <a:r>
              <a:rPr lang="fa-IR" sz="2800" b="1" dirty="0">
                <a:cs typeface="B Nazanin" panose="00000400000000000000" pitchFamily="2" charset="-78"/>
              </a:rPr>
              <a:t>و دارايي و غیره( -7 ارايه مستندات مبنـ ي بـر پرداخـت بـه ذينفع</a:t>
            </a:r>
          </a:p>
        </p:txBody>
      </p:sp>
    </p:spTree>
    <p:extLst>
      <p:ext uri="{BB962C8B-B14F-4D97-AF65-F5344CB8AC3E}">
        <p14:creationId xmlns:p14="http://schemas.microsoft.com/office/powerpoint/2010/main" val="2630866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6686" y="566057"/>
            <a:ext cx="11168743" cy="6001643"/>
          </a:xfrm>
          <a:prstGeom prst="rect">
            <a:avLst/>
          </a:prstGeom>
          <a:noFill/>
        </p:spPr>
        <p:txBody>
          <a:bodyPr wrap="square" rtlCol="1">
            <a:spAutoFit/>
          </a:bodyPr>
          <a:lstStyle/>
          <a:p>
            <a:pPr algn="r"/>
            <a:r>
              <a:rPr lang="fa-IR" sz="2400" dirty="0" smtClean="0">
                <a:cs typeface="B Nazanin" panose="00000400000000000000" pitchFamily="2" charset="-78"/>
              </a:rPr>
              <a:t>تبصره </a:t>
            </a:r>
            <a:r>
              <a:rPr lang="fa-IR" sz="2400" dirty="0">
                <a:cs typeface="B Nazanin" panose="00000400000000000000" pitchFamily="2" charset="-78"/>
              </a:rPr>
              <a:t>-1 خدمات غیر </a:t>
            </a:r>
            <a:r>
              <a:rPr lang="fa-IR" sz="2400" dirty="0" smtClean="0">
                <a:cs typeface="B Nazanin" panose="00000400000000000000" pitchFamily="2" charset="-78"/>
              </a:rPr>
              <a:t>قراردادی:</a:t>
            </a:r>
          </a:p>
          <a:p>
            <a:pPr algn="r"/>
            <a:r>
              <a:rPr lang="fa-IR" sz="2400" dirty="0" smtClean="0">
                <a:cs typeface="B Nazanin" panose="00000400000000000000" pitchFamily="2" charset="-78"/>
              </a:rPr>
              <a:t> </a:t>
            </a:r>
            <a:r>
              <a:rPr lang="fa-IR" sz="2400" dirty="0">
                <a:cs typeface="B Nazanin" panose="00000400000000000000" pitchFamily="2" charset="-78"/>
              </a:rPr>
              <a:t>درخواست واحد، صورتحساب، تأيیديه رئـیس مؤسسـه يـا رئـیس واحـد اجرايـي </a:t>
            </a:r>
            <a:r>
              <a:rPr lang="fa-IR" sz="2400" dirty="0" smtClean="0">
                <a:cs typeface="B Nazanin" panose="00000400000000000000" pitchFamily="2" charset="-78"/>
              </a:rPr>
              <a:t>مستقل </a:t>
            </a:r>
            <a:r>
              <a:rPr lang="fa-IR" sz="2400" dirty="0">
                <a:cs typeface="B Nazanin" panose="00000400000000000000" pitchFamily="2" charset="-78"/>
              </a:rPr>
              <a:t>يا </a:t>
            </a:r>
            <a:r>
              <a:rPr lang="fa-IR" sz="2400" dirty="0" smtClean="0">
                <a:cs typeface="B Nazanin" panose="00000400000000000000" pitchFamily="2" charset="-78"/>
              </a:rPr>
              <a:t>مقامات </a:t>
            </a:r>
            <a:r>
              <a:rPr lang="fa-IR" sz="2400" dirty="0">
                <a:cs typeface="B Nazanin" panose="00000400000000000000" pitchFamily="2" charset="-78"/>
              </a:rPr>
              <a:t>مجاز مبني بر انجام کار، تأيیديه و يا مستندات دريافت وجه</a:t>
            </a:r>
            <a:r>
              <a:rPr lang="fa-IR" sz="2400" dirty="0" smtClean="0">
                <a:cs typeface="B Nazanin" panose="00000400000000000000" pitchFamily="2" charset="-78"/>
              </a:rPr>
              <a:t>.</a:t>
            </a:r>
          </a:p>
          <a:p>
            <a:pPr algn="r"/>
            <a:r>
              <a:rPr lang="fa-IR" sz="2400" dirty="0" smtClean="0">
                <a:cs typeface="B Nazanin" panose="00000400000000000000" pitchFamily="2" charset="-78"/>
              </a:rPr>
              <a:t> </a:t>
            </a:r>
            <a:r>
              <a:rPr lang="fa-IR" sz="2400" dirty="0">
                <a:cs typeface="B Nazanin" panose="00000400000000000000" pitchFamily="2" charset="-78"/>
              </a:rPr>
              <a:t>د( پرداختهای پرسنلي از جمله: )</a:t>
            </a:r>
            <a:r>
              <a:rPr lang="fa-IR" sz="2400" dirty="0" smtClean="0">
                <a:cs typeface="B Nazanin" panose="00000400000000000000" pitchFamily="2" charset="-78"/>
              </a:rPr>
              <a:t>حقوق </a:t>
            </a:r>
            <a:r>
              <a:rPr lang="fa-IR" sz="2400" dirty="0">
                <a:cs typeface="B Nazanin" panose="00000400000000000000" pitchFamily="2" charset="-78"/>
              </a:rPr>
              <a:t>و مزايا، </a:t>
            </a:r>
            <a:r>
              <a:rPr lang="fa-IR" sz="2400" dirty="0" smtClean="0">
                <a:cs typeface="B Nazanin" panose="00000400000000000000" pitchFamily="2" charset="-78"/>
              </a:rPr>
              <a:t>اضافه کار</a:t>
            </a:r>
            <a:r>
              <a:rPr lang="fa-IR" sz="2400" dirty="0">
                <a:cs typeface="B Nazanin" panose="00000400000000000000" pitchFamily="2" charset="-78"/>
              </a:rPr>
              <a:t>، </a:t>
            </a:r>
            <a:r>
              <a:rPr lang="fa-IR" sz="2400" dirty="0" smtClean="0">
                <a:cs typeface="B Nazanin" panose="00000400000000000000" pitchFamily="2" charset="-78"/>
              </a:rPr>
              <a:t>حق الزحمه </a:t>
            </a:r>
            <a:r>
              <a:rPr lang="fa-IR" sz="2400" dirty="0">
                <a:cs typeface="B Nazanin" panose="00000400000000000000" pitchFamily="2" charset="-78"/>
              </a:rPr>
              <a:t>کار اضـافه </a:t>
            </a:r>
            <a:r>
              <a:rPr lang="fa-IR" sz="2400" dirty="0" smtClean="0">
                <a:cs typeface="B Nazanin" panose="00000400000000000000" pitchFamily="2" charset="-78"/>
              </a:rPr>
              <a:t>کارکنان </a:t>
            </a:r>
            <a:r>
              <a:rPr lang="fa-IR" sz="2400" dirty="0">
                <a:cs typeface="B Nazanin" panose="00000400000000000000" pitchFamily="2" charset="-78"/>
              </a:rPr>
              <a:t>خارج از شـرح وظـايف مربوطـه </a:t>
            </a:r>
            <a:r>
              <a:rPr lang="fa-IR" sz="2400" dirty="0" smtClean="0">
                <a:cs typeface="B Nazanin" panose="00000400000000000000" pitchFamily="2" charset="-78"/>
              </a:rPr>
              <a:t>وقـت </a:t>
            </a:r>
            <a:r>
              <a:rPr lang="fa-IR" sz="2400" dirty="0">
                <a:cs typeface="B Nazanin" panose="00000400000000000000" pitchFamily="2" charset="-78"/>
              </a:rPr>
              <a:t>اداری، حـق حضـور در جلسـه، مأموريتها، کارانه و...( -1 حکم </a:t>
            </a:r>
            <a:r>
              <a:rPr lang="fa-IR" sz="2400" dirty="0" smtClean="0">
                <a:cs typeface="B Nazanin" panose="00000400000000000000" pitchFamily="2" charset="-78"/>
              </a:rPr>
              <a:t>حقوقي </a:t>
            </a:r>
            <a:r>
              <a:rPr lang="fa-IR" sz="2400" dirty="0">
                <a:cs typeface="B Nazanin" panose="00000400000000000000" pitchFamily="2" charset="-78"/>
              </a:rPr>
              <a:t>-2 دستور پرداخت -3 اخذ گواهي انجـام کار جهت </a:t>
            </a:r>
            <a:r>
              <a:rPr lang="fa-IR" sz="2400" dirty="0" smtClean="0">
                <a:cs typeface="B Nazanin" panose="00000400000000000000" pitchFamily="2" charset="-78"/>
              </a:rPr>
              <a:t>تغییرات مقداری و </a:t>
            </a:r>
            <a:r>
              <a:rPr lang="fa-IR" sz="2400" dirty="0">
                <a:cs typeface="B Nazanin" panose="00000400000000000000" pitchFamily="2" charset="-78"/>
              </a:rPr>
              <a:t>ريالي ماهیانه از سوی رئیس مؤسسه يا </a:t>
            </a:r>
            <a:r>
              <a:rPr lang="fa-IR" sz="2400" dirty="0" smtClean="0">
                <a:cs typeface="B Nazanin" panose="00000400000000000000" pitchFamily="2" charset="-78"/>
              </a:rPr>
              <a:t>مقام </a:t>
            </a:r>
            <a:r>
              <a:rPr lang="fa-IR" sz="2400" dirty="0">
                <a:cs typeface="B Nazanin" panose="00000400000000000000" pitchFamily="2" charset="-78"/>
              </a:rPr>
              <a:t>مجاز از طرف </a:t>
            </a:r>
            <a:r>
              <a:rPr lang="fa-IR" sz="2400" dirty="0" smtClean="0">
                <a:cs typeface="B Nazanin" panose="00000400000000000000" pitchFamily="2" charset="-78"/>
              </a:rPr>
              <a:t>ايشان يا </a:t>
            </a:r>
            <a:r>
              <a:rPr lang="fa-IR" sz="2400" dirty="0">
                <a:cs typeface="B Nazanin" panose="00000400000000000000" pitchFamily="2" charset="-78"/>
              </a:rPr>
              <a:t>رئیس واحد اجرايي </a:t>
            </a:r>
            <a:r>
              <a:rPr lang="fa-IR" sz="2400" dirty="0" smtClean="0">
                <a:cs typeface="B Nazanin" panose="00000400000000000000" pitchFamily="2" charset="-78"/>
              </a:rPr>
              <a:t>مسـتقل </a:t>
            </a:r>
            <a:r>
              <a:rPr lang="fa-IR" sz="2400" dirty="0">
                <a:cs typeface="B Nazanin" panose="00000400000000000000" pitchFamily="2" charset="-78"/>
              </a:rPr>
              <a:t>-4 </a:t>
            </a:r>
            <a:r>
              <a:rPr lang="fa-IR" sz="2400" dirty="0" smtClean="0">
                <a:cs typeface="B Nazanin" panose="00000400000000000000" pitchFamily="2" charset="-78"/>
              </a:rPr>
              <a:t>گواهي </a:t>
            </a:r>
            <a:r>
              <a:rPr lang="fa-IR" sz="2400" dirty="0">
                <a:cs typeface="B Nazanin" panose="00000400000000000000" pitchFamily="2" charset="-78"/>
              </a:rPr>
              <a:t>بانـک حـاکي از پرداخـت وجـه بـه ذينفـع -5 صورتحسـاب خـدمات تشخیصـي و درمـاني حسـب مـورد -6 </a:t>
            </a:r>
            <a:r>
              <a:rPr lang="fa-IR" sz="2400" dirty="0" smtClean="0">
                <a:cs typeface="B Nazanin" panose="00000400000000000000" pitchFamily="2" charset="-78"/>
              </a:rPr>
              <a:t>هزينه های </a:t>
            </a:r>
            <a:r>
              <a:rPr lang="fa-IR" sz="2400" dirty="0">
                <a:cs typeface="B Nazanin" panose="00000400000000000000" pitchFamily="2" charset="-78"/>
              </a:rPr>
              <a:t>خارج از کشور مأمورين اعزامي با امضای رئـیس مؤسسـه يـا </a:t>
            </a:r>
            <a:r>
              <a:rPr lang="fa-IR" sz="2400" dirty="0" smtClean="0">
                <a:cs typeface="B Nazanin" panose="00000400000000000000" pitchFamily="2" charset="-78"/>
              </a:rPr>
              <a:t>مقام </a:t>
            </a:r>
            <a:r>
              <a:rPr lang="fa-IR" sz="2400" dirty="0">
                <a:cs typeface="B Nazanin" panose="00000400000000000000" pitchFamily="2" charset="-78"/>
              </a:rPr>
              <a:t>مجاز از طرف </a:t>
            </a:r>
            <a:r>
              <a:rPr lang="fa-IR" sz="2400" dirty="0" smtClean="0">
                <a:cs typeface="B Nazanin" panose="00000400000000000000" pitchFamily="2" charset="-78"/>
              </a:rPr>
              <a:t>ايشان </a:t>
            </a:r>
            <a:r>
              <a:rPr lang="fa-IR" sz="2400" dirty="0">
                <a:cs typeface="B Nazanin" panose="00000400000000000000" pitchFamily="2" charset="-78"/>
              </a:rPr>
              <a:t>با ارائه مدارک مستند </a:t>
            </a:r>
            <a:r>
              <a:rPr lang="fa-IR" sz="2400" dirty="0" smtClean="0">
                <a:cs typeface="B Nazanin" panose="00000400000000000000" pitchFamily="2" charset="-78"/>
              </a:rPr>
              <a:t>قابل </a:t>
            </a:r>
            <a:r>
              <a:rPr lang="fa-IR" sz="2400" dirty="0">
                <a:cs typeface="B Nazanin" panose="00000400000000000000" pitchFamily="2" charset="-78"/>
              </a:rPr>
              <a:t>پرداخت خواهد </a:t>
            </a:r>
            <a:r>
              <a:rPr lang="fa-IR" sz="2400" dirty="0" smtClean="0">
                <a:cs typeface="B Nazanin" panose="00000400000000000000" pitchFamily="2" charset="-78"/>
              </a:rPr>
              <a:t>بود</a:t>
            </a:r>
          </a:p>
          <a:p>
            <a:pPr algn="r"/>
            <a:r>
              <a:rPr lang="fa-IR" sz="2400" dirty="0" smtClean="0">
                <a:cs typeface="B Nazanin" panose="00000400000000000000" pitchFamily="2" charset="-78"/>
              </a:rPr>
              <a:t>ه</a:t>
            </a:r>
            <a:r>
              <a:rPr lang="fa-IR" sz="2400" dirty="0">
                <a:cs typeface="B Nazanin" panose="00000400000000000000" pitchFamily="2" charset="-78"/>
              </a:rPr>
              <a:t>( ساير </a:t>
            </a:r>
            <a:r>
              <a:rPr lang="fa-IR" sz="2400" dirty="0" smtClean="0">
                <a:cs typeface="B Nazanin" panose="00000400000000000000" pitchFamily="2" charset="-78"/>
              </a:rPr>
              <a:t>هزينه ها </a:t>
            </a:r>
            <a:r>
              <a:rPr lang="fa-IR" sz="2400" dirty="0">
                <a:cs typeface="B Nazanin" panose="00000400000000000000" pitchFamily="2" charset="-78"/>
              </a:rPr>
              <a:t>شامل: </a:t>
            </a:r>
            <a:r>
              <a:rPr lang="fa-IR" sz="2400" dirty="0" smtClean="0">
                <a:cs typeface="B Nazanin" panose="00000400000000000000" pitchFamily="2" charset="-78"/>
              </a:rPr>
              <a:t>هزينه های </a:t>
            </a:r>
            <a:r>
              <a:rPr lang="fa-IR" sz="2400" dirty="0">
                <a:cs typeface="B Nazanin" panose="00000400000000000000" pitchFamily="2" charset="-78"/>
              </a:rPr>
              <a:t>دعوتها، </a:t>
            </a:r>
            <a:r>
              <a:rPr lang="fa-IR" sz="2400" dirty="0" smtClean="0">
                <a:cs typeface="B Nazanin" panose="00000400000000000000" pitchFamily="2" charset="-78"/>
              </a:rPr>
              <a:t>پذيرايي ها</a:t>
            </a:r>
            <a:r>
              <a:rPr lang="fa-IR" sz="2400" dirty="0">
                <a:cs typeface="B Nazanin" panose="00000400000000000000" pitchFamily="2" charset="-78"/>
              </a:rPr>
              <a:t>، هدايا، تشريفات مؤسسـه، ورزشي، مسافرتهای علمي و </a:t>
            </a:r>
            <a:r>
              <a:rPr lang="fa-IR" sz="2400" dirty="0" smtClean="0">
                <a:cs typeface="B Nazanin" panose="00000400000000000000" pitchFamily="2" charset="-78"/>
              </a:rPr>
              <a:t>مسابقات دانشجو یان و کارکنان  </a:t>
            </a:r>
            <a:r>
              <a:rPr lang="fa-IR" sz="2400" dirty="0">
                <a:cs typeface="B Nazanin" panose="00000400000000000000" pitchFamily="2" charset="-78"/>
              </a:rPr>
              <a:t>در داخل و خارج از کشور، </a:t>
            </a:r>
            <a:r>
              <a:rPr lang="fa-IR" sz="2400" dirty="0" smtClean="0">
                <a:cs typeface="B Nazanin" panose="00000400000000000000" pitchFamily="2" charset="-78"/>
              </a:rPr>
              <a:t>پروژه های </a:t>
            </a:r>
            <a:r>
              <a:rPr lang="fa-IR" sz="2400" dirty="0">
                <a:cs typeface="B Nazanin" panose="00000400000000000000" pitchFamily="2" charset="-78"/>
              </a:rPr>
              <a:t>تحریراتي، خريد کتـب و </a:t>
            </a:r>
            <a:r>
              <a:rPr lang="fa-IR" sz="2400" dirty="0" smtClean="0">
                <a:cs typeface="B Nazanin" panose="00000400000000000000" pitchFamily="2" charset="-78"/>
              </a:rPr>
              <a:t>مجـلات </a:t>
            </a:r>
            <a:r>
              <a:rPr lang="fa-IR" sz="2400" dirty="0">
                <a:cs typeface="B Nazanin" panose="00000400000000000000" pitchFamily="2" charset="-78"/>
              </a:rPr>
              <a:t>)چـاپي و الکترونیکـي ( </a:t>
            </a:r>
            <a:r>
              <a:rPr lang="fa-IR" sz="2400" dirty="0" smtClean="0">
                <a:cs typeface="B Nazanin" panose="00000400000000000000" pitchFamily="2" charset="-78"/>
              </a:rPr>
              <a:t>بلـیط </a:t>
            </a:r>
            <a:r>
              <a:rPr lang="fa-IR" sz="2400" dirty="0">
                <a:cs typeface="B Nazanin" panose="00000400000000000000" pitchFamily="2" charset="-78"/>
              </a:rPr>
              <a:t>الکترونیکي و </a:t>
            </a:r>
            <a:r>
              <a:rPr lang="fa-IR" sz="2400" dirty="0" smtClean="0">
                <a:cs typeface="B Nazanin" panose="00000400000000000000" pitchFamily="2" charset="-78"/>
              </a:rPr>
              <a:t>بلیط </a:t>
            </a:r>
            <a:r>
              <a:rPr lang="fa-IR" sz="2400" dirty="0">
                <a:cs typeface="B Nazanin" panose="00000400000000000000" pitchFamily="2" charset="-78"/>
              </a:rPr>
              <a:t>هواپیما، </a:t>
            </a:r>
            <a:r>
              <a:rPr lang="fa-IR" sz="2400" dirty="0" smtClean="0">
                <a:cs typeface="B Nazanin" panose="00000400000000000000" pitchFamily="2" charset="-78"/>
              </a:rPr>
              <a:t>کنگره ها</a:t>
            </a:r>
            <a:r>
              <a:rPr lang="fa-IR" sz="2400" dirty="0">
                <a:cs typeface="B Nazanin" panose="00000400000000000000" pitchFamily="2" charset="-78"/>
              </a:rPr>
              <a:t>، همايشها و کارگاههای آموزشـي، شـر کت و برگزاری مجامع علمي و نمايشگاههای داخلي و خارجي و هزينـه هـای خانـه هـای بهداشت و فعالیتهای بهداشتي و همچنین حـق الزحمـه هـای پرسـنلي ناشـي از فعالیتهای بهداشتي، آموزشي و پژوهشي و درمـاني و اداری مـالي کـه خـارج از وظايف مستمر پرسـنل و </a:t>
            </a:r>
            <a:r>
              <a:rPr lang="fa-IR" sz="2400" dirty="0" smtClean="0">
                <a:cs typeface="B Nazanin" panose="00000400000000000000" pitchFamily="2" charset="-78"/>
              </a:rPr>
              <a:t>براسـاس </a:t>
            </a:r>
            <a:r>
              <a:rPr lang="fa-IR" sz="2400" dirty="0">
                <a:cs typeface="B Nazanin" panose="00000400000000000000" pitchFamily="2" charset="-78"/>
              </a:rPr>
              <a:t>درخواسـت مراجـع </a:t>
            </a:r>
            <a:r>
              <a:rPr lang="fa-IR" sz="2400" dirty="0" smtClean="0">
                <a:cs typeface="B Nazanin" panose="00000400000000000000" pitchFamily="2" charset="-78"/>
              </a:rPr>
              <a:t>ذيـربط </a:t>
            </a:r>
            <a:r>
              <a:rPr lang="fa-IR" sz="2400" dirty="0">
                <a:cs typeface="B Nazanin" panose="00000400000000000000" pitchFamily="2" charset="-78"/>
              </a:rPr>
              <a:t>از مؤسسـه انجـام ميپذيرد و در جهت اهداف وزارت بهداشت و </a:t>
            </a:r>
            <a:r>
              <a:rPr lang="fa-IR" sz="2400" dirty="0" smtClean="0">
                <a:cs typeface="B Nazanin" panose="00000400000000000000" pitchFamily="2" charset="-78"/>
              </a:rPr>
              <a:t>درمان </a:t>
            </a:r>
            <a:r>
              <a:rPr lang="fa-IR" sz="2400" dirty="0">
                <a:cs typeface="B Nazanin" panose="00000400000000000000" pitchFamily="2" charset="-78"/>
              </a:rPr>
              <a:t>و آموزش پزشکي و مؤسسـه </a:t>
            </a:r>
            <a:r>
              <a:rPr lang="fa-IR" sz="2400" dirty="0" smtClean="0">
                <a:cs typeface="B Nazanin" panose="00000400000000000000" pitchFamily="2" charset="-78"/>
              </a:rPr>
              <a:t>ميباشد.</a:t>
            </a:r>
            <a:endParaRPr lang="fa-IR" sz="2400" dirty="0">
              <a:cs typeface="B Nazanin" panose="00000400000000000000" pitchFamily="2" charset="-78"/>
            </a:endParaRPr>
          </a:p>
        </p:txBody>
      </p:sp>
    </p:spTree>
    <p:extLst>
      <p:ext uri="{BB962C8B-B14F-4D97-AF65-F5344CB8AC3E}">
        <p14:creationId xmlns:p14="http://schemas.microsoft.com/office/powerpoint/2010/main" val="18543545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7715" y="0"/>
            <a:ext cx="11669486" cy="6555641"/>
          </a:xfrm>
          <a:prstGeom prst="rect">
            <a:avLst/>
          </a:prstGeom>
          <a:noFill/>
        </p:spPr>
        <p:txBody>
          <a:bodyPr wrap="square" rtlCol="1">
            <a:spAutoFit/>
          </a:bodyPr>
          <a:lstStyle/>
          <a:p>
            <a:pPr algn="r" rtl="1"/>
            <a:r>
              <a:rPr lang="fa-IR" sz="2800" dirty="0">
                <a:solidFill>
                  <a:prstClr val="black"/>
                </a:solidFill>
                <a:cs typeface="B Nazanin" panose="00000400000000000000" pitchFamily="2" charset="-78"/>
              </a:rPr>
              <a:t>بدوا رعايت موارد مندرج در اين ماده و بر </a:t>
            </a:r>
            <a:r>
              <a:rPr lang="fa-IR" sz="2800" dirty="0" smtClean="0">
                <a:solidFill>
                  <a:prstClr val="black"/>
                </a:solidFill>
                <a:cs typeface="B Nazanin" panose="00000400000000000000" pitchFamily="2" charset="-78"/>
              </a:rPr>
              <a:t>اسـاس </a:t>
            </a:r>
            <a:r>
              <a:rPr lang="fa-IR" sz="2800" dirty="0">
                <a:solidFill>
                  <a:prstClr val="black"/>
                </a:solidFill>
                <a:cs typeface="B Nazanin" panose="00000400000000000000" pitchFamily="2" charset="-78"/>
              </a:rPr>
              <a:t>صورتحسـاب هـا و يـا صورتجلسات و دستورالعملهای اجرايي حسب مورد کـه بـه گـواهي </a:t>
            </a:r>
            <a:r>
              <a:rPr lang="fa-IR" sz="2800" dirty="0" smtClean="0">
                <a:solidFill>
                  <a:prstClr val="black"/>
                </a:solidFill>
                <a:cs typeface="B Nazanin" panose="00000400000000000000" pitchFamily="2" charset="-78"/>
              </a:rPr>
              <a:t>مسـوولان و </a:t>
            </a:r>
            <a:r>
              <a:rPr lang="fa-IR" sz="2800" dirty="0">
                <a:solidFill>
                  <a:prstClr val="black"/>
                </a:solidFill>
                <a:cs typeface="B Nazanin" panose="00000400000000000000" pitchFamily="2" charset="-78"/>
              </a:rPr>
              <a:t>رئیس واحد اجرايي رسیده باشد با </a:t>
            </a:r>
            <a:r>
              <a:rPr lang="fa-IR" sz="2800" dirty="0" smtClean="0">
                <a:solidFill>
                  <a:prstClr val="black"/>
                </a:solidFill>
                <a:cs typeface="B Nazanin" panose="00000400000000000000" pitchFamily="2" charset="-78"/>
              </a:rPr>
              <a:t>مسوولیت </a:t>
            </a:r>
            <a:r>
              <a:rPr lang="fa-IR" sz="2800" dirty="0">
                <a:solidFill>
                  <a:prstClr val="black"/>
                </a:solidFill>
                <a:cs typeface="B Nazanin" panose="00000400000000000000" pitchFamily="2" charset="-78"/>
              </a:rPr>
              <a:t>رئیس واحد هزينه کننده با </a:t>
            </a:r>
            <a:r>
              <a:rPr lang="fa-IR" sz="2800" dirty="0" smtClean="0">
                <a:solidFill>
                  <a:prstClr val="black"/>
                </a:solidFill>
                <a:cs typeface="B Nazanin" panose="00000400000000000000" pitchFamily="2" charset="-78"/>
              </a:rPr>
              <a:t>موافقـت </a:t>
            </a:r>
            <a:r>
              <a:rPr lang="fa-IR" sz="2800" dirty="0">
                <a:solidFill>
                  <a:prstClr val="black"/>
                </a:solidFill>
                <a:cs typeface="B Nazanin" panose="00000400000000000000" pitchFamily="2" charset="-78"/>
              </a:rPr>
              <a:t>رئیس مؤسسه يـا </a:t>
            </a:r>
            <a:r>
              <a:rPr lang="fa-IR" sz="2800" dirty="0" smtClean="0">
                <a:solidFill>
                  <a:prstClr val="black"/>
                </a:solidFill>
                <a:cs typeface="B Nazanin" panose="00000400000000000000" pitchFamily="2" charset="-78"/>
              </a:rPr>
              <a:t>مرقام </a:t>
            </a:r>
            <a:r>
              <a:rPr lang="fa-IR" sz="2800" dirty="0">
                <a:solidFill>
                  <a:prstClr val="black"/>
                </a:solidFill>
                <a:cs typeface="B Nazanin" panose="00000400000000000000" pitchFamily="2" charset="-78"/>
              </a:rPr>
              <a:t>مجـاز از طـرف او مابـل پرداخـت خواهـد بـود . در مـورد واحدهای اجرايي </a:t>
            </a:r>
            <a:r>
              <a:rPr lang="fa-IR" sz="2800" dirty="0" smtClean="0">
                <a:solidFill>
                  <a:prstClr val="black"/>
                </a:solidFill>
                <a:cs typeface="B Nazanin" panose="00000400000000000000" pitchFamily="2" charset="-78"/>
              </a:rPr>
              <a:t>مستقل </a:t>
            </a:r>
            <a:r>
              <a:rPr lang="fa-IR" sz="2800" dirty="0">
                <a:solidFill>
                  <a:prstClr val="black"/>
                </a:solidFill>
                <a:cs typeface="B Nazanin" panose="00000400000000000000" pitchFamily="2" charset="-78"/>
              </a:rPr>
              <a:t>با تشخیص و </a:t>
            </a:r>
            <a:r>
              <a:rPr lang="fa-IR" sz="2800" dirty="0" smtClean="0">
                <a:solidFill>
                  <a:prstClr val="black"/>
                </a:solidFill>
                <a:cs typeface="B Nazanin" panose="00000400000000000000" pitchFamily="2" charset="-78"/>
              </a:rPr>
              <a:t>مسولیت </a:t>
            </a:r>
            <a:r>
              <a:rPr lang="fa-IR" sz="2800" dirty="0">
                <a:solidFill>
                  <a:prstClr val="black"/>
                </a:solidFill>
                <a:cs typeface="B Nazanin" panose="00000400000000000000" pitchFamily="2" charset="-78"/>
              </a:rPr>
              <a:t>رئیس واحد اجرايي ميباشد</a:t>
            </a:r>
            <a:r>
              <a:rPr lang="fa-IR" sz="2800" dirty="0" smtClean="0">
                <a:solidFill>
                  <a:prstClr val="black"/>
                </a:solidFill>
                <a:cs typeface="B Nazanin" panose="00000400000000000000" pitchFamily="2" charset="-78"/>
              </a:rPr>
              <a:t>.</a:t>
            </a:r>
          </a:p>
          <a:p>
            <a:pPr algn="r" rtl="1"/>
            <a:r>
              <a:rPr lang="fa-IR" sz="2800" dirty="0" smtClean="0">
                <a:solidFill>
                  <a:prstClr val="black"/>
                </a:solidFill>
                <a:cs typeface="B Nazanin" panose="00000400000000000000" pitchFamily="2" charset="-78"/>
              </a:rPr>
              <a:t> </a:t>
            </a:r>
            <a:r>
              <a:rPr lang="fa-IR" sz="2800" dirty="0">
                <a:solidFill>
                  <a:prstClr val="black"/>
                </a:solidFill>
                <a:cs typeface="B Nazanin" panose="00000400000000000000" pitchFamily="2" charset="-78"/>
              </a:rPr>
              <a:t>تبصره:1 رئیس مؤسسه ميتواند در مواردی که </a:t>
            </a:r>
            <a:r>
              <a:rPr lang="fa-IR" sz="2800" dirty="0" smtClean="0">
                <a:solidFill>
                  <a:prstClr val="black"/>
                </a:solidFill>
                <a:cs typeface="B Nazanin" panose="00000400000000000000" pitchFamily="2" charset="-78"/>
              </a:rPr>
              <a:t>پیش بیني </a:t>
            </a:r>
            <a:r>
              <a:rPr lang="fa-IR" sz="2800" dirty="0">
                <a:solidFill>
                  <a:prstClr val="black"/>
                </a:solidFill>
                <a:cs typeface="B Nazanin" panose="00000400000000000000" pitchFamily="2" charset="-78"/>
              </a:rPr>
              <a:t>نشـده مـدارک مـورد نیاز را تعیین نمايد</a:t>
            </a:r>
            <a:r>
              <a:rPr lang="fa-IR" sz="2800" dirty="0" smtClean="0">
                <a:solidFill>
                  <a:prstClr val="black"/>
                </a:solidFill>
                <a:cs typeface="B Nazanin" panose="00000400000000000000" pitchFamily="2" charset="-78"/>
              </a:rPr>
              <a:t>.</a:t>
            </a:r>
          </a:p>
          <a:p>
            <a:pPr algn="r" rtl="1"/>
            <a:r>
              <a:rPr lang="fa-IR" sz="2800" dirty="0" smtClean="0">
                <a:solidFill>
                  <a:prstClr val="black"/>
                </a:solidFill>
                <a:cs typeface="B Nazanin" panose="00000400000000000000" pitchFamily="2" charset="-78"/>
              </a:rPr>
              <a:t> </a:t>
            </a:r>
            <a:r>
              <a:rPr lang="fa-IR" sz="2800" dirty="0">
                <a:solidFill>
                  <a:prstClr val="black"/>
                </a:solidFill>
                <a:cs typeface="B Nazanin" panose="00000400000000000000" pitchFamily="2" charset="-78"/>
              </a:rPr>
              <a:t>تبصره:2 پرداختهای مربوط به طرحهـای پژوهشـي مصـوب شـورای پـژوهش مؤسسه تا </a:t>
            </a:r>
            <a:r>
              <a:rPr lang="fa-IR" sz="2800" dirty="0" smtClean="0">
                <a:solidFill>
                  <a:prstClr val="black"/>
                </a:solidFill>
                <a:cs typeface="B Nazanin" panose="00000400000000000000" pitchFamily="2" charset="-78"/>
              </a:rPr>
              <a:t>صرف </a:t>
            </a:r>
            <a:r>
              <a:rPr lang="fa-IR" sz="2800" dirty="0">
                <a:solidFill>
                  <a:prstClr val="black"/>
                </a:solidFill>
                <a:cs typeface="B Nazanin" panose="00000400000000000000" pitchFamily="2" charset="-78"/>
              </a:rPr>
              <a:t>اعتبارات حوزه پژوهش مؤسسه از شمول </a:t>
            </a:r>
            <a:r>
              <a:rPr lang="fa-IR" sz="2800" dirty="0" smtClean="0">
                <a:solidFill>
                  <a:prstClr val="black"/>
                </a:solidFill>
                <a:cs typeface="B Nazanin" panose="00000400000000000000" pitchFamily="2" charset="-78"/>
              </a:rPr>
              <a:t>مقررات </a:t>
            </a:r>
            <a:r>
              <a:rPr lang="fa-IR" sz="2800" dirty="0">
                <a:solidFill>
                  <a:prstClr val="black"/>
                </a:solidFill>
                <a:cs typeface="B Nazanin" panose="00000400000000000000" pitchFamily="2" charset="-78"/>
              </a:rPr>
              <a:t>اين آئـین نامـه مستثني بوده و لیکن اين پرداختها بايد حسـب گـزارش مجـری طـرح، پـس از تأيید ناظر و </a:t>
            </a:r>
            <a:r>
              <a:rPr lang="fa-IR" sz="2800" dirty="0" smtClean="0">
                <a:solidFill>
                  <a:prstClr val="black"/>
                </a:solidFill>
                <a:cs typeface="B Nazanin" panose="00000400000000000000" pitchFamily="2" charset="-78"/>
              </a:rPr>
              <a:t>معاون پژوهشي </a:t>
            </a:r>
            <a:r>
              <a:rPr lang="fa-IR" sz="2800" dirty="0">
                <a:solidFill>
                  <a:prstClr val="black"/>
                </a:solidFill>
                <a:cs typeface="B Nazanin" panose="00000400000000000000" pitchFamily="2" charset="-78"/>
              </a:rPr>
              <a:t>به تأيید نهايي رئیس مؤسسه يا </a:t>
            </a:r>
            <a:r>
              <a:rPr lang="fa-IR" sz="2800" dirty="0" smtClean="0">
                <a:solidFill>
                  <a:prstClr val="black"/>
                </a:solidFill>
                <a:cs typeface="B Nazanin" panose="00000400000000000000" pitchFamily="2" charset="-78"/>
              </a:rPr>
              <a:t>مقام </a:t>
            </a:r>
            <a:r>
              <a:rPr lang="fa-IR" sz="2800" dirty="0">
                <a:solidFill>
                  <a:prstClr val="black"/>
                </a:solidFill>
                <a:cs typeface="B Nazanin" panose="00000400000000000000" pitchFamily="2" charset="-78"/>
              </a:rPr>
              <a:t>مجـاز از طـرف </a:t>
            </a:r>
            <a:r>
              <a:rPr lang="fa-IR" sz="2800" dirty="0" smtClean="0">
                <a:solidFill>
                  <a:prstClr val="black"/>
                </a:solidFill>
                <a:cs typeface="B Nazanin" panose="00000400000000000000" pitchFamily="2" charset="-78"/>
              </a:rPr>
              <a:t>ايشان برسد </a:t>
            </a:r>
            <a:r>
              <a:rPr lang="fa-IR" sz="2800" dirty="0">
                <a:solidFill>
                  <a:prstClr val="black"/>
                </a:solidFill>
                <a:cs typeface="B Nazanin" panose="00000400000000000000" pitchFamily="2" charset="-78"/>
              </a:rPr>
              <a:t>و در مورد </a:t>
            </a:r>
            <a:r>
              <a:rPr lang="fa-IR" sz="2800" dirty="0" smtClean="0">
                <a:solidFill>
                  <a:prstClr val="black"/>
                </a:solidFill>
                <a:cs typeface="B Nazanin" panose="00000400000000000000" pitchFamily="2" charset="-78"/>
              </a:rPr>
              <a:t>آن قسمت از هزينه های </a:t>
            </a:r>
            <a:r>
              <a:rPr lang="fa-IR" sz="2800" dirty="0">
                <a:solidFill>
                  <a:prstClr val="black"/>
                </a:solidFill>
                <a:cs typeface="B Nazanin" panose="00000400000000000000" pitchFamily="2" charset="-78"/>
              </a:rPr>
              <a:t>انجام شده کـه در پیشـبرد </a:t>
            </a:r>
            <a:r>
              <a:rPr lang="fa-IR" sz="2800" dirty="0" smtClean="0">
                <a:solidFill>
                  <a:prstClr val="black"/>
                </a:solidFill>
                <a:cs typeface="B Nazanin" panose="00000400000000000000" pitchFamily="2" charset="-78"/>
              </a:rPr>
              <a:t>طرح مؤثر واقع </a:t>
            </a:r>
            <a:r>
              <a:rPr lang="fa-IR" sz="2800" dirty="0">
                <a:solidFill>
                  <a:prstClr val="black"/>
                </a:solidFill>
                <a:cs typeface="B Nazanin" panose="00000400000000000000" pitchFamily="2" charset="-78"/>
              </a:rPr>
              <a:t>شده حسب گزارش مجری طرح، تأيید ناظر و </a:t>
            </a:r>
            <a:r>
              <a:rPr lang="fa-IR" sz="2800" dirty="0" smtClean="0">
                <a:solidFill>
                  <a:prstClr val="black"/>
                </a:solidFill>
                <a:cs typeface="B Nazanin" panose="00000400000000000000" pitchFamily="2" charset="-78"/>
              </a:rPr>
              <a:t>موافقت </a:t>
            </a:r>
            <a:r>
              <a:rPr lang="fa-IR" sz="2800" dirty="0">
                <a:solidFill>
                  <a:prstClr val="black"/>
                </a:solidFill>
                <a:cs typeface="B Nazanin" panose="00000400000000000000" pitchFamily="2" charset="-78"/>
              </a:rPr>
              <a:t>رئیس مؤسسه يا </a:t>
            </a:r>
            <a:r>
              <a:rPr lang="fa-IR" sz="2800" dirty="0" smtClean="0">
                <a:solidFill>
                  <a:prstClr val="black"/>
                </a:solidFill>
                <a:cs typeface="B Nazanin" panose="00000400000000000000" pitchFamily="2" charset="-78"/>
              </a:rPr>
              <a:t>مقام </a:t>
            </a:r>
            <a:r>
              <a:rPr lang="fa-IR" sz="2800" dirty="0">
                <a:solidFill>
                  <a:prstClr val="black"/>
                </a:solidFill>
                <a:cs typeface="B Nazanin" panose="00000400000000000000" pitchFamily="2" charset="-78"/>
              </a:rPr>
              <a:t>مجاز از طرف </a:t>
            </a:r>
            <a:r>
              <a:rPr lang="fa-IR" sz="2800" dirty="0" smtClean="0">
                <a:solidFill>
                  <a:prstClr val="black"/>
                </a:solidFill>
                <a:cs typeface="B Nazanin" panose="00000400000000000000" pitchFamily="2" charset="-78"/>
              </a:rPr>
              <a:t>ايشان به </a:t>
            </a:r>
            <a:r>
              <a:rPr lang="fa-IR" sz="2800" dirty="0">
                <a:solidFill>
                  <a:prstClr val="black"/>
                </a:solidFill>
                <a:cs typeface="B Nazanin" panose="00000400000000000000" pitchFamily="2" charset="-78"/>
              </a:rPr>
              <a:t>هزينه </a:t>
            </a:r>
            <a:r>
              <a:rPr lang="fa-IR" sz="2800" dirty="0" smtClean="0">
                <a:solidFill>
                  <a:prstClr val="black"/>
                </a:solidFill>
                <a:cs typeface="B Nazanin" panose="00000400000000000000" pitchFamily="2" charset="-78"/>
              </a:rPr>
              <a:t>قطعي </a:t>
            </a:r>
            <a:r>
              <a:rPr lang="fa-IR" sz="2800" dirty="0">
                <a:solidFill>
                  <a:prstClr val="black"/>
                </a:solidFill>
                <a:cs typeface="B Nazanin" panose="00000400000000000000" pitchFamily="2" charset="-78"/>
              </a:rPr>
              <a:t>منظور خواهد شد. و( کمک هزينه تحصیلي شامل کمک </a:t>
            </a:r>
            <a:r>
              <a:rPr lang="fa-IR" sz="2800" dirty="0" smtClean="0">
                <a:solidFill>
                  <a:prstClr val="black"/>
                </a:solidFill>
                <a:cs typeface="B Nazanin" panose="00000400000000000000" pitchFamily="2" charset="-78"/>
              </a:rPr>
              <a:t>هزينه های </a:t>
            </a:r>
            <a:r>
              <a:rPr lang="fa-IR" sz="2800" dirty="0">
                <a:solidFill>
                  <a:prstClr val="black"/>
                </a:solidFill>
                <a:cs typeface="B Nazanin" panose="00000400000000000000" pitchFamily="2" charset="-78"/>
              </a:rPr>
              <a:t>تحصیلي مصوب هیأت امنـاء بـه </a:t>
            </a:r>
            <a:r>
              <a:rPr lang="fa-IR" sz="2800" dirty="0" smtClean="0">
                <a:solidFill>
                  <a:prstClr val="black"/>
                </a:solidFill>
                <a:cs typeface="B Nazanin" panose="00000400000000000000" pitchFamily="2" charset="-78"/>
              </a:rPr>
              <a:t>رده های </a:t>
            </a:r>
            <a:r>
              <a:rPr lang="fa-IR" sz="2800" dirty="0">
                <a:solidFill>
                  <a:prstClr val="black"/>
                </a:solidFill>
                <a:cs typeface="B Nazanin" panose="00000400000000000000" pitchFamily="2" charset="-78"/>
              </a:rPr>
              <a:t>تحصیلي دستیاری تخصصي، فوق تخصصي، </a:t>
            </a:r>
            <a:r>
              <a:rPr lang="en-US" sz="2800" dirty="0">
                <a:solidFill>
                  <a:prstClr val="black"/>
                </a:solidFill>
                <a:cs typeface="B Nazanin" panose="00000400000000000000" pitchFamily="2" charset="-78"/>
              </a:rPr>
              <a:t>PhD، Research by PhD، </a:t>
            </a:r>
            <a:r>
              <a:rPr lang="fa-IR" sz="2800" dirty="0">
                <a:solidFill>
                  <a:prstClr val="black"/>
                </a:solidFill>
                <a:cs typeface="B Nazanin" panose="00000400000000000000" pitchFamily="2" charset="-78"/>
              </a:rPr>
              <a:t>پزشک پژوهشگر، کارورزی گروه پزشکي، </a:t>
            </a:r>
            <a:r>
              <a:rPr lang="fa-IR" sz="2800" dirty="0" smtClean="0">
                <a:solidFill>
                  <a:prstClr val="black"/>
                </a:solidFill>
                <a:cs typeface="B Nazanin" panose="00000400000000000000" pitchFamily="2" charset="-78"/>
              </a:rPr>
              <a:t>دانش آموزان  </a:t>
            </a:r>
            <a:r>
              <a:rPr lang="fa-IR" sz="2800" dirty="0">
                <a:solidFill>
                  <a:prstClr val="black"/>
                </a:solidFill>
                <a:cs typeface="B Nazanin" panose="00000400000000000000" pitchFamily="2" charset="-78"/>
              </a:rPr>
              <a:t>بهورزی و يا مـوارد </a:t>
            </a:r>
            <a:r>
              <a:rPr lang="fa-IR" sz="2800" dirty="0" smtClean="0">
                <a:solidFill>
                  <a:prstClr val="black"/>
                </a:solidFill>
                <a:cs typeface="B Nazanin" panose="00000400000000000000" pitchFamily="2" charset="-78"/>
              </a:rPr>
              <a:t>مشـابه </a:t>
            </a:r>
            <a:r>
              <a:rPr lang="fa-IR" sz="2800" dirty="0">
                <a:solidFill>
                  <a:prstClr val="black"/>
                </a:solidFill>
                <a:cs typeface="B Nazanin" panose="00000400000000000000" pitchFamily="2" charset="-78"/>
              </a:rPr>
              <a:t>ديگری که هیأت امناء تعیین </a:t>
            </a:r>
            <a:r>
              <a:rPr lang="fa-IR" sz="2800" dirty="0" smtClean="0">
                <a:solidFill>
                  <a:prstClr val="black"/>
                </a:solidFill>
                <a:cs typeface="B Nazanin" panose="00000400000000000000" pitchFamily="2" charset="-78"/>
              </a:rPr>
              <a:t>مي نمايد </a:t>
            </a:r>
            <a:r>
              <a:rPr lang="fa-IR" sz="2800" dirty="0">
                <a:solidFill>
                  <a:prstClr val="black"/>
                </a:solidFill>
                <a:cs typeface="B Nazanin" panose="00000400000000000000" pitchFamily="2" charset="-78"/>
              </a:rPr>
              <a:t>و همچنین کار دانشجويي مطـابق ضـوا </a:t>
            </a:r>
            <a:r>
              <a:rPr lang="fa-IR" sz="2800" dirty="0" smtClean="0">
                <a:solidFill>
                  <a:prstClr val="black"/>
                </a:solidFill>
                <a:cs typeface="B Nazanin" panose="00000400000000000000" pitchFamily="2" charset="-78"/>
              </a:rPr>
              <a:t>بط  </a:t>
            </a:r>
            <a:r>
              <a:rPr lang="fa-IR" sz="2800" dirty="0">
                <a:solidFill>
                  <a:prstClr val="black"/>
                </a:solidFill>
                <a:cs typeface="B Nazanin" panose="00000400000000000000" pitchFamily="2" charset="-78"/>
              </a:rPr>
              <a:t>مربوطه، با امضای رئیس مؤسسه يا </a:t>
            </a:r>
            <a:r>
              <a:rPr lang="fa-IR" sz="2800" dirty="0" smtClean="0">
                <a:solidFill>
                  <a:prstClr val="black"/>
                </a:solidFill>
                <a:cs typeface="B Nazanin" panose="00000400000000000000" pitchFamily="2" charset="-78"/>
              </a:rPr>
              <a:t>مقام </a:t>
            </a:r>
            <a:r>
              <a:rPr lang="fa-IR" sz="2800" dirty="0">
                <a:solidFill>
                  <a:prstClr val="black"/>
                </a:solidFill>
                <a:cs typeface="B Nazanin" panose="00000400000000000000" pitchFamily="2" charset="-78"/>
              </a:rPr>
              <a:t>مجـاز از طـرف </a:t>
            </a:r>
            <a:r>
              <a:rPr lang="fa-IR" sz="2800" dirty="0" smtClean="0">
                <a:solidFill>
                  <a:prstClr val="black"/>
                </a:solidFill>
                <a:cs typeface="B Nazanin" panose="00000400000000000000" pitchFamily="2" charset="-78"/>
              </a:rPr>
              <a:t>ايشـان بـا ارائـه </a:t>
            </a:r>
            <a:r>
              <a:rPr lang="fa-IR" sz="2800" dirty="0">
                <a:solidFill>
                  <a:prstClr val="black"/>
                </a:solidFill>
                <a:cs typeface="B Nazanin" panose="00000400000000000000" pitchFamily="2" charset="-78"/>
              </a:rPr>
              <a:t>مـدار ک مستند </a:t>
            </a:r>
            <a:r>
              <a:rPr lang="fa-IR" sz="2800" dirty="0" smtClean="0">
                <a:solidFill>
                  <a:prstClr val="black"/>
                </a:solidFill>
                <a:cs typeface="B Nazanin" panose="00000400000000000000" pitchFamily="2" charset="-78"/>
              </a:rPr>
              <a:t>قابل </a:t>
            </a:r>
            <a:r>
              <a:rPr lang="fa-IR" sz="2800" dirty="0">
                <a:solidFill>
                  <a:prstClr val="black"/>
                </a:solidFill>
                <a:cs typeface="B Nazanin" panose="00000400000000000000" pitchFamily="2" charset="-78"/>
              </a:rPr>
              <a:t>پرداخت </a:t>
            </a:r>
            <a:r>
              <a:rPr lang="fa-IR" sz="2800" dirty="0" smtClean="0">
                <a:solidFill>
                  <a:prstClr val="black"/>
                </a:solidFill>
                <a:cs typeface="B Nazanin" panose="00000400000000000000" pitchFamily="2" charset="-78"/>
              </a:rPr>
              <a:t>مي باشند</a:t>
            </a:r>
            <a:endParaRPr lang="fa-IR" sz="2800" dirty="0">
              <a:cs typeface="B Nazanin" panose="00000400000000000000" pitchFamily="2" charset="-78"/>
            </a:endParaRPr>
          </a:p>
        </p:txBody>
      </p:sp>
    </p:spTree>
    <p:extLst>
      <p:ext uri="{BB962C8B-B14F-4D97-AF65-F5344CB8AC3E}">
        <p14:creationId xmlns:p14="http://schemas.microsoft.com/office/powerpoint/2010/main" val="14179921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4286" y="1240972"/>
            <a:ext cx="10559143" cy="3539430"/>
          </a:xfrm>
          <a:prstGeom prst="rect">
            <a:avLst/>
          </a:prstGeom>
          <a:noFill/>
        </p:spPr>
        <p:txBody>
          <a:bodyPr wrap="square" rtlCol="1">
            <a:spAutoFit/>
          </a:bodyPr>
          <a:lstStyle/>
          <a:p>
            <a:pPr algn="r" rtl="1"/>
            <a:r>
              <a:rPr lang="fa-IR" sz="3200" dirty="0" smtClean="0">
                <a:cs typeface="B Nazanin" panose="00000400000000000000" pitchFamily="2" charset="-78"/>
              </a:rPr>
              <a:t>ماده:47 </a:t>
            </a:r>
            <a:r>
              <a:rPr lang="fa-IR" sz="3200" dirty="0">
                <a:cs typeface="B Nazanin" panose="00000400000000000000" pitchFamily="2" charset="-78"/>
              </a:rPr>
              <a:t>پرداخت کمک، هدايا و اعانه به صورت </a:t>
            </a:r>
            <a:r>
              <a:rPr lang="fa-IR" sz="3200" dirty="0" smtClean="0">
                <a:cs typeface="B Nazanin" panose="00000400000000000000" pitchFamily="2" charset="-78"/>
              </a:rPr>
              <a:t>نقدی </a:t>
            </a:r>
            <a:r>
              <a:rPr lang="fa-IR" sz="3200" dirty="0">
                <a:cs typeface="B Nazanin" panose="00000400000000000000" pitchFamily="2" charset="-78"/>
              </a:rPr>
              <a:t>يا غیـر </a:t>
            </a:r>
            <a:r>
              <a:rPr lang="fa-IR" sz="3200" dirty="0" smtClean="0">
                <a:cs typeface="B Nazanin" panose="00000400000000000000" pitchFamily="2" charset="-78"/>
              </a:rPr>
              <a:t>نقـدی </a:t>
            </a:r>
            <a:r>
              <a:rPr lang="fa-IR" sz="3200" dirty="0">
                <a:cs typeface="B Nazanin" panose="00000400000000000000" pitchFamily="2" charset="-78"/>
              </a:rPr>
              <a:t>بـه افـرا د و مؤسسات دولتي يا غیر دولتي تـا </a:t>
            </a:r>
            <a:r>
              <a:rPr lang="fa-IR" sz="3200" dirty="0" smtClean="0">
                <a:cs typeface="B Nazanin" panose="00000400000000000000" pitchFamily="2" charset="-78"/>
              </a:rPr>
              <a:t>سـقف </a:t>
            </a:r>
            <a:r>
              <a:rPr lang="fa-IR" sz="3200" dirty="0">
                <a:cs typeface="B Nazanin" panose="00000400000000000000" pitchFamily="2" charset="-78"/>
              </a:rPr>
              <a:t>10 درصـد کـل اعتبـارات مؤسسـه و در صورت نیاز مازاد بر </a:t>
            </a:r>
            <a:r>
              <a:rPr lang="fa-IR" sz="3200" dirty="0" smtClean="0">
                <a:cs typeface="B Nazanin" panose="00000400000000000000" pitchFamily="2" charset="-78"/>
              </a:rPr>
              <a:t>آن پس </a:t>
            </a:r>
            <a:r>
              <a:rPr lang="fa-IR" sz="3200" dirty="0">
                <a:cs typeface="B Nazanin" panose="00000400000000000000" pitchFamily="2" charset="-78"/>
              </a:rPr>
              <a:t>از تأيید هیأت امناء </a:t>
            </a:r>
            <a:r>
              <a:rPr lang="fa-IR" sz="3200" dirty="0" smtClean="0">
                <a:cs typeface="B Nazanin" panose="00000400000000000000" pitchFamily="2" charset="-78"/>
              </a:rPr>
              <a:t>بلامانع </a:t>
            </a:r>
            <a:r>
              <a:rPr lang="fa-IR" sz="3200" dirty="0">
                <a:cs typeface="B Nazanin" panose="00000400000000000000" pitchFamily="2" charset="-78"/>
              </a:rPr>
              <a:t>است مشروط به </a:t>
            </a:r>
            <a:r>
              <a:rPr lang="fa-IR" sz="3200" dirty="0" smtClean="0">
                <a:cs typeface="B Nazanin" panose="00000400000000000000" pitchFamily="2" charset="-78"/>
              </a:rPr>
              <a:t>آن که </a:t>
            </a:r>
            <a:r>
              <a:rPr lang="fa-IR" sz="3200" dirty="0">
                <a:cs typeface="B Nazanin" panose="00000400000000000000" pitchFamily="2" charset="-78"/>
              </a:rPr>
              <a:t>به تشخیص رئیس مؤسسه يا </a:t>
            </a:r>
            <a:r>
              <a:rPr lang="fa-IR" sz="3200" dirty="0" smtClean="0">
                <a:cs typeface="B Nazanin" panose="00000400000000000000" pitchFamily="2" charset="-78"/>
              </a:rPr>
              <a:t>مقام </a:t>
            </a:r>
            <a:r>
              <a:rPr lang="fa-IR" sz="3200" dirty="0">
                <a:cs typeface="B Nazanin" panose="00000400000000000000" pitchFamily="2" charset="-78"/>
              </a:rPr>
              <a:t>مجاز از طـرف </a:t>
            </a:r>
            <a:r>
              <a:rPr lang="fa-IR" sz="3200" dirty="0" smtClean="0">
                <a:cs typeface="B Nazanin" panose="00000400000000000000" pitchFamily="2" charset="-78"/>
              </a:rPr>
              <a:t>ايشـان ، </a:t>
            </a:r>
            <a:r>
              <a:rPr lang="fa-IR" sz="3200" dirty="0">
                <a:cs typeface="B Nazanin" panose="00000400000000000000" pitchFamily="2" charset="-78"/>
              </a:rPr>
              <a:t>خـدمات فـرد </a:t>
            </a:r>
            <a:r>
              <a:rPr lang="fa-IR" sz="3200" dirty="0" smtClean="0">
                <a:cs typeface="B Nazanin" panose="00000400000000000000" pitchFamily="2" charset="-78"/>
              </a:rPr>
              <a:t>حقیقی </a:t>
            </a:r>
            <a:r>
              <a:rPr lang="fa-IR" sz="3200" dirty="0">
                <a:cs typeface="B Nazanin" panose="00000400000000000000" pitchFamily="2" charset="-78"/>
              </a:rPr>
              <a:t>يـا </a:t>
            </a:r>
            <a:r>
              <a:rPr lang="fa-IR" sz="3200" dirty="0" smtClean="0">
                <a:cs typeface="B Nazanin" panose="00000400000000000000" pitchFamily="2" charset="-78"/>
              </a:rPr>
              <a:t>حقوقي </a:t>
            </a:r>
            <a:r>
              <a:rPr lang="fa-IR" sz="3200" dirty="0">
                <a:cs typeface="B Nazanin" panose="00000400000000000000" pitchFamily="2" charset="-78"/>
              </a:rPr>
              <a:t>ذينفع در راستای اهداف و وظايف مؤسسه باشد. اينگونـه پرداخـت هـا بـه حساب هزينه </a:t>
            </a:r>
            <a:r>
              <a:rPr lang="fa-IR" sz="3200" dirty="0" smtClean="0">
                <a:cs typeface="B Nazanin" panose="00000400000000000000" pitchFamily="2" charset="-78"/>
              </a:rPr>
              <a:t>قطعي </a:t>
            </a:r>
            <a:r>
              <a:rPr lang="fa-IR" sz="3200" dirty="0">
                <a:cs typeface="B Nazanin" panose="00000400000000000000" pitchFamily="2" charset="-78"/>
              </a:rPr>
              <a:t>منظور خواهد شد. در مورد واحدهای اجرايي </a:t>
            </a:r>
            <a:r>
              <a:rPr lang="fa-IR" sz="3200" dirty="0" smtClean="0">
                <a:cs typeface="B Nazanin" panose="00000400000000000000" pitchFamily="2" charset="-78"/>
              </a:rPr>
              <a:t>مستقل </a:t>
            </a:r>
            <a:r>
              <a:rPr lang="fa-IR" sz="3200" dirty="0">
                <a:cs typeface="B Nazanin" panose="00000400000000000000" pitchFamily="2" charset="-78"/>
              </a:rPr>
              <a:t>پـس از درخواست کتبي رئیس واحد اجرايي و </a:t>
            </a:r>
            <a:r>
              <a:rPr lang="fa-IR" sz="3200" dirty="0" smtClean="0">
                <a:cs typeface="B Nazanin" panose="00000400000000000000" pitchFamily="2" charset="-78"/>
              </a:rPr>
              <a:t>موافقت </a:t>
            </a:r>
            <a:r>
              <a:rPr lang="fa-IR" sz="3200" dirty="0">
                <a:cs typeface="B Nazanin" panose="00000400000000000000" pitchFamily="2" charset="-78"/>
              </a:rPr>
              <a:t>رئیس مؤسسه خواهد بود.</a:t>
            </a:r>
          </a:p>
        </p:txBody>
      </p:sp>
    </p:spTree>
    <p:extLst>
      <p:ext uri="{BB962C8B-B14F-4D97-AF65-F5344CB8AC3E}">
        <p14:creationId xmlns:p14="http://schemas.microsoft.com/office/powerpoint/2010/main" val="22693608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ChangeArrowheads="1"/>
          </p:cNvSpPr>
          <p:nvPr/>
        </p:nvSpPr>
        <p:spPr bwMode="auto">
          <a:xfrm>
            <a:off x="2881313" y="2571750"/>
            <a:ext cx="5429250" cy="3416320"/>
          </a:xfrm>
          <a:prstGeom prst="rect">
            <a:avLst/>
          </a:prstGeom>
          <a:noFill/>
          <a:ln w="9525">
            <a:noFill/>
            <a:miter lim="800000"/>
            <a:headEnd/>
            <a:tailEnd/>
          </a:ln>
        </p:spPr>
        <p:txBody>
          <a:bodyPr>
            <a:spAutoFit/>
          </a:bodyPr>
          <a:lstStyle/>
          <a:p>
            <a:pPr algn="ctr"/>
            <a:r>
              <a:rPr lang="fa-IR" sz="7200" b="1" dirty="0">
                <a:latin typeface="Calibri" pitchFamily="34" charset="0"/>
                <a:ea typeface="Calibri" pitchFamily="34" charset="0"/>
                <a:cs typeface="B Mitra" pitchFamily="2" charset="-78"/>
              </a:rPr>
              <a:t>اسناد مناقصه </a:t>
            </a:r>
            <a:endParaRPr lang="en-US" sz="7200" b="1" dirty="0">
              <a:latin typeface="Calibri" pitchFamily="34" charset="0"/>
              <a:ea typeface="Calibri" pitchFamily="34" charset="0"/>
              <a:cs typeface="B Mitra" pitchFamily="2" charset="-78"/>
            </a:endParaRPr>
          </a:p>
          <a:p>
            <a:pPr algn="ctr"/>
            <a:endParaRPr lang="en-US" sz="7200" b="1" dirty="0">
              <a:latin typeface="Calibri" pitchFamily="34" charset="0"/>
              <a:ea typeface="Calibri" pitchFamily="34" charset="0"/>
              <a:cs typeface="B Mitra" pitchFamily="2" charset="-78"/>
            </a:endParaRPr>
          </a:p>
          <a:p>
            <a:pPr algn="ctr"/>
            <a:endParaRPr lang="fa-IR" sz="7200" b="1" dirty="0">
              <a:latin typeface="Verdana" pitchFamily="34" charset="0"/>
              <a:ea typeface="Calibri" pitchFamily="34" charset="0"/>
              <a:cs typeface="Tahoma" pitchFamily="34" charset="0"/>
            </a:endParaRPr>
          </a:p>
        </p:txBody>
      </p:sp>
    </p:spTree>
    <p:extLst>
      <p:ext uri="{BB962C8B-B14F-4D97-AF65-F5344CB8AC3E}">
        <p14:creationId xmlns:p14="http://schemas.microsoft.com/office/powerpoint/2010/main" val="2195527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1689072" y="1142985"/>
            <a:ext cx="7858128" cy="4524315"/>
          </a:xfrm>
          <a:prstGeom prst="rect">
            <a:avLst/>
          </a:prstGeom>
          <a:noFill/>
          <a:ln w="9525">
            <a:noFill/>
            <a:miter lim="800000"/>
            <a:headEnd/>
            <a:tailEnd/>
          </a:ln>
        </p:spPr>
        <p:txBody>
          <a:bodyPr wrap="square">
            <a:spAutoFit/>
          </a:bodyPr>
          <a:lstStyle/>
          <a:p>
            <a:pPr algn="just" rtl="1"/>
            <a:r>
              <a:rPr lang="fa-IR" sz="4500" b="1" dirty="0">
                <a:latin typeface="Verdana" pitchFamily="34" charset="0"/>
                <a:cs typeface="B Mitra" pitchFamily="2" charset="-78"/>
              </a:rPr>
              <a:t>ب- مناقصه گزار: </a:t>
            </a:r>
            <a:r>
              <a:rPr lang="fa-IR" sz="4500" dirty="0">
                <a:latin typeface="Verdana" pitchFamily="34" charset="0"/>
                <a:cs typeface="B Mitra" pitchFamily="2" charset="-78"/>
              </a:rPr>
              <a:t>ستاد و کلیه واحد های اجرایی (مستقل، غیر مستقل موسسه ) که منطبق با تشکیلات مصوب، شامل دانشکده ها، مراکز تحقیقاتی، بیمارستان‌ها، شبکه بهداشت و درمان، مراکز بهداشتی، شعب بین‌الملل و غیره) مناقصه را برگزار می نمایند. </a:t>
            </a:r>
          </a:p>
          <a:p>
            <a:pPr algn="ctr" rtl="1"/>
            <a:endParaRPr lang="fa-IR" b="1" dirty="0">
              <a:latin typeface="Verdana" pitchFamily="34" charset="0"/>
              <a:cs typeface="B Mitra" pitchFamily="2" charset="-78"/>
            </a:endParaRPr>
          </a:p>
        </p:txBody>
      </p:sp>
      <p:sp>
        <p:nvSpPr>
          <p:cNvPr id="19459" name="Rectangle 2"/>
          <p:cNvSpPr>
            <a:spLocks noChangeArrowheads="1"/>
          </p:cNvSpPr>
          <p:nvPr/>
        </p:nvSpPr>
        <p:spPr bwMode="auto">
          <a:xfrm>
            <a:off x="2595539" y="5500702"/>
            <a:ext cx="3781425" cy="400050"/>
          </a:xfrm>
          <a:prstGeom prst="rect">
            <a:avLst/>
          </a:prstGeom>
          <a:noFill/>
          <a:ln w="9525">
            <a:noFill/>
            <a:miter lim="800000"/>
            <a:headEnd/>
            <a:tailEnd/>
          </a:ln>
        </p:spPr>
        <p:txBody>
          <a:bodyPr wrap="none">
            <a:spAutoFit/>
          </a:bodyPr>
          <a:lstStyle/>
          <a:p>
            <a:pPr algn="ctr" rtl="1"/>
            <a:r>
              <a:rPr lang="fa-IR" sz="2000" dirty="0">
                <a:latin typeface="Verdana" pitchFamily="34" charset="0"/>
                <a:cs typeface="B Mitra" pitchFamily="2" charset="-78"/>
              </a:rPr>
              <a:t>(بند ب ماده 56 آئین نامه مالی و معاملاتی دانشگاه)</a:t>
            </a:r>
          </a:p>
        </p:txBody>
      </p:sp>
    </p:spTree>
    <p:extLst>
      <p:ext uri="{BB962C8B-B14F-4D97-AF65-F5344CB8AC3E}">
        <p14:creationId xmlns:p14="http://schemas.microsoft.com/office/powerpoint/2010/main" val="35432782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Box 1"/>
          <p:cNvSpPr txBox="1">
            <a:spLocks noChangeArrowheads="1"/>
          </p:cNvSpPr>
          <p:nvPr/>
        </p:nvSpPr>
        <p:spPr bwMode="auto">
          <a:xfrm>
            <a:off x="552421" y="353655"/>
            <a:ext cx="8501091" cy="6504345"/>
          </a:xfrm>
          <a:prstGeom prst="rect">
            <a:avLst/>
          </a:prstGeom>
          <a:noFill/>
          <a:ln w="9525">
            <a:noFill/>
            <a:miter lim="800000"/>
            <a:headEnd/>
            <a:tailEnd/>
          </a:ln>
        </p:spPr>
        <p:txBody>
          <a:bodyPr wrap="square">
            <a:spAutoFit/>
          </a:bodyPr>
          <a:lstStyle/>
          <a:p>
            <a:pPr algn="just" rtl="1">
              <a:lnSpc>
                <a:spcPct val="150000"/>
              </a:lnSpc>
            </a:pPr>
            <a:r>
              <a:rPr lang="fa-IR" sz="2500" b="1" dirty="0">
                <a:cs typeface="B Mitra" pitchFamily="2" charset="-78"/>
              </a:rPr>
              <a:t>اسناد مناقصه باید شامل و حاوی موارد زیر باشد:</a:t>
            </a:r>
          </a:p>
          <a:p>
            <a:pPr algn="just" rtl="1">
              <a:lnSpc>
                <a:spcPts val="4100"/>
              </a:lnSpc>
            </a:pPr>
            <a:r>
              <a:rPr lang="fa-IR" sz="2500" dirty="0">
                <a:cs typeface="B Mitra" pitchFamily="2" charset="-78"/>
              </a:rPr>
              <a:t>1. نام و نشانی مناقصه گزار</a:t>
            </a:r>
            <a:endParaRPr lang="en-US" sz="2500" dirty="0">
              <a:cs typeface="B Mitra" pitchFamily="2" charset="-78"/>
            </a:endParaRPr>
          </a:p>
          <a:p>
            <a:pPr algn="just" rtl="1">
              <a:lnSpc>
                <a:spcPts val="4100"/>
              </a:lnSpc>
            </a:pPr>
            <a:r>
              <a:rPr lang="fa-IR" sz="2500" dirty="0">
                <a:cs typeface="B Mitra" pitchFamily="2" charset="-78"/>
              </a:rPr>
              <a:t>2. نوع و مبلغ تضمین مناقصه</a:t>
            </a:r>
            <a:endParaRPr lang="en-US" sz="2500" dirty="0">
              <a:cs typeface="B Mitra" pitchFamily="2" charset="-78"/>
            </a:endParaRPr>
          </a:p>
          <a:p>
            <a:pPr algn="just" rtl="1">
              <a:lnSpc>
                <a:spcPts val="4100"/>
              </a:lnSpc>
            </a:pPr>
            <a:r>
              <a:rPr lang="fa-IR" sz="2500" dirty="0">
                <a:cs typeface="B Mitra" pitchFamily="2" charset="-78"/>
              </a:rPr>
              <a:t>3. محل، زمان و مهلت دریافت اسناد، تحویل پیشنهادها و گشایش آنها</a:t>
            </a:r>
            <a:endParaRPr lang="en-US" sz="2500" dirty="0">
              <a:cs typeface="B Mitra" pitchFamily="2" charset="-78"/>
            </a:endParaRPr>
          </a:p>
          <a:p>
            <a:pPr algn="just" rtl="1">
              <a:lnSpc>
                <a:spcPts val="4100"/>
              </a:lnSpc>
            </a:pPr>
            <a:r>
              <a:rPr lang="fa-IR" sz="2500" dirty="0">
                <a:cs typeface="B Mitra" pitchFamily="2" charset="-78"/>
              </a:rPr>
              <a:t>4. مبلغ پیش پرداخت و تضمین حسن انجام کار </a:t>
            </a:r>
            <a:endParaRPr lang="en-US" sz="2500" dirty="0">
              <a:cs typeface="B Mitra" pitchFamily="2" charset="-78"/>
            </a:endParaRPr>
          </a:p>
          <a:p>
            <a:pPr algn="just" rtl="1">
              <a:lnSpc>
                <a:spcPts val="4100"/>
              </a:lnSpc>
            </a:pPr>
            <a:r>
              <a:rPr lang="fa-IR" sz="2500" dirty="0">
                <a:cs typeface="B Mitra" pitchFamily="2" charset="-78"/>
              </a:rPr>
              <a:t>5. مدت اعتبار پیشنهادها </a:t>
            </a:r>
            <a:r>
              <a:rPr lang="fa-IR" sz="2500" dirty="0">
                <a:solidFill>
                  <a:srgbClr val="FF0000"/>
                </a:solidFill>
                <a:cs typeface="B Mitra" pitchFamily="2" charset="-78"/>
              </a:rPr>
              <a:t>حداکثر بیست روز </a:t>
            </a:r>
            <a:r>
              <a:rPr lang="fa-IR" sz="2500" dirty="0">
                <a:cs typeface="B Mitra" pitchFamily="2" charset="-78"/>
              </a:rPr>
              <a:t>به استثنای ایام تعطیل خواهدبود</a:t>
            </a:r>
            <a:endParaRPr lang="en-US" sz="2500" dirty="0">
              <a:cs typeface="B Mitra" pitchFamily="2" charset="-78"/>
            </a:endParaRPr>
          </a:p>
          <a:p>
            <a:pPr algn="just" rtl="1">
              <a:lnSpc>
                <a:spcPts val="4100"/>
              </a:lnSpc>
            </a:pPr>
            <a:r>
              <a:rPr lang="fa-IR" sz="2500" dirty="0">
                <a:cs typeface="B Mitra" pitchFamily="2" charset="-78"/>
              </a:rPr>
              <a:t>6. شرح کار، مشخصات فنی بازرگانی، استانداردها، نوع، کمیت و کیفیت کالا یا خدمات ، روش تهیه و مهلت مقرر برای تسلیم پیشنهادها و تعداد نسخه های آن ها، روز و ساعت و محل قرائت پیشنهادها و همچنین مجاز یا عدم مجاز بودن حضور پیشنهاددهندگان یا نمایندگان آن ها در جریان کمیسیون مناقصه</a:t>
            </a:r>
          </a:p>
          <a:p>
            <a:pPr algn="just" rtl="1">
              <a:lnSpc>
                <a:spcPts val="4100"/>
              </a:lnSpc>
            </a:pPr>
            <a:r>
              <a:rPr lang="fa-IR" sz="2500" dirty="0">
                <a:cs typeface="B Mitra" pitchFamily="2" charset="-78"/>
              </a:rPr>
              <a:t>			</a:t>
            </a:r>
            <a:r>
              <a:rPr lang="fa-IR" sz="2000" dirty="0">
                <a:cs typeface="B Mitra" pitchFamily="2" charset="-78"/>
              </a:rPr>
              <a:t>(بند ب ماده 64 آئین نامه مالی و معاملاتی دانشگاه) </a:t>
            </a:r>
          </a:p>
          <a:p>
            <a:pPr algn="just" rtl="1">
              <a:lnSpc>
                <a:spcPct val="150000"/>
              </a:lnSpc>
            </a:pPr>
            <a:endParaRPr lang="en-US" sz="2500" dirty="0">
              <a:cs typeface="B Mitra" pitchFamily="2" charset="-78"/>
            </a:endParaRPr>
          </a:p>
        </p:txBody>
      </p:sp>
    </p:spTree>
    <p:extLst>
      <p:ext uri="{BB962C8B-B14F-4D97-AF65-F5344CB8AC3E}">
        <p14:creationId xmlns:p14="http://schemas.microsoft.com/office/powerpoint/2010/main" val="3457168212"/>
      </p:ext>
    </p:extLst>
  </p:cSld>
  <p:clrMapOvr>
    <a:masterClrMapping/>
  </p:clrMapOvr>
  <p:transition spd="slow">
    <p:cove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Box 1"/>
          <p:cNvSpPr txBox="1">
            <a:spLocks noChangeArrowheads="1"/>
          </p:cNvSpPr>
          <p:nvPr/>
        </p:nvSpPr>
        <p:spPr bwMode="auto">
          <a:xfrm>
            <a:off x="647700" y="290490"/>
            <a:ext cx="9956800" cy="5678478"/>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1" eaLnBrk="1" hangingPunct="1">
              <a:lnSpc>
                <a:spcPts val="2700"/>
              </a:lnSpc>
              <a:defRPr/>
            </a:pPr>
            <a:r>
              <a:rPr lang="fa-IR" sz="2600" dirty="0">
                <a:cs typeface="B Mitra" pitchFamily="2" charset="-78"/>
              </a:rPr>
              <a:t>7. متن قرارداد شامل موافقتنامه، شرایط عمومی و خصوصی و ضمائم آنها در صورت لزوم</a:t>
            </a:r>
            <a:endParaRPr lang="en-US" sz="2600" dirty="0">
              <a:cs typeface="B Mitra" pitchFamily="2" charset="-78"/>
            </a:endParaRPr>
          </a:p>
          <a:p>
            <a:pPr algn="just" rtl="1" eaLnBrk="1" hangingPunct="1">
              <a:lnSpc>
                <a:spcPts val="2700"/>
              </a:lnSpc>
              <a:defRPr/>
            </a:pPr>
            <a:r>
              <a:rPr lang="fa-IR" sz="2600" dirty="0">
                <a:cs typeface="B Mitra" pitchFamily="2" charset="-78"/>
              </a:rPr>
              <a:t>8. مدت و محل و نحوه تحویل کالا یا انجام کار و ترتیب عمل و میزان خسارت در مواردی که طرف معامله در تحویل کالا یا انجام کار کلا یا بعضاً تأخیر نماید. </a:t>
            </a:r>
            <a:endParaRPr lang="en-US" sz="2600" dirty="0">
              <a:cs typeface="B Mitra" pitchFamily="2" charset="-78"/>
            </a:endParaRPr>
          </a:p>
          <a:p>
            <a:pPr algn="just" rtl="1" eaLnBrk="1" hangingPunct="1">
              <a:lnSpc>
                <a:spcPts val="2700"/>
              </a:lnSpc>
              <a:defRPr/>
            </a:pPr>
            <a:r>
              <a:rPr lang="fa-IR" sz="2600" dirty="0">
                <a:cs typeface="B Mitra" pitchFamily="2" charset="-78"/>
              </a:rPr>
              <a:t>9. تصریح اینکه بهای پیشنهادی به مبلغ مشخص یا بر اساس درصد کسر یا اضافه نسبت به واحد بهای اعلام شده تعیین و در پاکت در بسته و ممهور و یا امضا پیشنهاد دهنده باشد، تسلیم شود. </a:t>
            </a:r>
            <a:endParaRPr lang="en-US" sz="2600" dirty="0">
              <a:cs typeface="B Mitra" pitchFamily="2" charset="-78"/>
            </a:endParaRPr>
          </a:p>
          <a:p>
            <a:pPr algn="just" rtl="1" eaLnBrk="1" hangingPunct="1">
              <a:lnSpc>
                <a:spcPts val="2700"/>
              </a:lnSpc>
              <a:defRPr/>
            </a:pPr>
            <a:r>
              <a:rPr lang="fa-IR" sz="2600" dirty="0">
                <a:cs typeface="B Mitra" pitchFamily="2" charset="-78"/>
              </a:rPr>
              <a:t>10. در صورتی که موضوع معامله عمده باشد ممکن است به میزان تضمین حسن انجام معامله از کالای مورد معامله دریافت شود و در این صورت باید موضوع در آگهی قید گردد.</a:t>
            </a:r>
            <a:endParaRPr lang="en-US" sz="2600" dirty="0">
              <a:cs typeface="B Mitra" pitchFamily="2" charset="-78"/>
            </a:endParaRPr>
          </a:p>
          <a:p>
            <a:pPr algn="just" rtl="1" eaLnBrk="1" hangingPunct="1">
              <a:lnSpc>
                <a:spcPts val="2700"/>
              </a:lnSpc>
              <a:defRPr/>
            </a:pPr>
            <a:r>
              <a:rPr lang="fa-IR" sz="2600" dirty="0">
                <a:cs typeface="B Mitra" pitchFamily="2" charset="-78"/>
              </a:rPr>
              <a:t>11. تعیین زمان لازم برای بررسی پیشنهادها و تشخیص حائز مناسب ترین بها و ابلاغ به برنده مناقصه ضرورت دارد.</a:t>
            </a:r>
            <a:endParaRPr lang="en-US" sz="2600" dirty="0">
              <a:cs typeface="B Mitra" pitchFamily="2" charset="-78"/>
            </a:endParaRPr>
          </a:p>
          <a:p>
            <a:pPr algn="just" rtl="1" eaLnBrk="1" hangingPunct="1">
              <a:lnSpc>
                <a:spcPts val="2700"/>
              </a:lnSpc>
              <a:defRPr/>
            </a:pPr>
            <a:r>
              <a:rPr lang="fa-IR" sz="2600" dirty="0">
                <a:cs typeface="B Mitra" pitchFamily="2" charset="-78"/>
              </a:rPr>
              <a:t>12. میزان پیش پرداخت در صورتی که به تشخیص واحد مناقصه گزار پرداخت آن به برنده مناقصه لازم باشد و ترتیب پرداخت و واریز آن </a:t>
            </a:r>
            <a:endParaRPr lang="en-US" sz="2600" dirty="0">
              <a:cs typeface="B Mitra" pitchFamily="2" charset="-78"/>
            </a:endParaRPr>
          </a:p>
          <a:p>
            <a:pPr algn="just" rtl="1" eaLnBrk="1" hangingPunct="1">
              <a:lnSpc>
                <a:spcPts val="2700"/>
              </a:lnSpc>
              <a:defRPr/>
            </a:pPr>
            <a:r>
              <a:rPr lang="fa-IR" sz="2600" dirty="0">
                <a:cs typeface="B Mitra" pitchFamily="2" charset="-78"/>
              </a:rPr>
              <a:t>13. محل توزیع یا فروش نقشه ها و برگ شرایط و مشخصات در صورت لزوم</a:t>
            </a:r>
            <a:endParaRPr lang="en-US" sz="2600" dirty="0">
              <a:cs typeface="B Mitra" pitchFamily="2" charset="-78"/>
            </a:endParaRPr>
          </a:p>
          <a:p>
            <a:pPr algn="just" rtl="1" eaLnBrk="1" hangingPunct="1">
              <a:lnSpc>
                <a:spcPts val="2700"/>
              </a:lnSpc>
              <a:defRPr/>
            </a:pPr>
            <a:r>
              <a:rPr lang="fa-IR" sz="2600" dirty="0">
                <a:cs typeface="B Mitra" pitchFamily="2" charset="-78"/>
              </a:rPr>
              <a:t>14. محل توزیع نمونه های ضمانت نامه و قرارداد (در صورتی که لازم باشد) برای آن که ضمانت نامه عینا مطابق نمونه تنظیم و نمونه قرارداد نیز با قید اینکه مورد قبول است، باید امضا و ضمیمه پیشنهاد گردد. </a:t>
            </a:r>
          </a:p>
          <a:p>
            <a:pPr lvl="7" algn="just" eaLnBrk="1" hangingPunct="1">
              <a:defRPr/>
            </a:pPr>
            <a:endParaRPr lang="fa-IR" sz="2400" b="1" dirty="0">
              <a:cs typeface="B Mitra" pitchFamily="2" charset="-78"/>
            </a:endParaRPr>
          </a:p>
          <a:p>
            <a:pPr lvl="7" algn="just" eaLnBrk="1" hangingPunct="1">
              <a:defRPr/>
            </a:pPr>
            <a:r>
              <a:rPr lang="fa-IR" sz="2400" b="1" dirty="0">
                <a:cs typeface="B Mitra" pitchFamily="2" charset="-78"/>
              </a:rPr>
              <a:t>(بند ب ماده 64 آئین نامه مالی و معاملاتی دانشگاه)</a:t>
            </a:r>
            <a:endParaRPr lang="fa-IR" sz="2600" dirty="0"/>
          </a:p>
        </p:txBody>
      </p:sp>
    </p:spTree>
    <p:extLst>
      <p:ext uri="{BB962C8B-B14F-4D97-AF65-F5344CB8AC3E}">
        <p14:creationId xmlns:p14="http://schemas.microsoft.com/office/powerpoint/2010/main" val="3687229355"/>
      </p:ext>
    </p:extLst>
  </p:cSld>
  <p:clrMapOvr>
    <a:masterClrMapping/>
  </p:clrMapOvr>
  <p:transition spd="slow">
    <p:cove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ChangeArrowheads="1"/>
          </p:cNvSpPr>
          <p:nvPr/>
        </p:nvSpPr>
        <p:spPr bwMode="auto">
          <a:xfrm>
            <a:off x="1866367" y="2451931"/>
            <a:ext cx="6143625" cy="3416320"/>
          </a:xfrm>
          <a:prstGeom prst="rect">
            <a:avLst/>
          </a:prstGeom>
          <a:noFill/>
          <a:ln w="9525">
            <a:noFill/>
            <a:miter lim="800000"/>
            <a:headEnd/>
            <a:tailEnd/>
          </a:ln>
        </p:spPr>
        <p:txBody>
          <a:bodyPr>
            <a:spAutoFit/>
          </a:bodyPr>
          <a:lstStyle/>
          <a:p>
            <a:pPr algn="ctr" rtl="1"/>
            <a:r>
              <a:rPr lang="fa-IR" sz="7200" b="1" dirty="0">
                <a:latin typeface="Verdana" pitchFamily="34" charset="0"/>
                <a:cs typeface="B Mitra" pitchFamily="2" charset="-78"/>
              </a:rPr>
              <a:t>کمیسیون مناقصات</a:t>
            </a:r>
          </a:p>
          <a:p>
            <a:pPr algn="ctr" rtl="1"/>
            <a:endParaRPr lang="fa-IR" sz="7200" b="1" dirty="0">
              <a:latin typeface="Verdana" pitchFamily="34" charset="0"/>
              <a:cs typeface="B Mitra" pitchFamily="2" charset="-78"/>
            </a:endParaRPr>
          </a:p>
          <a:p>
            <a:pPr algn="ctr" rtl="1"/>
            <a:endParaRPr lang="fa-IR" sz="7200" b="1" dirty="0">
              <a:latin typeface="Verdana" pitchFamily="34" charset="0"/>
              <a:cs typeface="Tahoma" pitchFamily="34" charset="0"/>
            </a:endParaRPr>
          </a:p>
        </p:txBody>
      </p:sp>
    </p:spTree>
    <p:extLst>
      <p:ext uri="{BB962C8B-B14F-4D97-AF65-F5344CB8AC3E}">
        <p14:creationId xmlns:p14="http://schemas.microsoft.com/office/powerpoint/2010/main" val="42461193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
          <p:cNvSpPr txBox="1">
            <a:spLocks noChangeArrowheads="1"/>
          </p:cNvSpPr>
          <p:nvPr/>
        </p:nvSpPr>
        <p:spPr bwMode="auto">
          <a:xfrm>
            <a:off x="876870" y="520701"/>
            <a:ext cx="8681497" cy="5740033"/>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1" eaLnBrk="1" hangingPunct="1">
              <a:defRPr/>
            </a:pPr>
            <a:r>
              <a:rPr lang="fa-IR" sz="3200" b="1" dirty="0">
                <a:cs typeface="B Mitra" pitchFamily="2" charset="-78"/>
              </a:rPr>
              <a:t>اعضای کمیسیون مناقصات :</a:t>
            </a:r>
          </a:p>
          <a:p>
            <a:pPr algn="r" rtl="1" eaLnBrk="1" hangingPunct="1">
              <a:lnSpc>
                <a:spcPct val="150000"/>
              </a:lnSpc>
              <a:defRPr/>
            </a:pPr>
            <a:r>
              <a:rPr lang="fa-IR" sz="2800" b="1" dirty="0">
                <a:cs typeface="B Mitra" pitchFamily="2" charset="-78"/>
              </a:rPr>
              <a:t>به منظور اتخاذ تصمیم در مورد پیشنهادات واصله کمیسیون مناقصه از 3 نفر به شرح زیر تشکیل می شود:</a:t>
            </a:r>
            <a:endParaRPr lang="en-US" sz="2800" dirty="0">
              <a:cs typeface="B Mitra" pitchFamily="2" charset="-78"/>
            </a:endParaRPr>
          </a:p>
          <a:p>
            <a:pPr algn="r" rtl="1" eaLnBrk="1" hangingPunct="1">
              <a:lnSpc>
                <a:spcPct val="150000"/>
              </a:lnSpc>
              <a:defRPr/>
            </a:pPr>
            <a:r>
              <a:rPr lang="fa-IR" sz="2800" dirty="0">
                <a:cs typeface="B Mitra" pitchFamily="2" charset="-78"/>
              </a:rPr>
              <a:t>         1. رئیس مؤسسه (یا نماینده وی)  </a:t>
            </a:r>
            <a:endParaRPr lang="en-US" sz="2800" dirty="0">
              <a:cs typeface="B Mitra" pitchFamily="2" charset="-78"/>
            </a:endParaRPr>
          </a:p>
          <a:p>
            <a:pPr algn="r" rtl="1" eaLnBrk="1" hangingPunct="1">
              <a:lnSpc>
                <a:spcPct val="150000"/>
              </a:lnSpc>
              <a:defRPr/>
            </a:pPr>
            <a:r>
              <a:rPr lang="fa-IR" sz="2800" dirty="0">
                <a:cs typeface="B Mitra" pitchFamily="2" charset="-78"/>
              </a:rPr>
              <a:t>         2. معاون پشتیبانی یا نماینده وی (مسؤل فنی موسسه مناقصه گزار یا واحدی که مناقصه به درخواست وی برگزار می شود.) </a:t>
            </a:r>
            <a:endParaRPr lang="en-US" sz="2800" dirty="0">
              <a:cs typeface="B Mitra" pitchFamily="2" charset="-78"/>
            </a:endParaRPr>
          </a:p>
          <a:p>
            <a:pPr algn="r" rtl="1" eaLnBrk="1" hangingPunct="1">
              <a:lnSpc>
                <a:spcPct val="150000"/>
              </a:lnSpc>
              <a:defRPr/>
            </a:pPr>
            <a:r>
              <a:rPr lang="fa-IR" sz="2800" dirty="0">
                <a:cs typeface="B Mitra" pitchFamily="2" charset="-78"/>
              </a:rPr>
              <a:t>         3. مدیر امور مالی مؤسسه (خزانه دار) یا نماینده وی. </a:t>
            </a:r>
          </a:p>
          <a:p>
            <a:pPr algn="r" rtl="1" eaLnBrk="1" hangingPunct="1">
              <a:lnSpc>
                <a:spcPct val="150000"/>
              </a:lnSpc>
              <a:defRPr/>
            </a:pPr>
            <a:endParaRPr lang="fa-IR" dirty="0">
              <a:cs typeface="B Mitra" pitchFamily="2" charset="-78"/>
            </a:endParaRPr>
          </a:p>
          <a:p>
            <a:pPr lvl="8" algn="ctr" eaLnBrk="1" hangingPunct="1">
              <a:defRPr/>
            </a:pPr>
            <a:r>
              <a:rPr lang="fa-IR" dirty="0">
                <a:cs typeface="B Mitra" pitchFamily="2" charset="-78"/>
              </a:rPr>
              <a:t>(ماده 59 آئین نامه مالی و معاملاتی دانشگاه)</a:t>
            </a:r>
          </a:p>
          <a:p>
            <a:pPr lvl="8" algn="ctr" eaLnBrk="1" hangingPunct="1">
              <a:defRPr/>
            </a:pPr>
            <a:endParaRPr lang="en-US" dirty="0">
              <a:cs typeface="B Mitra" pitchFamily="2" charset="-78"/>
            </a:endParaRPr>
          </a:p>
          <a:p>
            <a:pPr algn="r" rtl="1" eaLnBrk="1" hangingPunct="1">
              <a:defRPr/>
            </a:pPr>
            <a:endParaRPr lang="fa-IR" sz="2000" dirty="0">
              <a:cs typeface="B Mitra" pitchFamily="2" charset="-78"/>
            </a:endParaRPr>
          </a:p>
        </p:txBody>
      </p:sp>
    </p:spTree>
    <p:extLst>
      <p:ext uri="{BB962C8B-B14F-4D97-AF65-F5344CB8AC3E}">
        <p14:creationId xmlns:p14="http://schemas.microsoft.com/office/powerpoint/2010/main" val="3021785801"/>
      </p:ext>
    </p:extLst>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1"/>
          <p:cNvSpPr txBox="1">
            <a:spLocks noChangeArrowheads="1"/>
          </p:cNvSpPr>
          <p:nvPr/>
        </p:nvSpPr>
        <p:spPr bwMode="auto">
          <a:xfrm>
            <a:off x="768320" y="176190"/>
            <a:ext cx="8429684" cy="5940088"/>
          </a:xfrm>
          <a:prstGeom prst="rect">
            <a:avLst/>
          </a:prstGeom>
          <a:noFill/>
          <a:ln w="9525">
            <a:noFill/>
            <a:miter lim="800000"/>
            <a:headEnd/>
            <a:tailEnd/>
          </a:ln>
        </p:spPr>
        <p:txBody>
          <a:bodyPr wrap="square">
            <a:spAutoFit/>
          </a:bodyPr>
          <a:lstStyle/>
          <a:p>
            <a:pPr algn="r" rtl="1">
              <a:lnSpc>
                <a:spcPct val="150000"/>
              </a:lnSpc>
            </a:pPr>
            <a:r>
              <a:rPr lang="fa-IR" sz="3000" b="1" dirty="0">
                <a:cs typeface="B Mitra" pitchFamily="2" charset="-78"/>
              </a:rPr>
              <a:t>وظایف کمیسیون مناقصه</a:t>
            </a:r>
          </a:p>
          <a:p>
            <a:pPr algn="just" rtl="1">
              <a:lnSpc>
                <a:spcPct val="150000"/>
              </a:lnSpc>
            </a:pPr>
            <a:r>
              <a:rPr lang="fa-IR" sz="2400" dirty="0">
                <a:cs typeface="B Mitra" pitchFamily="2" charset="-78"/>
              </a:rPr>
              <a:t> </a:t>
            </a:r>
            <a:r>
              <a:rPr lang="fa-IR" sz="2200" b="1" dirty="0">
                <a:cs typeface="B Mitra" pitchFamily="2" charset="-78"/>
              </a:rPr>
              <a:t>اهم وظایف کمیسیون مناقصه به شرح زیر است:</a:t>
            </a:r>
            <a:endParaRPr lang="fa-IR" sz="2300" dirty="0">
              <a:cs typeface="B Mitra" pitchFamily="2" charset="-78"/>
            </a:endParaRPr>
          </a:p>
          <a:p>
            <a:pPr algn="just" rtl="1">
              <a:lnSpc>
                <a:spcPct val="130000"/>
              </a:lnSpc>
            </a:pPr>
            <a:r>
              <a:rPr lang="fa-IR" sz="2300" dirty="0">
                <a:cs typeface="B Mitra" pitchFamily="2" charset="-78"/>
              </a:rPr>
              <a:t>الف) تشکیل جلسات کمیسیون مناقصه در موعد مقرر در فراخوان مناقصه.</a:t>
            </a:r>
          </a:p>
          <a:p>
            <a:pPr algn="just" rtl="1">
              <a:lnSpc>
                <a:spcPct val="130000"/>
              </a:lnSpc>
            </a:pPr>
            <a:r>
              <a:rPr lang="fa-IR" sz="2300" dirty="0">
                <a:cs typeface="B Mitra" pitchFamily="2" charset="-78"/>
              </a:rPr>
              <a:t>ب) بررسی پیشنهاد های مناقصه گران از نظر کامل بودن مدارک و امضای آن ها و نیز خوانا بودن و غیرمشروط بودن پیشنهاد های قیمت( ارزیابی شکلی).</a:t>
            </a:r>
          </a:p>
          <a:p>
            <a:pPr algn="just" rtl="1">
              <a:lnSpc>
                <a:spcPct val="130000"/>
              </a:lnSpc>
            </a:pPr>
            <a:r>
              <a:rPr lang="fa-IR" sz="2300" dirty="0">
                <a:cs typeface="B Mitra" pitchFamily="2" charset="-78"/>
              </a:rPr>
              <a:t>ج) ارزیابی پیشنهاد ها و تعیین پیشنهادات قابل قبول طبق شرایط و اسناد مناقصه.</a:t>
            </a:r>
          </a:p>
          <a:p>
            <a:pPr algn="just" rtl="1">
              <a:lnSpc>
                <a:spcPct val="130000"/>
              </a:lnSpc>
            </a:pPr>
            <a:r>
              <a:rPr lang="fa-IR" sz="2300" dirty="0">
                <a:cs typeface="B Mitra" pitchFamily="2" charset="-78"/>
              </a:rPr>
              <a:t>د) ارجاع بررسی فنی پیشنهادها به کمیته فنی بازرگانی در مناقصات دو مرحله ای.</a:t>
            </a:r>
          </a:p>
          <a:p>
            <a:pPr algn="just" rtl="1">
              <a:lnSpc>
                <a:spcPct val="130000"/>
              </a:lnSpc>
            </a:pPr>
            <a:r>
              <a:rPr lang="fa-IR" sz="2300" dirty="0">
                <a:cs typeface="B Mitra" pitchFamily="2" charset="-78"/>
              </a:rPr>
              <a:t>ه) تعیین برندگان اول و دوم مناقصه.</a:t>
            </a:r>
          </a:p>
          <a:p>
            <a:pPr algn="just" rtl="1">
              <a:lnSpc>
                <a:spcPct val="130000"/>
              </a:lnSpc>
            </a:pPr>
            <a:r>
              <a:rPr lang="fa-IR" sz="2300" dirty="0">
                <a:cs typeface="B Mitra" pitchFamily="2" charset="-78"/>
              </a:rPr>
              <a:t>و) تنظیم صورتجلسات مناقصه.</a:t>
            </a:r>
          </a:p>
          <a:p>
            <a:pPr algn="just" rtl="1">
              <a:lnSpc>
                <a:spcPct val="130000"/>
              </a:lnSpc>
            </a:pPr>
            <a:r>
              <a:rPr lang="fa-IR" sz="2300" dirty="0">
                <a:cs typeface="B Mitra" pitchFamily="2" charset="-78"/>
              </a:rPr>
              <a:t>ز) تصمیم گیری درباره تجدید یا لغو مناقصه.</a:t>
            </a:r>
          </a:p>
          <a:p>
            <a:pPr algn="just" rtl="1">
              <a:lnSpc>
                <a:spcPct val="130000"/>
              </a:lnSpc>
            </a:pPr>
            <a:r>
              <a:rPr lang="fa-IR" sz="2300" dirty="0">
                <a:cs typeface="B Mitra" pitchFamily="2" charset="-78"/>
              </a:rPr>
              <a:t>		  ( ماده 60 آیین نامه مالی و معاملاتی دانشگاه)</a:t>
            </a:r>
          </a:p>
          <a:p>
            <a:pPr algn="just" rtl="1">
              <a:lnSpc>
                <a:spcPct val="130000"/>
              </a:lnSpc>
            </a:pPr>
            <a:endParaRPr lang="fa-IR" sz="2300" dirty="0">
              <a:cs typeface="B Mitra" pitchFamily="2" charset="-78"/>
            </a:endParaRPr>
          </a:p>
        </p:txBody>
      </p:sp>
    </p:spTree>
    <p:extLst>
      <p:ext uri="{BB962C8B-B14F-4D97-AF65-F5344CB8AC3E}">
        <p14:creationId xmlns:p14="http://schemas.microsoft.com/office/powerpoint/2010/main" val="3479075202"/>
      </p:ext>
    </p:extLst>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
          <p:cNvSpPr>
            <a:spLocks noChangeArrowheads="1"/>
          </p:cNvSpPr>
          <p:nvPr/>
        </p:nvSpPr>
        <p:spPr bwMode="auto">
          <a:xfrm>
            <a:off x="2171242" y="2088041"/>
            <a:ext cx="6314549" cy="5078313"/>
          </a:xfrm>
          <a:prstGeom prst="rect">
            <a:avLst/>
          </a:prstGeom>
          <a:noFill/>
          <a:ln w="9525">
            <a:noFill/>
            <a:miter lim="800000"/>
            <a:headEnd/>
            <a:tailEnd/>
          </a:ln>
        </p:spPr>
        <p:txBody>
          <a:bodyPr wrap="none">
            <a:spAutoFit/>
          </a:bodyPr>
          <a:lstStyle/>
          <a:p>
            <a:pPr algn="ctr" rtl="1">
              <a:lnSpc>
                <a:spcPct val="150000"/>
              </a:lnSpc>
            </a:pPr>
            <a:r>
              <a:rPr lang="fa-IR" sz="7200" b="1" dirty="0">
                <a:cs typeface="B Mitra" pitchFamily="2" charset="-78"/>
              </a:rPr>
              <a:t>گشایش پیشنهادها </a:t>
            </a:r>
          </a:p>
          <a:p>
            <a:pPr algn="ctr" rtl="1">
              <a:lnSpc>
                <a:spcPct val="150000"/>
              </a:lnSpc>
            </a:pPr>
            <a:endParaRPr lang="fa-IR" sz="7200" b="1" dirty="0">
              <a:cs typeface="B Mitra" pitchFamily="2" charset="-78"/>
            </a:endParaRPr>
          </a:p>
          <a:p>
            <a:pPr algn="ctr" rtl="1">
              <a:lnSpc>
                <a:spcPct val="150000"/>
              </a:lnSpc>
            </a:pPr>
            <a:endParaRPr lang="en-US" sz="7200" dirty="0">
              <a:cs typeface="B Mitra" pitchFamily="2" charset="-78"/>
            </a:endParaRPr>
          </a:p>
        </p:txBody>
      </p:sp>
    </p:spTree>
    <p:extLst>
      <p:ext uri="{BB962C8B-B14F-4D97-AF65-F5344CB8AC3E}">
        <p14:creationId xmlns:p14="http://schemas.microsoft.com/office/powerpoint/2010/main" val="14346279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3120" y="420484"/>
            <a:ext cx="9690100" cy="6017032"/>
          </a:xfrm>
          <a:prstGeom prst="rect">
            <a:avLst/>
          </a:prstGeom>
          <a:noFill/>
        </p:spPr>
        <p:txBody>
          <a:bodyPr wrap="square" rtlCol="1">
            <a:spAutoFit/>
          </a:bodyPr>
          <a:lstStyle/>
          <a:p>
            <a:pPr algn="just" rtl="1">
              <a:defRPr/>
            </a:pPr>
            <a:r>
              <a:rPr lang="fa-IR" sz="2600" b="1" dirty="0">
                <a:cs typeface="B Mitra" pitchFamily="2" charset="-78"/>
              </a:rPr>
              <a:t>گشایش پیشنهادها </a:t>
            </a:r>
          </a:p>
          <a:p>
            <a:pPr algn="ctr" rtl="1">
              <a:defRPr/>
            </a:pPr>
            <a:endParaRPr lang="en-US" sz="1100" dirty="0">
              <a:cs typeface="B Mitra" pitchFamily="2" charset="-78"/>
            </a:endParaRPr>
          </a:p>
          <a:p>
            <a:pPr algn="just" rtl="1">
              <a:lnSpc>
                <a:spcPct val="150000"/>
              </a:lnSpc>
              <a:defRPr/>
            </a:pPr>
            <a:r>
              <a:rPr lang="fa-IR" b="1" dirty="0">
                <a:cs typeface="B Mitra" pitchFamily="2" charset="-78"/>
              </a:rPr>
              <a:t>الف) پیشنهادهای مناقصه گران در زمان و مکان مقررگشوده می شود.</a:t>
            </a:r>
            <a:endParaRPr lang="en-US" b="1" dirty="0">
              <a:cs typeface="B Mitra" pitchFamily="2" charset="-78"/>
            </a:endParaRPr>
          </a:p>
          <a:p>
            <a:pPr algn="just" rtl="1">
              <a:lnSpc>
                <a:spcPct val="150000"/>
              </a:lnSpc>
              <a:defRPr/>
            </a:pPr>
            <a:r>
              <a:rPr lang="fa-IR" b="1" dirty="0">
                <a:cs typeface="B Mitra" pitchFamily="2" charset="-78"/>
              </a:rPr>
              <a:t>ب) مراحل گشایش پیشنهادها به شرح زیر است:</a:t>
            </a:r>
          </a:p>
          <a:p>
            <a:pPr algn="just" rtl="1">
              <a:lnSpc>
                <a:spcPct val="150000"/>
              </a:lnSpc>
              <a:defRPr/>
            </a:pPr>
            <a:r>
              <a:rPr lang="fa-IR" sz="2200" dirty="0">
                <a:cs typeface="B Mitra" pitchFamily="2" charset="-78"/>
              </a:rPr>
              <a:t> 1. تهیه فهرست اسامی پیشنهاد دهندگان</a:t>
            </a:r>
          </a:p>
          <a:p>
            <a:pPr algn="just" rtl="1">
              <a:lnSpc>
                <a:spcPct val="150000"/>
              </a:lnSpc>
              <a:defRPr/>
            </a:pPr>
            <a:r>
              <a:rPr lang="fa-IR" sz="2200" dirty="0">
                <a:cs typeface="B Mitra" pitchFamily="2" charset="-78"/>
              </a:rPr>
              <a:t> 2. بازکردن پاکت تضمین (پاکت الف) وکنترل آن.</a:t>
            </a:r>
          </a:p>
          <a:p>
            <a:pPr algn="just" rtl="1">
              <a:lnSpc>
                <a:spcPct val="150000"/>
              </a:lnSpc>
              <a:defRPr/>
            </a:pPr>
            <a:r>
              <a:rPr lang="fa-IR" sz="2200" dirty="0">
                <a:cs typeface="B Mitra" pitchFamily="2" charset="-78"/>
              </a:rPr>
              <a:t> 3. بازکردن پاکت فنی بازرگانی. </a:t>
            </a:r>
          </a:p>
          <a:p>
            <a:pPr algn="just" rtl="1">
              <a:lnSpc>
                <a:spcPct val="150000"/>
              </a:lnSpc>
              <a:defRPr/>
            </a:pPr>
            <a:r>
              <a:rPr lang="fa-IR" sz="2200" dirty="0">
                <a:cs typeface="B Mitra" pitchFamily="2" charset="-78"/>
              </a:rPr>
              <a:t>4. باز کردن پیشنهاد قیمت و کنترل از نظرکامل بودن مدارک و امضای آنها و کنار گذاشتن پیشنهادهای </a:t>
            </a:r>
          </a:p>
          <a:p>
            <a:pPr algn="just" rtl="1">
              <a:lnSpc>
                <a:spcPct val="150000"/>
              </a:lnSpc>
              <a:defRPr/>
            </a:pPr>
            <a:r>
              <a:rPr lang="fa-IR" sz="2200" dirty="0">
                <a:cs typeface="B Mitra" pitchFamily="2" charset="-78"/>
              </a:rPr>
              <a:t>غیرقابل قبول درمناقصات یک مرحله ای.</a:t>
            </a:r>
          </a:p>
          <a:p>
            <a:pPr algn="just" rtl="1">
              <a:lnSpc>
                <a:spcPct val="150000"/>
              </a:lnSpc>
              <a:defRPr/>
            </a:pPr>
            <a:r>
              <a:rPr lang="fa-IR" sz="2200" dirty="0">
                <a:cs typeface="B Mitra" pitchFamily="2" charset="-78"/>
              </a:rPr>
              <a:t> 5. تحویل پاکتهای فنی بازرگانی به کمیته فنی بازرگانی درمناقصات دو مرحله ای.  </a:t>
            </a:r>
          </a:p>
          <a:p>
            <a:pPr algn="just" rtl="1">
              <a:lnSpc>
                <a:spcPct val="150000"/>
              </a:lnSpc>
              <a:defRPr/>
            </a:pPr>
            <a:r>
              <a:rPr lang="fa-IR" sz="2200" dirty="0">
                <a:cs typeface="B Mitra" pitchFamily="2" charset="-78"/>
              </a:rPr>
              <a:t>6. تهیه وتنظیم وامضای صورتجلسه گشایش پیشنهادها توسط اعضاء کمیسیون مناقصه.</a:t>
            </a:r>
          </a:p>
          <a:p>
            <a:pPr algn="just" rtl="1">
              <a:lnSpc>
                <a:spcPct val="150000"/>
              </a:lnSpc>
              <a:defRPr/>
            </a:pPr>
            <a:r>
              <a:rPr lang="fa-IR" sz="2200" dirty="0">
                <a:cs typeface="B Mitra" pitchFamily="2" charset="-78"/>
              </a:rPr>
              <a:t>7.  تضمین پیشنهادهای رد شده به مناقصه گزار برای استرداد به ذینفع.</a:t>
            </a:r>
          </a:p>
          <a:p>
            <a:pPr lvl="6" algn="just" rtl="1" fontAlgn="base">
              <a:lnSpc>
                <a:spcPct val="150000"/>
              </a:lnSpc>
              <a:spcBef>
                <a:spcPct val="0"/>
              </a:spcBef>
              <a:spcAft>
                <a:spcPct val="0"/>
              </a:spcAft>
              <a:defRPr/>
            </a:pPr>
            <a:r>
              <a:rPr lang="fa-IR" sz="2000" b="1" dirty="0">
                <a:cs typeface="B Mitra" pitchFamily="2" charset="-78"/>
              </a:rPr>
              <a:t> </a:t>
            </a:r>
            <a:r>
              <a:rPr lang="fa-IR" sz="2000" dirty="0">
                <a:cs typeface="B Mitra" pitchFamily="2" charset="-78"/>
              </a:rPr>
              <a:t>(بند الف و ب ماده 68 آئین نامه مالی و معاملاتی دانشگاه)</a:t>
            </a:r>
            <a:endParaRPr lang="fa-IR" sz="2400" dirty="0">
              <a:cs typeface="B Mitra" pitchFamily="2" charset="-78"/>
            </a:endParaRPr>
          </a:p>
        </p:txBody>
      </p:sp>
    </p:spTree>
    <p:extLst>
      <p:ext uri="{BB962C8B-B14F-4D97-AF65-F5344CB8AC3E}">
        <p14:creationId xmlns:p14="http://schemas.microsoft.com/office/powerpoint/2010/main" val="3492332877"/>
      </p:ext>
    </p:extLst>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07975" y="146050"/>
            <a:ext cx="9467850" cy="5981700"/>
          </a:xfrm>
          <a:prstGeom prst="rect">
            <a:avLst/>
          </a:prstGeom>
        </p:spPr>
      </p:pic>
    </p:spTree>
    <p:extLst>
      <p:ext uri="{BB962C8B-B14F-4D97-AF65-F5344CB8AC3E}">
        <p14:creationId xmlns:p14="http://schemas.microsoft.com/office/powerpoint/2010/main" val="32192302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22768" y="158750"/>
            <a:ext cx="8458200" cy="5981700"/>
          </a:xfrm>
          <a:prstGeom prst="rect">
            <a:avLst/>
          </a:prstGeom>
        </p:spPr>
      </p:pic>
    </p:spTree>
    <p:extLst>
      <p:ext uri="{BB962C8B-B14F-4D97-AF65-F5344CB8AC3E}">
        <p14:creationId xmlns:p14="http://schemas.microsoft.com/office/powerpoint/2010/main" val="29355898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Content Placeholder 2"/>
          <p:cNvSpPr>
            <a:spLocks noGrp="1"/>
          </p:cNvSpPr>
          <p:nvPr>
            <p:ph idx="1"/>
          </p:nvPr>
        </p:nvSpPr>
        <p:spPr>
          <a:xfrm>
            <a:off x="1738314" y="2214563"/>
            <a:ext cx="8143875" cy="2214562"/>
          </a:xfrm>
        </p:spPr>
        <p:txBody>
          <a:bodyPr>
            <a:normAutofit/>
          </a:bodyPr>
          <a:lstStyle/>
          <a:p>
            <a:pPr algn="ctr">
              <a:buFont typeface="Wingdings 2" pitchFamily="18" charset="2"/>
              <a:buNone/>
            </a:pPr>
            <a:r>
              <a:rPr lang="fa-IR" sz="6000" b="1" dirty="0">
                <a:latin typeface="Calibri" pitchFamily="34" charset="0"/>
                <a:ea typeface="Calibri" pitchFamily="34" charset="0"/>
                <a:cs typeface="B Mitra" pitchFamily="2" charset="-78"/>
              </a:rPr>
              <a:t>مواردی که نیازی به برگزاری</a:t>
            </a:r>
          </a:p>
          <a:p>
            <a:pPr algn="ctr" rtl="1">
              <a:buFont typeface="Wingdings 2" pitchFamily="18" charset="2"/>
              <a:buNone/>
            </a:pPr>
            <a:r>
              <a:rPr lang="fa-IR" sz="6000" b="1" dirty="0">
                <a:latin typeface="Calibri" pitchFamily="34" charset="0"/>
                <a:ea typeface="Calibri" pitchFamily="34" charset="0"/>
                <a:cs typeface="B Mitra" pitchFamily="2" charset="-78"/>
              </a:rPr>
              <a:t> مناقصه یا مزایده ندارد</a:t>
            </a:r>
          </a:p>
          <a:p>
            <a:pPr algn="ctr" rtl="1">
              <a:buFont typeface="Wingdings 2" pitchFamily="18" charset="2"/>
              <a:buNone/>
            </a:pPr>
            <a:endParaRPr lang="fa-IR" sz="6000" b="1" dirty="0">
              <a:latin typeface="Calibri" pitchFamily="34" charset="0"/>
              <a:ea typeface="Calibri" pitchFamily="34" charset="0"/>
              <a:cs typeface="B Mitra" pitchFamily="2" charset="-78"/>
            </a:endParaRPr>
          </a:p>
          <a:p>
            <a:pPr algn="ctr" rtl="1">
              <a:buFont typeface="Wingdings 2" pitchFamily="18" charset="2"/>
              <a:buNone/>
            </a:pPr>
            <a:endParaRPr lang="fa-IR" sz="6000" b="1" dirty="0">
              <a:latin typeface="Calibri" pitchFamily="34" charset="0"/>
              <a:ea typeface="Calibri" pitchFamily="34" charset="0"/>
              <a:cs typeface="B Mitra" pitchFamily="2" charset="-78"/>
            </a:endParaRPr>
          </a:p>
          <a:p>
            <a:pPr algn="ctr" rtl="1">
              <a:buFont typeface="Wingdings 2" pitchFamily="18" charset="2"/>
              <a:buNone/>
            </a:pPr>
            <a:endParaRPr lang="fa-IR" sz="6000" b="1" dirty="0">
              <a:latin typeface="Calibri" pitchFamily="34" charset="0"/>
              <a:ea typeface="Calibri" pitchFamily="34" charset="0"/>
              <a:cs typeface="B Mitra" pitchFamily="2" charset="-78"/>
            </a:endParaRPr>
          </a:p>
          <a:p>
            <a:pPr algn="ctr" rtl="1">
              <a:buFont typeface="Wingdings 2" pitchFamily="18" charset="2"/>
              <a:buNone/>
            </a:pPr>
            <a:endParaRPr lang="fa-IR" sz="6000" b="1" dirty="0">
              <a:latin typeface="Calibri" pitchFamily="34" charset="0"/>
              <a:ea typeface="Calibri" pitchFamily="34" charset="0"/>
              <a:cs typeface="B Mitra" pitchFamily="2" charset="-78"/>
            </a:endParaRPr>
          </a:p>
          <a:p>
            <a:pPr algn="ctr">
              <a:buFont typeface="Wingdings 2" pitchFamily="18" charset="2"/>
              <a:buNone/>
            </a:pPr>
            <a:endParaRPr lang="fa-IR" dirty="0">
              <a:ea typeface="Calibri" pitchFamily="34" charset="0"/>
            </a:endParaRPr>
          </a:p>
        </p:txBody>
      </p:sp>
    </p:spTree>
    <p:extLst>
      <p:ext uri="{BB962C8B-B14F-4D97-AF65-F5344CB8AC3E}">
        <p14:creationId xmlns:p14="http://schemas.microsoft.com/office/powerpoint/2010/main" val="3002639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ChangeArrowheads="1"/>
          </p:cNvSpPr>
          <p:nvPr/>
        </p:nvSpPr>
        <p:spPr bwMode="auto">
          <a:xfrm>
            <a:off x="738130" y="1945155"/>
            <a:ext cx="8588196" cy="1477328"/>
          </a:xfrm>
          <a:prstGeom prst="rect">
            <a:avLst/>
          </a:prstGeom>
          <a:noFill/>
          <a:ln w="9525">
            <a:noFill/>
            <a:miter lim="800000"/>
            <a:headEnd/>
            <a:tailEnd/>
          </a:ln>
        </p:spPr>
        <p:txBody>
          <a:bodyPr wrap="square">
            <a:spAutoFit/>
          </a:bodyPr>
          <a:lstStyle/>
          <a:p>
            <a:pPr algn="just" rtl="1"/>
            <a:r>
              <a:rPr lang="fa-IR" sz="4500" b="1" dirty="0">
                <a:latin typeface="Verdana" pitchFamily="34" charset="0"/>
                <a:cs typeface="B Mitra" pitchFamily="2" charset="-78"/>
              </a:rPr>
              <a:t>ج- مناقصه گر: </a:t>
            </a:r>
            <a:r>
              <a:rPr lang="fa-IR" sz="4500" dirty="0">
                <a:latin typeface="Verdana" pitchFamily="34" charset="0"/>
                <a:cs typeface="B Mitra" pitchFamily="2" charset="-78"/>
              </a:rPr>
              <a:t>شخصی حقیقی یا حقوقی است که اسناد مناقصه را دریافت و در مناقصه شرکت می کند.</a:t>
            </a:r>
          </a:p>
        </p:txBody>
      </p:sp>
      <p:sp>
        <p:nvSpPr>
          <p:cNvPr id="20483" name="Rectangle 2"/>
          <p:cNvSpPr>
            <a:spLocks noChangeArrowheads="1"/>
          </p:cNvSpPr>
          <p:nvPr/>
        </p:nvSpPr>
        <p:spPr bwMode="auto">
          <a:xfrm>
            <a:off x="2083425" y="4603343"/>
            <a:ext cx="7143800" cy="1015663"/>
          </a:xfrm>
          <a:prstGeom prst="rect">
            <a:avLst/>
          </a:prstGeom>
          <a:noFill/>
          <a:ln w="9525">
            <a:noFill/>
            <a:miter lim="800000"/>
            <a:headEnd/>
            <a:tailEnd/>
          </a:ln>
        </p:spPr>
        <p:txBody>
          <a:bodyPr wrap="square">
            <a:spAutoFit/>
          </a:bodyPr>
          <a:lstStyle/>
          <a:p>
            <a:pPr algn="ctr" rtl="1"/>
            <a:r>
              <a:rPr lang="fa-IR" sz="2000" dirty="0">
                <a:latin typeface="Verdana" pitchFamily="34" charset="0"/>
                <a:cs typeface="B Mitra" pitchFamily="2" charset="-78"/>
              </a:rPr>
              <a:t> 			(بند ج ماده 56 آئین نامه مالی و معاملاتی دانشگاه)</a:t>
            </a:r>
          </a:p>
          <a:p>
            <a:pPr algn="ctr" rtl="1"/>
            <a:endParaRPr lang="fa-IR" sz="2000" dirty="0">
              <a:latin typeface="Verdana" pitchFamily="34" charset="0"/>
              <a:cs typeface="B Mitra" pitchFamily="2" charset="-78"/>
            </a:endParaRPr>
          </a:p>
          <a:p>
            <a:pPr algn="ctr" rtl="1"/>
            <a:endParaRPr lang="fa-IR" sz="2000" dirty="0">
              <a:latin typeface="Verdana" pitchFamily="34" charset="0"/>
              <a:cs typeface="B Mitra" pitchFamily="2" charset="-78"/>
            </a:endParaRPr>
          </a:p>
        </p:txBody>
      </p:sp>
    </p:spTree>
    <p:extLst>
      <p:ext uri="{BB962C8B-B14F-4D97-AF65-F5344CB8AC3E}">
        <p14:creationId xmlns:p14="http://schemas.microsoft.com/office/powerpoint/2010/main" val="16346161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Box 1"/>
          <p:cNvSpPr txBox="1">
            <a:spLocks noChangeArrowheads="1"/>
          </p:cNvSpPr>
          <p:nvPr/>
        </p:nvSpPr>
        <p:spPr bwMode="auto">
          <a:xfrm>
            <a:off x="1035020" y="150813"/>
            <a:ext cx="8501122" cy="6463308"/>
          </a:xfrm>
          <a:prstGeom prst="rect">
            <a:avLst/>
          </a:prstGeom>
          <a:noFill/>
          <a:ln w="9525">
            <a:noFill/>
            <a:miter lim="800000"/>
            <a:headEnd/>
            <a:tailEnd/>
          </a:ln>
        </p:spPr>
        <p:txBody>
          <a:bodyPr wrap="square">
            <a:spAutoFit/>
          </a:bodyPr>
          <a:lstStyle/>
          <a:p>
            <a:pPr algn="just" rtl="1">
              <a:lnSpc>
                <a:spcPts val="4400"/>
              </a:lnSpc>
            </a:pPr>
            <a:r>
              <a:rPr lang="en-US" sz="2800" b="1" dirty="0">
                <a:latin typeface="Calibri" pitchFamily="34" charset="0"/>
                <a:ea typeface="Calibri" pitchFamily="34" charset="0"/>
                <a:cs typeface="B Mitra" pitchFamily="2" charset="-78"/>
              </a:rPr>
              <a:t> </a:t>
            </a:r>
            <a:r>
              <a:rPr lang="fa-IR" sz="2800" b="1" dirty="0">
                <a:latin typeface="Calibri" pitchFamily="34" charset="0"/>
                <a:ea typeface="Calibri" pitchFamily="34" charset="0"/>
                <a:cs typeface="B Mitra" pitchFamily="2" charset="-78"/>
              </a:rPr>
              <a:t>در </a:t>
            </a:r>
            <a:r>
              <a:rPr lang="fa-IR" sz="2400" b="1" dirty="0">
                <a:latin typeface="Calibri" pitchFamily="34" charset="0"/>
                <a:ea typeface="Calibri" pitchFamily="34" charset="0"/>
                <a:cs typeface="B Mitra" pitchFamily="2" charset="-78"/>
              </a:rPr>
              <a:t>موارد زیر نیازی به مناقصه و یا مزایده نمی باشد:</a:t>
            </a:r>
            <a:endParaRPr lang="fa-IR" sz="2800" b="1" dirty="0">
              <a:latin typeface="Calibri" pitchFamily="34" charset="0"/>
              <a:ea typeface="Calibri" pitchFamily="34" charset="0"/>
              <a:cs typeface="B Mitra" pitchFamily="2" charset="-78"/>
            </a:endParaRPr>
          </a:p>
          <a:p>
            <a:pPr algn="just" rtl="1">
              <a:lnSpc>
                <a:spcPts val="4400"/>
              </a:lnSpc>
            </a:pPr>
            <a:r>
              <a:rPr lang="fa-IR" sz="2800" dirty="0">
                <a:latin typeface="Calibri" pitchFamily="34" charset="0"/>
                <a:ea typeface="Calibri" pitchFamily="34" charset="0"/>
                <a:cs typeface="B Mitra" pitchFamily="2" charset="-78"/>
              </a:rPr>
              <a:t>1. درموردمعاملاتی که طرف معامله وزارتخانه یامؤسسه دولتی یا شرکت دولتی باشد.</a:t>
            </a:r>
          </a:p>
          <a:p>
            <a:pPr algn="just" rtl="1">
              <a:lnSpc>
                <a:spcPts val="4400"/>
              </a:lnSpc>
            </a:pPr>
            <a:r>
              <a:rPr lang="fa-IR" sz="2800" dirty="0">
                <a:latin typeface="Calibri" pitchFamily="34" charset="0"/>
                <a:ea typeface="Calibri" pitchFamily="34" charset="0"/>
                <a:cs typeface="B Mitra" pitchFamily="2" charset="-78"/>
              </a:rPr>
              <a:t> 2. مؤسسات و نهادهای عمومی غیر دولتی ومؤسسات تابعه که بیش از 51% سهام  و یا مالکیت آن ها متعلق به  مؤسسات و نهادهای مذکور باشد. </a:t>
            </a:r>
          </a:p>
          <a:p>
            <a:pPr algn="just" rtl="1">
              <a:lnSpc>
                <a:spcPts val="4400"/>
              </a:lnSpc>
            </a:pPr>
            <a:r>
              <a:rPr lang="fa-IR" sz="2800" dirty="0">
                <a:latin typeface="Calibri" pitchFamily="34" charset="0"/>
                <a:ea typeface="Calibri" pitchFamily="34" charset="0"/>
                <a:cs typeface="B Mitra" pitchFamily="2" charset="-78"/>
              </a:rPr>
              <a:t>3. در مورد خرید، اجاره به شرط تملیک یا اجاره و استجاره اموال منقول و غیر منقول که یا به تشخیص و مسؤولیت رئیس مؤسسه  یا مقامات مجاز از طرف ایشان با کسب نظر حداقل سه نفر از کارشناسان  رسمی دادگستری یا حداقل 3 نفر از کارشناسان خبره و متعهد منتخب رئیس مؤسسه و یا با قیمت برابر یا کمتر از قیمت تعیین شده یا حقوقی که نرخ‌های آنها از طرف مراجع قانونی ذی صلاح انجام خواهد شد.</a:t>
            </a:r>
          </a:p>
          <a:p>
            <a:pPr algn="just" rtl="1">
              <a:lnSpc>
                <a:spcPct val="150000"/>
              </a:lnSpc>
            </a:pPr>
            <a:r>
              <a:rPr lang="fa-IR" sz="2800" dirty="0">
                <a:latin typeface="Calibri" pitchFamily="34" charset="0"/>
                <a:ea typeface="Calibri" pitchFamily="34" charset="0"/>
                <a:cs typeface="B Mitra" pitchFamily="2" charset="-78"/>
              </a:rPr>
              <a:t> 			</a:t>
            </a:r>
            <a:r>
              <a:rPr lang="fa-IR" sz="2000" dirty="0">
                <a:latin typeface="Calibri" pitchFamily="34" charset="0"/>
                <a:ea typeface="Calibri" pitchFamily="34" charset="0"/>
                <a:cs typeface="B Mitra" pitchFamily="2" charset="-78"/>
              </a:rPr>
              <a:t>(تبصره ماده 55 آئین نامه مالی و معاملاتی دانشگاه) </a:t>
            </a:r>
          </a:p>
          <a:p>
            <a:pPr algn="just" rtl="1">
              <a:lnSpc>
                <a:spcPct val="150000"/>
              </a:lnSpc>
            </a:pPr>
            <a:endParaRPr lang="fa-IR" sz="2800" dirty="0">
              <a:ea typeface="Calibri" pitchFamily="34" charset="0"/>
              <a:cs typeface="B Mitra" pitchFamily="2" charset="-78"/>
            </a:endParaRPr>
          </a:p>
        </p:txBody>
      </p:sp>
    </p:spTree>
    <p:extLst>
      <p:ext uri="{BB962C8B-B14F-4D97-AF65-F5344CB8AC3E}">
        <p14:creationId xmlns:p14="http://schemas.microsoft.com/office/powerpoint/2010/main" val="2399174140"/>
      </p:ext>
    </p:extLst>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Box 1"/>
          <p:cNvSpPr txBox="1">
            <a:spLocks noChangeArrowheads="1"/>
          </p:cNvSpPr>
          <p:nvPr/>
        </p:nvSpPr>
        <p:spPr bwMode="auto">
          <a:xfrm>
            <a:off x="750264" y="430599"/>
            <a:ext cx="8567766" cy="6427401"/>
          </a:xfrm>
          <a:prstGeom prst="rect">
            <a:avLst/>
          </a:prstGeom>
          <a:noFill/>
          <a:ln w="9525">
            <a:noFill/>
            <a:miter lim="800000"/>
            <a:headEnd/>
            <a:tailEnd/>
          </a:ln>
        </p:spPr>
        <p:txBody>
          <a:bodyPr wrap="square">
            <a:spAutoFit/>
          </a:bodyPr>
          <a:lstStyle/>
          <a:p>
            <a:pPr algn="just" rtl="1">
              <a:lnSpc>
                <a:spcPts val="3800"/>
              </a:lnSpc>
            </a:pPr>
            <a:r>
              <a:rPr lang="fa-IR" sz="2800" dirty="0">
                <a:latin typeface="Calibri" pitchFamily="34" charset="0"/>
                <a:ea typeface="Calibri" pitchFamily="34" charset="0"/>
                <a:cs typeface="B Mitra" pitchFamily="2" charset="-78"/>
              </a:rPr>
              <a:t>4. در مورد خرید خدمات مشاوره اعم از مهندسی مشاور و مؤسسات علمی،             حق الاختراع و مشاوره فنی بازرگانی مشتمل بر مطالعه، طراحی و یا مدیریت بر طرح و اجرا و نظارت یا هر نوع خدمات مشاوره ای و کارشناسی، خدمات حسابرسی، خدمات هنری با رعایت موازین اسلامی و صنایع مستظرفه </a:t>
            </a:r>
          </a:p>
          <a:p>
            <a:pPr algn="just" rtl="1">
              <a:lnSpc>
                <a:spcPts val="3800"/>
              </a:lnSpc>
            </a:pPr>
            <a:r>
              <a:rPr lang="fa-IR" sz="2800" dirty="0">
                <a:latin typeface="Calibri" pitchFamily="34" charset="0"/>
                <a:ea typeface="Calibri" pitchFamily="34" charset="0"/>
                <a:cs typeface="B Mitra" pitchFamily="2" charset="-78"/>
              </a:rPr>
              <a:t>5. خرید اموال منقول، غیرمنقول خدمات و حقوقی که به تشخیص و مسئولیت رئیس مؤسسه و مقامات مجاز از طرف ایشان منحصر به فرد (انحصاری) بوده و دارای انواع مشابه نباشد.</a:t>
            </a:r>
          </a:p>
          <a:p>
            <a:pPr algn="just" rtl="1">
              <a:lnSpc>
                <a:spcPts val="3800"/>
              </a:lnSpc>
            </a:pPr>
            <a:r>
              <a:rPr lang="fa-IR" sz="2800" dirty="0">
                <a:latin typeface="Calibri" pitchFamily="34" charset="0"/>
                <a:ea typeface="Calibri" pitchFamily="34" charset="0"/>
                <a:cs typeface="B Mitra" pitchFamily="2" charset="-78"/>
              </a:rPr>
              <a:t> 6. در مورد خرید کالاهای  مورد مصرف روزانه که در محل از طرف دستگاه های ذیربط دولتی یا شهرداری ها برای آن ها نرخ ثابتی تعیین شده باشد.</a:t>
            </a:r>
          </a:p>
          <a:p>
            <a:pPr algn="just" rtl="1">
              <a:lnSpc>
                <a:spcPts val="3800"/>
              </a:lnSpc>
            </a:pPr>
            <a:r>
              <a:rPr lang="fa-IR" sz="2800" dirty="0">
                <a:latin typeface="Calibri" pitchFamily="34" charset="0"/>
                <a:ea typeface="Calibri" pitchFamily="34" charset="0"/>
                <a:cs typeface="B Mitra" pitchFamily="2" charset="-78"/>
              </a:rPr>
              <a:t> 7. در مورد کرایه حمل و نقل از طریق زمینی، هوایی، دریایی که از طرف دستگاه های دولتی ذیربط برای آن ها  نرخ معینی تعیین شده باشد.</a:t>
            </a:r>
          </a:p>
          <a:p>
            <a:pPr algn="just" rtl="1">
              <a:lnSpc>
                <a:spcPts val="3800"/>
              </a:lnSpc>
            </a:pPr>
            <a:r>
              <a:rPr lang="fa-IR" sz="2000" dirty="0">
                <a:latin typeface="Calibri" pitchFamily="34" charset="0"/>
                <a:ea typeface="Calibri" pitchFamily="34" charset="0"/>
                <a:cs typeface="B Mitra" pitchFamily="2" charset="-78"/>
              </a:rPr>
              <a:t>				(تبصره ماده 55 آئین نامه مالی و معاملاتی دانشگاه)</a:t>
            </a:r>
          </a:p>
          <a:p>
            <a:pPr algn="just" rtl="1">
              <a:lnSpc>
                <a:spcPts val="3800"/>
              </a:lnSpc>
            </a:pPr>
            <a:endParaRPr lang="fa-IR" sz="2000" dirty="0">
              <a:latin typeface="Calibri" pitchFamily="34" charset="0"/>
              <a:ea typeface="Calibri" pitchFamily="34" charset="0"/>
              <a:cs typeface="B Mitra" pitchFamily="2" charset="-78"/>
            </a:endParaRPr>
          </a:p>
        </p:txBody>
      </p:sp>
    </p:spTree>
    <p:extLst>
      <p:ext uri="{BB962C8B-B14F-4D97-AF65-F5344CB8AC3E}">
        <p14:creationId xmlns:p14="http://schemas.microsoft.com/office/powerpoint/2010/main" val="4139875297"/>
      </p:ext>
    </p:extLst>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1"/>
          <p:cNvSpPr txBox="1">
            <a:spLocks noChangeArrowheads="1"/>
          </p:cNvSpPr>
          <p:nvPr/>
        </p:nvSpPr>
        <p:spPr bwMode="auto">
          <a:xfrm>
            <a:off x="579693" y="586873"/>
            <a:ext cx="8643998" cy="6678751"/>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1" eaLnBrk="1" hangingPunct="1">
              <a:lnSpc>
                <a:spcPts val="3000"/>
              </a:lnSpc>
              <a:defRPr/>
            </a:pPr>
            <a:r>
              <a:rPr lang="fa-IR" sz="2400" dirty="0">
                <a:latin typeface="Calibri" pitchFamily="34" charset="0"/>
                <a:ea typeface="Calibri" pitchFamily="34" charset="0"/>
                <a:cs typeface="B Mitra" pitchFamily="2" charset="-78"/>
              </a:rPr>
              <a:t> 8. در مورد هزینه های مربوط به تعمیر، راهبری، نگهداری و خرید قطعات یدکی جهت تعویض یا تکمیل لوازم و تجهیزات ماشین آلات ثابت و متحرک پزشکی و غیر پزشکی و همچنین ادوات و ابزار و وسایل اندازه گیری دقیق لوازم آزمایشگاه‌های علمی و فنی و نظایر آن به تشخیص و مسئولیت رئیس واحد درخواست کننده، با تأیید رئیس مؤسسه یا مقام مجاز از طرف ایشان و تعیین بهای مورد معامله حداقل توسط یک نفر کارشناس رشته مربوطه منتخب رئیس موسسه </a:t>
            </a:r>
          </a:p>
          <a:p>
            <a:pPr algn="just" rtl="1" eaLnBrk="1" hangingPunct="1">
              <a:lnSpc>
                <a:spcPts val="3000"/>
              </a:lnSpc>
              <a:defRPr/>
            </a:pPr>
            <a:r>
              <a:rPr lang="fa-IR" sz="2400" dirty="0">
                <a:latin typeface="Calibri" pitchFamily="34" charset="0"/>
                <a:ea typeface="Calibri" pitchFamily="34" charset="0"/>
                <a:cs typeface="B Mitra" pitchFamily="2" charset="-78"/>
              </a:rPr>
              <a:t> 9. در مورد معاملات محرمانه به تشخیص هیئت رئیسه با رعایت صرفه و صلاح موسسه </a:t>
            </a:r>
          </a:p>
          <a:p>
            <a:pPr algn="just" rtl="1" eaLnBrk="1" hangingPunct="1">
              <a:lnSpc>
                <a:spcPts val="3000"/>
              </a:lnSpc>
              <a:defRPr/>
            </a:pPr>
            <a:r>
              <a:rPr lang="fa-IR" sz="2400" dirty="0">
                <a:latin typeface="Calibri" pitchFamily="34" charset="0"/>
                <a:ea typeface="Calibri" pitchFamily="34" charset="0"/>
                <a:cs typeface="B Mitra" pitchFamily="2" charset="-78"/>
              </a:rPr>
              <a:t>10. در مورد مناقصاتی که بنا به ضرورت و موافقت کتبی رئیس موسسه به صورت متمرکز توسط وزارت متبوع برگزار می گردد.</a:t>
            </a:r>
          </a:p>
          <a:p>
            <a:pPr algn="just" rtl="1" eaLnBrk="1" hangingPunct="1">
              <a:lnSpc>
                <a:spcPts val="3000"/>
              </a:lnSpc>
              <a:defRPr/>
            </a:pPr>
            <a:r>
              <a:rPr lang="fa-IR" sz="2400" dirty="0">
                <a:latin typeface="Calibri" pitchFamily="34" charset="0"/>
                <a:ea typeface="Calibri" pitchFamily="34" charset="0"/>
                <a:cs typeface="B Mitra" pitchFamily="2" charset="-78"/>
              </a:rPr>
              <a:t>11. خدمات فرهنگی و هنری، آموزش و پژوهشی، ورزشی و نظایر آن با رعایت صرفه و صلاح موسسه و قرادادهای آموزشی و همچنین قراردادهای پژوهشی با اشخاص حقیقی و حقوقی با هماهنگی شورای پژوهشی مؤسسه به تشخیص و مسئولیت رئیس واحد درخواست کننده و تأیید رئیس موسسه و یا مقام مجاز از طرف ایشان  </a:t>
            </a:r>
          </a:p>
          <a:p>
            <a:pPr algn="just" rtl="1" eaLnBrk="1" hangingPunct="1">
              <a:lnSpc>
                <a:spcPts val="3000"/>
              </a:lnSpc>
              <a:defRPr/>
            </a:pPr>
            <a:r>
              <a:rPr lang="fa-IR" sz="2400" dirty="0">
                <a:latin typeface="Calibri" pitchFamily="34" charset="0"/>
                <a:ea typeface="Calibri" pitchFamily="34" charset="0"/>
                <a:cs typeface="B Mitra" pitchFamily="2" charset="-78"/>
              </a:rPr>
              <a:t>12. خرید سهام و تعهدات پرداخت خسارت و جرائم ناشی از اجرای احکام قضائی. </a:t>
            </a:r>
          </a:p>
          <a:p>
            <a:pPr algn="just" rtl="1" eaLnBrk="1" hangingPunct="1">
              <a:lnSpc>
                <a:spcPts val="3000"/>
              </a:lnSpc>
              <a:defRPr/>
            </a:pPr>
            <a:r>
              <a:rPr lang="fa-IR" sz="2400" dirty="0">
                <a:latin typeface="Calibri" pitchFamily="34" charset="0"/>
                <a:ea typeface="Calibri" pitchFamily="34" charset="0"/>
                <a:cs typeface="B Mitra" pitchFamily="2" charset="-78"/>
              </a:rPr>
              <a:t>13. در مورد کالاهای انحصاری که توسط کنسرسیوم های داخلی تولید می شود.</a:t>
            </a:r>
            <a:endParaRPr lang="fa-IR" sz="2000" dirty="0">
              <a:latin typeface="Calibri" pitchFamily="34" charset="0"/>
              <a:ea typeface="Calibri" pitchFamily="34" charset="0"/>
              <a:cs typeface="B Mitra" pitchFamily="2" charset="-78"/>
            </a:endParaRPr>
          </a:p>
          <a:p>
            <a:pPr algn="ctr" rtl="1" eaLnBrk="1" hangingPunct="1">
              <a:lnSpc>
                <a:spcPct val="150000"/>
              </a:lnSpc>
              <a:defRPr/>
            </a:pPr>
            <a:r>
              <a:rPr lang="fa-IR" dirty="0">
                <a:latin typeface="Calibri" pitchFamily="34" charset="0"/>
                <a:ea typeface="Calibri" pitchFamily="34" charset="0"/>
                <a:cs typeface="B Mitra" pitchFamily="2" charset="-78"/>
              </a:rPr>
              <a:t>                                                                                (تبصره ماده 55 آئین نامه مالی و معاملاتی دانشگاه)</a:t>
            </a:r>
          </a:p>
          <a:p>
            <a:pPr algn="ctr" rtl="1" eaLnBrk="1" hangingPunct="1">
              <a:lnSpc>
                <a:spcPct val="150000"/>
              </a:lnSpc>
              <a:defRPr/>
            </a:pPr>
            <a:endParaRPr lang="fa-IR" dirty="0">
              <a:ea typeface="Calibri" pitchFamily="34" charset="0"/>
              <a:cs typeface="B Mitra" pitchFamily="2" charset="-78"/>
            </a:endParaRPr>
          </a:p>
          <a:p>
            <a:pPr algn="r" rtl="1" eaLnBrk="1" hangingPunct="1">
              <a:defRPr/>
            </a:pPr>
            <a:endParaRPr lang="fa-IR" sz="2400" dirty="0">
              <a:ea typeface="Calibri" pitchFamily="34" charset="0"/>
              <a:cs typeface="B Mitra" pitchFamily="2" charset="-78"/>
            </a:endParaRPr>
          </a:p>
        </p:txBody>
      </p:sp>
    </p:spTree>
    <p:extLst>
      <p:ext uri="{BB962C8B-B14F-4D97-AF65-F5344CB8AC3E}">
        <p14:creationId xmlns:p14="http://schemas.microsoft.com/office/powerpoint/2010/main" val="940056276"/>
      </p:ext>
    </p:extLst>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
          <p:cNvSpPr>
            <a:spLocks noChangeArrowheads="1"/>
          </p:cNvSpPr>
          <p:nvPr/>
        </p:nvSpPr>
        <p:spPr bwMode="auto">
          <a:xfrm>
            <a:off x="1792709" y="1757192"/>
            <a:ext cx="7072333" cy="4524315"/>
          </a:xfrm>
          <a:prstGeom prst="rect">
            <a:avLst/>
          </a:prstGeom>
          <a:noFill/>
          <a:ln w="9525">
            <a:noFill/>
            <a:miter lim="800000"/>
            <a:headEnd/>
            <a:tailEnd/>
          </a:ln>
        </p:spPr>
        <p:txBody>
          <a:bodyPr wrap="square">
            <a:spAutoFit/>
          </a:bodyPr>
          <a:lstStyle/>
          <a:p>
            <a:pPr algn="ctr" rtl="1">
              <a:lnSpc>
                <a:spcPct val="200000"/>
              </a:lnSpc>
            </a:pPr>
            <a:r>
              <a:rPr lang="fa-IR" sz="7200" b="1" dirty="0">
                <a:latin typeface="Verdana" pitchFamily="34" charset="0"/>
                <a:cs typeface="B Mitra" pitchFamily="2" charset="-78"/>
              </a:rPr>
              <a:t>تجدید</a:t>
            </a:r>
            <a:r>
              <a:rPr lang="en-US" sz="7200" b="1" dirty="0">
                <a:latin typeface="Verdana" pitchFamily="34" charset="0"/>
                <a:cs typeface="B Mitra" pitchFamily="2" charset="-78"/>
              </a:rPr>
              <a:t> </a:t>
            </a:r>
            <a:r>
              <a:rPr lang="fa-IR" sz="7200" b="1" dirty="0">
                <a:latin typeface="Verdana" pitchFamily="34" charset="0"/>
                <a:cs typeface="B Mitra" pitchFamily="2" charset="-78"/>
              </a:rPr>
              <a:t>و لغو مناقصه</a:t>
            </a:r>
          </a:p>
          <a:p>
            <a:pPr algn="ctr" rtl="1">
              <a:lnSpc>
                <a:spcPct val="200000"/>
              </a:lnSpc>
            </a:pPr>
            <a:endParaRPr lang="fa-IR" sz="7200" b="1" dirty="0">
              <a:latin typeface="Verdana" pitchFamily="34" charset="0"/>
              <a:cs typeface="B Mitra" pitchFamily="2" charset="-78"/>
            </a:endParaRPr>
          </a:p>
        </p:txBody>
      </p:sp>
    </p:spTree>
    <p:extLst>
      <p:ext uri="{BB962C8B-B14F-4D97-AF65-F5344CB8AC3E}">
        <p14:creationId xmlns:p14="http://schemas.microsoft.com/office/powerpoint/2010/main" val="35815461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Box 1"/>
          <p:cNvSpPr txBox="1">
            <a:spLocks noChangeArrowheads="1"/>
          </p:cNvSpPr>
          <p:nvPr/>
        </p:nvSpPr>
        <p:spPr bwMode="auto">
          <a:xfrm>
            <a:off x="114300" y="219053"/>
            <a:ext cx="9044014" cy="6063198"/>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r" rtl="1" eaLnBrk="1" hangingPunct="1">
              <a:lnSpc>
                <a:spcPct val="200000"/>
              </a:lnSpc>
              <a:defRPr/>
            </a:pPr>
            <a:r>
              <a:rPr lang="fa-IR" sz="2800" b="1" dirty="0">
                <a:cs typeface="B Mitra" pitchFamily="2" charset="-78"/>
              </a:rPr>
              <a:t>تجدید  مناقصه:</a:t>
            </a:r>
          </a:p>
          <a:p>
            <a:pPr algn="r" rtl="1" eaLnBrk="1" hangingPunct="1">
              <a:lnSpc>
                <a:spcPct val="200000"/>
              </a:lnSpc>
              <a:defRPr/>
            </a:pPr>
            <a:r>
              <a:rPr lang="fa-IR" sz="2800" dirty="0">
                <a:cs typeface="B Mitra" pitchFamily="2" charset="-78"/>
              </a:rPr>
              <a:t>الف) مناقصه در شرایط زیر تجدید می گردد:</a:t>
            </a:r>
          </a:p>
          <a:p>
            <a:pPr algn="r" rtl="1" eaLnBrk="1" hangingPunct="1">
              <a:lnSpc>
                <a:spcPct val="200000"/>
              </a:lnSpc>
              <a:defRPr/>
            </a:pPr>
            <a:r>
              <a:rPr lang="fa-IR" sz="2400" dirty="0">
                <a:cs typeface="B Mitra" pitchFamily="2" charset="-78"/>
              </a:rPr>
              <a:t>1. کم بودن تعداد مناقصه گران از حدنصاب تعیین شده در اسناد مناقصه</a:t>
            </a:r>
          </a:p>
          <a:p>
            <a:pPr algn="r" rtl="1" eaLnBrk="1" hangingPunct="1">
              <a:lnSpc>
                <a:spcPct val="200000"/>
              </a:lnSpc>
              <a:defRPr/>
            </a:pPr>
            <a:r>
              <a:rPr lang="fa-IR" sz="2400" dirty="0">
                <a:cs typeface="B Mitra" pitchFamily="2" charset="-78"/>
              </a:rPr>
              <a:t> 2. امتناع برندگان اول و دوم مناقصه از انعقاد قرارداد</a:t>
            </a:r>
          </a:p>
          <a:p>
            <a:pPr algn="r" rtl="1" eaLnBrk="1" hangingPunct="1">
              <a:lnSpc>
                <a:spcPct val="200000"/>
              </a:lnSpc>
              <a:defRPr/>
            </a:pPr>
            <a:r>
              <a:rPr lang="fa-IR" sz="2400" dirty="0">
                <a:cs typeface="B Mitra" pitchFamily="2" charset="-78"/>
              </a:rPr>
              <a:t> 3. پایان مدت اعتبار پیشنهادها</a:t>
            </a:r>
          </a:p>
          <a:p>
            <a:pPr algn="r" rtl="1" eaLnBrk="1" hangingPunct="1">
              <a:lnSpc>
                <a:spcPct val="200000"/>
              </a:lnSpc>
              <a:defRPr/>
            </a:pPr>
            <a:r>
              <a:rPr lang="fa-IR" sz="2400" dirty="0">
                <a:cs typeface="B Mitra" pitchFamily="2" charset="-78"/>
              </a:rPr>
              <a:t> 4. بالابودن قیمت ها به نحوی که توجیه اقتصادی طرح مرتفع شده باشد.</a:t>
            </a:r>
          </a:p>
          <a:p>
            <a:pPr algn="r" rtl="1" eaLnBrk="1" hangingPunct="1">
              <a:lnSpc>
                <a:spcPct val="200000"/>
              </a:lnSpc>
              <a:defRPr/>
            </a:pPr>
            <a:r>
              <a:rPr lang="fa-IR" sz="2400" dirty="0">
                <a:cs typeface="B Mitra" pitchFamily="2" charset="-78"/>
              </a:rPr>
              <a:t>5. رأی مراجع قانونی </a:t>
            </a:r>
          </a:p>
          <a:p>
            <a:pPr lvl="5" eaLnBrk="1" hangingPunct="1">
              <a:lnSpc>
                <a:spcPct val="200000"/>
              </a:lnSpc>
              <a:defRPr/>
            </a:pPr>
            <a:r>
              <a:rPr lang="fa-IR" b="1" dirty="0">
                <a:cs typeface="B Mitra" pitchFamily="2" charset="-78"/>
              </a:rPr>
              <a:t>                                (بند الف ماده 74 آئین نامه مالی و معاملاتی دانشگاه)</a:t>
            </a:r>
            <a:endParaRPr lang="fa-IR" sz="2800" b="1" dirty="0">
              <a:cs typeface="B Mitra" pitchFamily="2" charset="-78"/>
            </a:endParaRPr>
          </a:p>
        </p:txBody>
      </p:sp>
    </p:spTree>
    <p:extLst>
      <p:ext uri="{BB962C8B-B14F-4D97-AF65-F5344CB8AC3E}">
        <p14:creationId xmlns:p14="http://schemas.microsoft.com/office/powerpoint/2010/main" val="493783615"/>
      </p:ext>
    </p:extLst>
  </p:cSld>
  <p:clrMapOvr>
    <a:masterClrMapping/>
  </p:clrMapOvr>
  <p:transition spd="slow">
    <p:wheel spokes="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2"/>
          <p:cNvSpPr txBox="1">
            <a:spLocks noChangeArrowheads="1"/>
          </p:cNvSpPr>
          <p:nvPr/>
        </p:nvSpPr>
        <p:spPr bwMode="auto">
          <a:xfrm>
            <a:off x="927100" y="228601"/>
            <a:ext cx="8597924" cy="5786199"/>
          </a:xfrm>
          <a:prstGeom prst="rect">
            <a:avLst/>
          </a:prstGeom>
          <a:noFill/>
          <a:ln w="9525">
            <a:noFill/>
            <a:miter lim="800000"/>
            <a:headEnd/>
            <a:tailEnd/>
          </a:ln>
        </p:spPr>
        <p:txBody>
          <a:bodyPr wrap="square">
            <a:spAutoFit/>
          </a:bodyPr>
          <a:lstStyle/>
          <a:p>
            <a:pPr algn="r" rtl="1">
              <a:lnSpc>
                <a:spcPct val="150000"/>
              </a:lnSpc>
            </a:pPr>
            <a:r>
              <a:rPr lang="fa-IR" sz="2800" b="1" dirty="0">
                <a:cs typeface="B Mitra" pitchFamily="2" charset="-78"/>
              </a:rPr>
              <a:t> لغو مناقصه:</a:t>
            </a:r>
          </a:p>
          <a:p>
            <a:pPr algn="r" rtl="1">
              <a:lnSpc>
                <a:spcPct val="150000"/>
              </a:lnSpc>
            </a:pPr>
            <a:r>
              <a:rPr lang="fa-IR" sz="2800" dirty="0">
                <a:cs typeface="B Mitra" pitchFamily="2" charset="-78"/>
              </a:rPr>
              <a:t>مناقصه در شرایط زیر لغو می شود:</a:t>
            </a:r>
          </a:p>
          <a:p>
            <a:pPr algn="r" rtl="1">
              <a:lnSpc>
                <a:spcPct val="200000"/>
              </a:lnSpc>
            </a:pPr>
            <a:r>
              <a:rPr lang="fa-IR" sz="2600" dirty="0">
                <a:cs typeface="B Mitra" pitchFamily="2" charset="-78"/>
              </a:rPr>
              <a:t> 1- نیاز به کالا یا خدمات موضوع مناقصه مرتفع شده باشد</a:t>
            </a:r>
          </a:p>
          <a:p>
            <a:pPr algn="r" rtl="1">
              <a:lnSpc>
                <a:spcPct val="200000"/>
              </a:lnSpc>
            </a:pPr>
            <a:r>
              <a:rPr lang="fa-IR" sz="2600" dirty="0">
                <a:cs typeface="B Mitra" pitchFamily="2" charset="-78"/>
              </a:rPr>
              <a:t> 2- تغییرات زیادی در اسناد مناقصه لازم باشد و موجب تغییر در ماهیت مناقصه گردد</a:t>
            </a:r>
          </a:p>
          <a:p>
            <a:pPr algn="r" rtl="1">
              <a:lnSpc>
                <a:spcPct val="200000"/>
              </a:lnSpc>
            </a:pPr>
            <a:r>
              <a:rPr lang="fa-IR" sz="2600" dirty="0">
                <a:cs typeface="B Mitra" pitchFamily="2" charset="-78"/>
              </a:rPr>
              <a:t> 3- پیش آمدهای غیر متعارف نظیرجنگ، زلزله، سیل ومانند آنها</a:t>
            </a:r>
          </a:p>
          <a:p>
            <a:pPr algn="r" rtl="1">
              <a:lnSpc>
                <a:spcPct val="200000"/>
              </a:lnSpc>
            </a:pPr>
            <a:r>
              <a:rPr lang="fa-IR" sz="2600" dirty="0">
                <a:cs typeface="B Mitra" pitchFamily="2" charset="-78"/>
              </a:rPr>
              <a:t> 4- رأی مراجع قانونی</a:t>
            </a:r>
          </a:p>
          <a:p>
            <a:pPr algn="r" rtl="1">
              <a:lnSpc>
                <a:spcPct val="150000"/>
              </a:lnSpc>
            </a:pPr>
            <a:r>
              <a:rPr lang="fa-IR" sz="2600" dirty="0">
                <a:cs typeface="B Mitra" pitchFamily="2" charset="-78"/>
              </a:rPr>
              <a:t> 5- تشخیص کمیسیون مناقصه مبنی بر تبانی بین مناقصه گران</a:t>
            </a:r>
          </a:p>
          <a:p>
            <a:pPr marL="2057400" lvl="4" indent="-228600">
              <a:lnSpc>
                <a:spcPct val="150000"/>
              </a:lnSpc>
            </a:pPr>
            <a:r>
              <a:rPr lang="fa-IR" sz="2600" b="1" dirty="0">
                <a:cs typeface="B Mitra" pitchFamily="2" charset="-78"/>
              </a:rPr>
              <a:t>                        </a:t>
            </a:r>
            <a:r>
              <a:rPr lang="fa-IR" b="1" dirty="0">
                <a:cs typeface="B Mitra" pitchFamily="2" charset="-78"/>
              </a:rPr>
              <a:t>(بند ب ماده 74 آئین نامه مالی و معاملاتی دانشگاه)</a:t>
            </a:r>
            <a:endParaRPr lang="fa-IR" sz="2600" b="1" dirty="0">
              <a:cs typeface="B Mitra" pitchFamily="2" charset="-78"/>
            </a:endParaRPr>
          </a:p>
        </p:txBody>
      </p:sp>
    </p:spTree>
    <p:extLst>
      <p:ext uri="{BB962C8B-B14F-4D97-AF65-F5344CB8AC3E}">
        <p14:creationId xmlns:p14="http://schemas.microsoft.com/office/powerpoint/2010/main" val="714823909"/>
      </p:ext>
    </p:extLst>
  </p:cSld>
  <p:clrMapOvr>
    <a:masterClrMapping/>
  </p:clrMapOvr>
  <p:transition spd="slow">
    <p:wheel spokes="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
          <p:cNvSpPr>
            <a:spLocks noChangeArrowheads="1"/>
          </p:cNvSpPr>
          <p:nvPr/>
        </p:nvSpPr>
        <p:spPr bwMode="auto">
          <a:xfrm>
            <a:off x="1334278" y="2493598"/>
            <a:ext cx="7348486" cy="3416320"/>
          </a:xfrm>
          <a:prstGeom prst="rect">
            <a:avLst/>
          </a:prstGeom>
          <a:noFill/>
          <a:ln w="9525">
            <a:noFill/>
            <a:miter lim="800000"/>
            <a:headEnd/>
            <a:tailEnd/>
          </a:ln>
        </p:spPr>
        <p:txBody>
          <a:bodyPr wrap="none">
            <a:spAutoFit/>
          </a:bodyPr>
          <a:lstStyle/>
          <a:p>
            <a:pPr algn="ctr" rtl="1"/>
            <a:r>
              <a:rPr lang="fa-IR" sz="7200" b="1" dirty="0">
                <a:latin typeface="Verdana" pitchFamily="34" charset="0"/>
                <a:cs typeface="B Mitra" pitchFamily="2" charset="-78"/>
              </a:rPr>
              <a:t>ترک تشریفات مناقصه</a:t>
            </a:r>
            <a:r>
              <a:rPr lang="fa-IR" sz="7200" b="1" dirty="0">
                <a:solidFill>
                  <a:srgbClr val="EBEFB3"/>
                </a:solidFill>
                <a:latin typeface="Verdana" pitchFamily="34" charset="0"/>
                <a:cs typeface="B Mitra" pitchFamily="2" charset="-78"/>
              </a:rPr>
              <a:t> </a:t>
            </a:r>
          </a:p>
          <a:p>
            <a:pPr algn="ctr" rtl="1"/>
            <a:endParaRPr lang="fa-IR" sz="7200" b="1" dirty="0">
              <a:solidFill>
                <a:srgbClr val="EBEFB3"/>
              </a:solidFill>
              <a:latin typeface="Verdana" pitchFamily="34" charset="0"/>
              <a:cs typeface="B Mitra" pitchFamily="2" charset="-78"/>
            </a:endParaRPr>
          </a:p>
          <a:p>
            <a:pPr algn="ctr" rtl="1"/>
            <a:endParaRPr lang="fa-IR" sz="7200" b="1" dirty="0">
              <a:latin typeface="Verdana" pitchFamily="34" charset="0"/>
              <a:cs typeface="Tahoma" pitchFamily="34" charset="0"/>
            </a:endParaRPr>
          </a:p>
        </p:txBody>
      </p:sp>
    </p:spTree>
    <p:extLst>
      <p:ext uri="{BB962C8B-B14F-4D97-AF65-F5344CB8AC3E}">
        <p14:creationId xmlns:p14="http://schemas.microsoft.com/office/powerpoint/2010/main" val="28788054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1"/>
          <p:cNvSpPr txBox="1">
            <a:spLocks noChangeArrowheads="1"/>
          </p:cNvSpPr>
          <p:nvPr/>
        </p:nvSpPr>
        <p:spPr bwMode="auto">
          <a:xfrm>
            <a:off x="1257300" y="330201"/>
            <a:ext cx="8201052" cy="5770811"/>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1" eaLnBrk="1" hangingPunct="1">
              <a:lnSpc>
                <a:spcPct val="150000"/>
              </a:lnSpc>
              <a:defRPr/>
            </a:pPr>
            <a:r>
              <a:rPr lang="fa-IR" sz="3200" b="1" dirty="0">
                <a:cs typeface="B Mitra" pitchFamily="2" charset="-78"/>
              </a:rPr>
              <a:t>ترک تشریفات مناقصه:</a:t>
            </a:r>
          </a:p>
          <a:p>
            <a:pPr algn="just" rtl="1" eaLnBrk="1" hangingPunct="1">
              <a:lnSpc>
                <a:spcPct val="150000"/>
              </a:lnSpc>
              <a:defRPr/>
            </a:pPr>
            <a:r>
              <a:rPr lang="fa-IR" sz="2800" dirty="0">
                <a:cs typeface="B Mitra" pitchFamily="2" charset="-78"/>
              </a:rPr>
              <a:t>در مواردی که انجام مناقصه بر اساس گزارش توجیهی مؤسسه مناقصه گزار به تشخیص یک هیأت سه نفره مرکب از مقامات مذکور در ماده 78 این آئین نامه میسر نباشد، می توان معامله را به طریق دیگری انجام داد و در این صورت هیأت ترک تشریفات مناقصه </a:t>
            </a:r>
            <a:r>
              <a:rPr lang="fa-IR" sz="2800" b="1" dirty="0">
                <a:cs typeface="B Mitra" pitchFamily="2" charset="-78"/>
              </a:rPr>
              <a:t>با رعایت صرفه و صلاح مؤسسه </a:t>
            </a:r>
            <a:r>
              <a:rPr lang="fa-IR" sz="2800" dirty="0">
                <a:cs typeface="B Mitra" pitchFamily="2" charset="-78"/>
              </a:rPr>
              <a:t>ترتیب انجام این گونه معاملات را </a:t>
            </a:r>
            <a:r>
              <a:rPr lang="fa-IR" sz="2800" b="1" dirty="0">
                <a:cs typeface="B Mitra" pitchFamily="2" charset="-78"/>
              </a:rPr>
              <a:t>با رعایت سایر مقررات مربوط</a:t>
            </a:r>
            <a:r>
              <a:rPr lang="fa-IR" sz="2800" dirty="0">
                <a:cs typeface="B Mitra" pitchFamily="2" charset="-78"/>
              </a:rPr>
              <a:t> در هر مورد برای یک نوع کالا یا خدمت تعیین و اعلام خواهد نمود. </a:t>
            </a:r>
          </a:p>
          <a:p>
            <a:pPr algn="just" rtl="1" eaLnBrk="1" hangingPunct="1">
              <a:lnSpc>
                <a:spcPct val="150000"/>
              </a:lnSpc>
              <a:defRPr/>
            </a:pPr>
            <a:endParaRPr lang="fa-IR" sz="2600" dirty="0">
              <a:cs typeface="B Mitra" pitchFamily="2" charset="-78"/>
            </a:endParaRPr>
          </a:p>
          <a:p>
            <a:pPr lvl="8" algn="ctr" eaLnBrk="1" hangingPunct="1">
              <a:lnSpc>
                <a:spcPct val="150000"/>
              </a:lnSpc>
              <a:defRPr/>
            </a:pPr>
            <a:r>
              <a:rPr lang="fa-IR" sz="2000" dirty="0">
                <a:latin typeface="Calibri" pitchFamily="34" charset="0"/>
                <a:ea typeface="Calibri" pitchFamily="34" charset="0"/>
                <a:cs typeface="B Mitra" pitchFamily="2" charset="-78"/>
              </a:rPr>
              <a:t>(ماده 77 آئین نامه مالی و معاملاتی دانشگاه)</a:t>
            </a:r>
            <a:endParaRPr lang="fa-IR" sz="2600" b="1" dirty="0">
              <a:cs typeface="B Mitra" pitchFamily="2" charset="-78"/>
            </a:endParaRPr>
          </a:p>
        </p:txBody>
      </p:sp>
    </p:spTree>
    <p:extLst>
      <p:ext uri="{BB962C8B-B14F-4D97-AF65-F5344CB8AC3E}">
        <p14:creationId xmlns:p14="http://schemas.microsoft.com/office/powerpoint/2010/main" val="3860519772"/>
      </p:ext>
    </p:extLst>
  </p:cSld>
  <p:clrMapOvr>
    <a:masterClrMapping/>
  </p:clrMapOvr>
  <p:transition spd="slow">
    <p:checke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1"/>
          <p:cNvSpPr txBox="1">
            <a:spLocks noChangeArrowheads="1"/>
          </p:cNvSpPr>
          <p:nvPr/>
        </p:nvSpPr>
        <p:spPr bwMode="auto">
          <a:xfrm>
            <a:off x="2667000" y="2819400"/>
            <a:ext cx="7239000" cy="369888"/>
          </a:xfrm>
          <a:prstGeom prst="rect">
            <a:avLst/>
          </a:prstGeom>
          <a:noFill/>
          <a:ln w="9525">
            <a:noFill/>
            <a:miter lim="800000"/>
            <a:headEnd/>
            <a:tailEnd/>
          </a:ln>
        </p:spPr>
        <p:txBody>
          <a:bodyPr>
            <a:spAutoFit/>
          </a:bodyPr>
          <a:lstStyle/>
          <a:p>
            <a:pPr algn="r" rtl="1"/>
            <a:endParaRPr lang="fa-IR">
              <a:solidFill>
                <a:srgbClr val="FFFFFF"/>
              </a:solidFill>
            </a:endParaRPr>
          </a:p>
        </p:txBody>
      </p:sp>
      <p:sp>
        <p:nvSpPr>
          <p:cNvPr id="59395" name="Rectangle 1"/>
          <p:cNvSpPr>
            <a:spLocks noChangeArrowheads="1"/>
          </p:cNvSpPr>
          <p:nvPr/>
        </p:nvSpPr>
        <p:spPr bwMode="auto">
          <a:xfrm>
            <a:off x="1350934" y="641332"/>
            <a:ext cx="7924800" cy="5755422"/>
          </a:xfrm>
          <a:prstGeom prst="rect">
            <a:avLst/>
          </a:prstGeom>
          <a:noFill/>
          <a:ln>
            <a:noFill/>
          </a:ln>
        </p:spPr>
        <p:txBody>
          <a:bodyPr anchor="ctr">
            <a:spAutoFit/>
          </a:bodyPr>
          <a:lstStyle/>
          <a:p>
            <a:pPr algn="r" rtl="1">
              <a:lnSpc>
                <a:spcPct val="200000"/>
              </a:lnSpc>
              <a:defRPr/>
            </a:pPr>
            <a:r>
              <a:rPr lang="fa-IR" sz="3600" b="1" dirty="0">
                <a:latin typeface="Calibri" pitchFamily="34" charset="0"/>
                <a:ea typeface="Calibri" pitchFamily="34" charset="0"/>
                <a:cs typeface="B Mitra" pitchFamily="2" charset="-78"/>
              </a:rPr>
              <a:t>اعضای کمیسیون ترک تشریفات مناقصه شامل:</a:t>
            </a:r>
          </a:p>
          <a:p>
            <a:pPr algn="r" rtl="1">
              <a:lnSpc>
                <a:spcPct val="200000"/>
              </a:lnSpc>
              <a:defRPr/>
            </a:pPr>
            <a:r>
              <a:rPr lang="fa-IR" sz="3600" dirty="0">
                <a:latin typeface="Calibri" pitchFamily="34" charset="0"/>
                <a:ea typeface="Calibri" pitchFamily="34" charset="0"/>
                <a:cs typeface="B Mitra" pitchFamily="2" charset="-78"/>
              </a:rPr>
              <a:t> 1. معاون پشتیبانی مؤسسه</a:t>
            </a:r>
          </a:p>
          <a:p>
            <a:pPr algn="r" rtl="1">
              <a:lnSpc>
                <a:spcPct val="200000"/>
              </a:lnSpc>
              <a:defRPr/>
            </a:pPr>
            <a:r>
              <a:rPr lang="fa-IR" sz="3600" dirty="0">
                <a:latin typeface="Calibri" pitchFamily="34" charset="0"/>
                <a:ea typeface="Calibri" pitchFamily="34" charset="0"/>
                <a:cs typeface="B Mitra" pitchFamily="2" charset="-78"/>
              </a:rPr>
              <a:t> 2. مدیر امور مالی مؤسسه</a:t>
            </a:r>
          </a:p>
          <a:p>
            <a:pPr algn="r" rtl="1">
              <a:lnSpc>
                <a:spcPct val="200000"/>
              </a:lnSpc>
              <a:defRPr/>
            </a:pPr>
            <a:r>
              <a:rPr lang="fa-IR" sz="3600" dirty="0">
                <a:latin typeface="Calibri" pitchFamily="34" charset="0"/>
                <a:ea typeface="Calibri" pitchFamily="34" charset="0"/>
                <a:cs typeface="B Mitra" pitchFamily="2" charset="-78"/>
              </a:rPr>
              <a:t> 3. نماینده فنی رئیس مؤسسه </a:t>
            </a:r>
          </a:p>
          <a:p>
            <a:pPr lvl="6" algn="r" rtl="1" fontAlgn="base">
              <a:lnSpc>
                <a:spcPct val="200000"/>
              </a:lnSpc>
              <a:spcBef>
                <a:spcPct val="0"/>
              </a:spcBef>
              <a:spcAft>
                <a:spcPct val="0"/>
              </a:spcAft>
              <a:defRPr/>
            </a:pPr>
            <a:r>
              <a:rPr lang="fa-IR" sz="2000" dirty="0">
                <a:latin typeface="Calibri" pitchFamily="34" charset="0"/>
                <a:ea typeface="Calibri" pitchFamily="34" charset="0"/>
                <a:cs typeface="B Mitra" pitchFamily="2" charset="-78"/>
              </a:rPr>
              <a:t>                           (ماده 78 آئین نامه مالی و معاملاتی دانشگاه)</a:t>
            </a:r>
          </a:p>
          <a:p>
            <a:pPr lvl="6" algn="r" rtl="1" fontAlgn="base">
              <a:lnSpc>
                <a:spcPct val="200000"/>
              </a:lnSpc>
              <a:spcBef>
                <a:spcPct val="0"/>
              </a:spcBef>
              <a:spcAft>
                <a:spcPct val="0"/>
              </a:spcAft>
              <a:defRPr/>
            </a:pPr>
            <a:endParaRPr lang="fa-IR" sz="2000" dirty="0">
              <a:ea typeface="Calibri" pitchFamily="34" charset="0"/>
              <a:cs typeface="B Mitra" pitchFamily="2" charset="-78"/>
            </a:endParaRPr>
          </a:p>
        </p:txBody>
      </p:sp>
    </p:spTree>
    <p:extLst>
      <p:ext uri="{BB962C8B-B14F-4D97-AF65-F5344CB8AC3E}">
        <p14:creationId xmlns:p14="http://schemas.microsoft.com/office/powerpoint/2010/main" val="49932212"/>
      </p:ext>
    </p:extLst>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115ABA-5437-13A9-0A31-C8F1D7620798}"/>
              </a:ext>
            </a:extLst>
          </p:cNvPr>
          <p:cNvSpPr txBox="1"/>
          <p:nvPr/>
        </p:nvSpPr>
        <p:spPr>
          <a:xfrm>
            <a:off x="1002535" y="1704266"/>
            <a:ext cx="7954177" cy="2860783"/>
          </a:xfrm>
          <a:prstGeom prst="rect">
            <a:avLst/>
          </a:prstGeom>
          <a:noFill/>
        </p:spPr>
        <p:txBody>
          <a:bodyPr wrap="square">
            <a:spAutoFit/>
          </a:bodyPr>
          <a:lstStyle/>
          <a:p>
            <a:pPr marL="514350" indent="-514350" algn="r" rtl="1" eaLnBrk="1" hangingPunct="1">
              <a:lnSpc>
                <a:spcPct val="130000"/>
              </a:lnSpc>
              <a:defRPr/>
            </a:pPr>
            <a:r>
              <a:rPr lang="fa-IR" sz="2800" b="1" dirty="0">
                <a:cs typeface="B Mitra" pitchFamily="2" charset="-78"/>
              </a:rPr>
              <a:t>انحصار</a:t>
            </a:r>
            <a:r>
              <a:rPr lang="fa-IR" sz="2800" dirty="0">
                <a:cs typeface="B Mitra" pitchFamily="2" charset="-78"/>
              </a:rPr>
              <a:t> </a:t>
            </a:r>
          </a:p>
          <a:p>
            <a:pPr marL="514350" indent="-514350" algn="r" rtl="1" eaLnBrk="1" hangingPunct="1">
              <a:lnSpc>
                <a:spcPct val="130000"/>
              </a:lnSpc>
              <a:defRPr/>
            </a:pPr>
            <a:r>
              <a:rPr lang="fa-IR" sz="2800" dirty="0">
                <a:cs typeface="B Mitra" pitchFamily="2" charset="-78"/>
              </a:rPr>
              <a:t>      انحصار در معامله به معنای یگانه بودن متقاضی شرکت در معامله است که با اعلان هیات وزیران برای کالا و خدماتی که در انحصار دولت است و یا انتشار آگهی عمومی و ایجاب تنها یک متقاضی برای انجام معامله تعیین می شود.</a:t>
            </a:r>
            <a:endParaRPr lang="en-US" sz="2800" dirty="0">
              <a:cs typeface="B Mitra" pitchFamily="2" charset="-78"/>
            </a:endParaRPr>
          </a:p>
        </p:txBody>
      </p:sp>
    </p:spTree>
    <p:extLst>
      <p:ext uri="{BB962C8B-B14F-4D97-AF65-F5344CB8AC3E}">
        <p14:creationId xmlns:p14="http://schemas.microsoft.com/office/powerpoint/2010/main" val="1396112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ChangeArrowheads="1"/>
          </p:cNvSpPr>
          <p:nvPr/>
        </p:nvSpPr>
        <p:spPr bwMode="auto">
          <a:xfrm>
            <a:off x="1467540" y="2428875"/>
            <a:ext cx="7486345" cy="3416320"/>
          </a:xfrm>
          <a:prstGeom prst="rect">
            <a:avLst/>
          </a:prstGeom>
          <a:noFill/>
          <a:ln w="9525">
            <a:noFill/>
            <a:miter lim="800000"/>
            <a:headEnd/>
            <a:tailEnd/>
          </a:ln>
        </p:spPr>
        <p:txBody>
          <a:bodyPr wrap="none">
            <a:spAutoFit/>
          </a:bodyPr>
          <a:lstStyle/>
          <a:p>
            <a:pPr algn="ctr"/>
            <a:r>
              <a:rPr lang="fa-IR" sz="7200" b="1" dirty="0">
                <a:latin typeface="Verdana" pitchFamily="34" charset="0"/>
                <a:cs typeface="B Mitra" pitchFamily="2" charset="-78"/>
              </a:rPr>
              <a:t>فرآیند برگزاری مناقصه</a:t>
            </a:r>
            <a:r>
              <a:rPr lang="fa-IR" sz="7200" b="1" dirty="0">
                <a:solidFill>
                  <a:srgbClr val="EBEFB3"/>
                </a:solidFill>
                <a:latin typeface="Verdana" pitchFamily="34" charset="0"/>
                <a:cs typeface="B Mitra" pitchFamily="2" charset="-78"/>
              </a:rPr>
              <a:t> </a:t>
            </a:r>
            <a:endParaRPr lang="en-US" sz="7200" b="1" dirty="0">
              <a:solidFill>
                <a:srgbClr val="EBEFB3"/>
              </a:solidFill>
              <a:latin typeface="Verdana" pitchFamily="34" charset="0"/>
              <a:cs typeface="B Mitra" pitchFamily="2" charset="-78"/>
            </a:endParaRPr>
          </a:p>
          <a:p>
            <a:pPr algn="ctr"/>
            <a:endParaRPr lang="en-US" sz="7200" b="1" dirty="0">
              <a:solidFill>
                <a:srgbClr val="EBEFB3"/>
              </a:solidFill>
              <a:latin typeface="Verdana" pitchFamily="34" charset="0"/>
              <a:cs typeface="B Mitra" pitchFamily="2" charset="-78"/>
            </a:endParaRPr>
          </a:p>
          <a:p>
            <a:pPr algn="ctr"/>
            <a:endParaRPr lang="fa-IR" sz="7200" dirty="0">
              <a:latin typeface="Verdana" pitchFamily="34" charset="0"/>
              <a:cs typeface="Tahoma" pitchFamily="34" charset="0"/>
            </a:endParaRPr>
          </a:p>
        </p:txBody>
      </p:sp>
    </p:spTree>
    <p:extLst>
      <p:ext uri="{BB962C8B-B14F-4D97-AF65-F5344CB8AC3E}">
        <p14:creationId xmlns:p14="http://schemas.microsoft.com/office/powerpoint/2010/main" val="2815144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1"/>
          <p:cNvSpPr txBox="1">
            <a:spLocks noChangeArrowheads="1"/>
          </p:cNvSpPr>
          <p:nvPr/>
        </p:nvSpPr>
        <p:spPr bwMode="auto">
          <a:xfrm>
            <a:off x="505398" y="668241"/>
            <a:ext cx="8675714" cy="5334794"/>
          </a:xfrm>
          <a:prstGeom prst="rect">
            <a:avLst/>
          </a:prstGeom>
          <a:noFill/>
          <a:ln>
            <a:noFill/>
          </a:ln>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algn="just" rtl="1" eaLnBrk="1" hangingPunct="1">
              <a:lnSpc>
                <a:spcPct val="150000"/>
              </a:lnSpc>
              <a:defRPr/>
            </a:pPr>
            <a:r>
              <a:rPr lang="fa-IR" sz="2600" b="1" dirty="0">
                <a:cs typeface="B Mitra" pitchFamily="2" charset="-78"/>
              </a:rPr>
              <a:t>فرآیند برگزاری مناقصات به ترتیب شامل مراحل زیراست : </a:t>
            </a:r>
          </a:p>
          <a:p>
            <a:pPr algn="just" rtl="1" eaLnBrk="1" hangingPunct="1">
              <a:lnSpc>
                <a:spcPts val="3600"/>
              </a:lnSpc>
              <a:defRPr/>
            </a:pPr>
            <a:r>
              <a:rPr lang="fa-IR" sz="2600" dirty="0">
                <a:cs typeface="B Mitra" pitchFamily="2" charset="-78"/>
              </a:rPr>
              <a:t>الف) تأمین منابع مالی: انجام معامله به هر طریق مشروط به آن است که موسسه به نحو مقتضی نسبت به پیش بینی منابع مالی معامله در مدت قرارداد اطمینان حاصل و مراتب در اسناد مرتبط قید شده باشد. </a:t>
            </a:r>
          </a:p>
          <a:p>
            <a:pPr algn="just" rtl="1" eaLnBrk="1" hangingPunct="1">
              <a:lnSpc>
                <a:spcPts val="3600"/>
              </a:lnSpc>
              <a:defRPr/>
            </a:pPr>
            <a:r>
              <a:rPr lang="fa-IR" sz="2600" dirty="0">
                <a:cs typeface="B Mitra" pitchFamily="2" charset="-78"/>
              </a:rPr>
              <a:t>ب) تعیین نوع مناقصه در معاملات بزرگ (یک مرحله ای یا دو مرحله ای، عمومی یا محدود) </a:t>
            </a:r>
          </a:p>
          <a:p>
            <a:pPr algn="just" rtl="1" eaLnBrk="1" hangingPunct="1">
              <a:lnSpc>
                <a:spcPts val="3600"/>
              </a:lnSpc>
              <a:defRPr/>
            </a:pPr>
            <a:r>
              <a:rPr lang="fa-IR" sz="2600" dirty="0">
                <a:cs typeface="B Mitra" pitchFamily="2" charset="-78"/>
              </a:rPr>
              <a:t>ج) تهیه اسناد مناقصه</a:t>
            </a:r>
          </a:p>
          <a:p>
            <a:pPr algn="just" rtl="1" eaLnBrk="1" hangingPunct="1">
              <a:lnSpc>
                <a:spcPts val="3600"/>
              </a:lnSpc>
              <a:defRPr/>
            </a:pPr>
            <a:r>
              <a:rPr lang="fa-IR" sz="2600" dirty="0">
                <a:cs typeface="B Mitra" pitchFamily="2" charset="-78"/>
              </a:rPr>
              <a:t>د) ارزیابی کیفی مناقصه گران در صورت لزوم</a:t>
            </a:r>
          </a:p>
          <a:p>
            <a:pPr algn="just" rtl="1" eaLnBrk="1" hangingPunct="1">
              <a:lnSpc>
                <a:spcPts val="3600"/>
              </a:lnSpc>
              <a:defRPr/>
            </a:pPr>
            <a:r>
              <a:rPr lang="fa-IR" sz="2600" dirty="0">
                <a:cs typeface="B Mitra" pitchFamily="2" charset="-78"/>
              </a:rPr>
              <a:t>ه) فراخوان مناقصه </a:t>
            </a:r>
          </a:p>
          <a:p>
            <a:pPr algn="just" rtl="1" eaLnBrk="1" hangingPunct="1">
              <a:lnSpc>
                <a:spcPts val="3600"/>
              </a:lnSpc>
              <a:defRPr/>
            </a:pPr>
            <a:r>
              <a:rPr lang="fa-IR" sz="2600" dirty="0">
                <a:cs typeface="B Mitra" pitchFamily="2" charset="-78"/>
              </a:rPr>
              <a:t>و) ارزیابی پیشنهادها </a:t>
            </a:r>
          </a:p>
          <a:p>
            <a:pPr algn="just" rtl="1" eaLnBrk="1" hangingPunct="1">
              <a:lnSpc>
                <a:spcPts val="3600"/>
              </a:lnSpc>
              <a:defRPr/>
            </a:pPr>
            <a:r>
              <a:rPr lang="fa-IR" sz="2600" dirty="0">
                <a:cs typeface="B Mitra" pitchFamily="2" charset="-78"/>
              </a:rPr>
              <a:t> ز) تعیین برنده مناقصه و انعقاد قرارداد </a:t>
            </a:r>
          </a:p>
          <a:p>
            <a:pPr algn="r" rtl="1" eaLnBrk="1" hangingPunct="1">
              <a:lnSpc>
                <a:spcPts val="3800"/>
              </a:lnSpc>
              <a:defRPr/>
            </a:pPr>
            <a:r>
              <a:rPr lang="fa-IR" sz="2600" dirty="0">
                <a:cs typeface="B Mitra" pitchFamily="2" charset="-78"/>
              </a:rPr>
              <a:t>			           </a:t>
            </a:r>
            <a:r>
              <a:rPr lang="fa-IR" sz="2000" dirty="0">
                <a:cs typeface="B Mitra" pitchFamily="2" charset="-78"/>
              </a:rPr>
              <a:t>(ماده 61 آئین نامه مالی و معاملاتی دانشگاه)</a:t>
            </a:r>
            <a:endParaRPr lang="fa-IR" sz="2600" dirty="0">
              <a:cs typeface="B Mitra" pitchFamily="2" charset="-78"/>
            </a:endParaRPr>
          </a:p>
        </p:txBody>
      </p:sp>
    </p:spTree>
    <p:extLst>
      <p:ext uri="{BB962C8B-B14F-4D97-AF65-F5344CB8AC3E}">
        <p14:creationId xmlns:p14="http://schemas.microsoft.com/office/powerpoint/2010/main" val="1048580213"/>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989215" y="74816"/>
          <a:ext cx="8237912" cy="6608618"/>
        </p:xfrm>
        <a:graphic>
          <a:graphicData uri="http://schemas.openxmlformats.org/presentationml/2006/ole">
            <mc:AlternateContent xmlns:mc="http://schemas.openxmlformats.org/markup-compatibility/2006">
              <mc:Choice xmlns:v="urn:schemas-microsoft-com:vml" Requires="v">
                <p:oleObj spid="_x0000_s1032" name="PDF" r:id="rId3" imgW="0" imgH="360" progId="FoxitReader.Document">
                  <p:embed/>
                </p:oleObj>
              </mc:Choice>
              <mc:Fallback>
                <p:oleObj name="PDF" r:id="rId3" imgW="0" imgH="360" progId="FoxitReader.Document">
                  <p:embed/>
                  <p:pic>
                    <p:nvPicPr>
                      <p:cNvPr id="2" name="Object 1"/>
                      <p:cNvPicPr/>
                      <p:nvPr/>
                    </p:nvPicPr>
                    <p:blipFill>
                      <a:blip r:embed="rId4"/>
                      <a:stretch>
                        <a:fillRect/>
                      </a:stretch>
                    </p:blipFill>
                    <p:spPr>
                      <a:xfrm>
                        <a:off x="989215" y="74816"/>
                        <a:ext cx="8237912" cy="6608618"/>
                      </a:xfrm>
                      <a:prstGeom prst="rect">
                        <a:avLst/>
                      </a:prstGeom>
                    </p:spPr>
                  </p:pic>
                </p:oleObj>
              </mc:Fallback>
            </mc:AlternateContent>
          </a:graphicData>
        </a:graphic>
      </p:graphicFrame>
    </p:spTree>
    <p:extLst>
      <p:ext uri="{BB962C8B-B14F-4D97-AF65-F5344CB8AC3E}">
        <p14:creationId xmlns:p14="http://schemas.microsoft.com/office/powerpoint/2010/main" val="3112914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ChangeArrowheads="1"/>
          </p:cNvSpPr>
          <p:nvPr/>
        </p:nvSpPr>
        <p:spPr bwMode="auto">
          <a:xfrm>
            <a:off x="2952751" y="2500313"/>
            <a:ext cx="5572125" cy="3416320"/>
          </a:xfrm>
          <a:prstGeom prst="rect">
            <a:avLst/>
          </a:prstGeom>
          <a:noFill/>
          <a:ln w="9525">
            <a:noFill/>
            <a:miter lim="800000"/>
            <a:headEnd/>
            <a:tailEnd/>
          </a:ln>
        </p:spPr>
        <p:txBody>
          <a:bodyPr>
            <a:spAutoFit/>
          </a:bodyPr>
          <a:lstStyle/>
          <a:p>
            <a:pPr algn="ctr"/>
            <a:r>
              <a:rPr lang="fa-IR" sz="7200" b="1" dirty="0">
                <a:latin typeface="Verdana" pitchFamily="34" charset="0"/>
                <a:cs typeface="B Mitra" pitchFamily="2" charset="-78"/>
              </a:rPr>
              <a:t>فراخوان مناقصه</a:t>
            </a:r>
            <a:r>
              <a:rPr lang="fa-IR" sz="7200" b="1" dirty="0">
                <a:solidFill>
                  <a:srgbClr val="EBEFB3"/>
                </a:solidFill>
                <a:latin typeface="Verdana" pitchFamily="34" charset="0"/>
                <a:cs typeface="B Mitra" pitchFamily="2" charset="-78"/>
              </a:rPr>
              <a:t> </a:t>
            </a:r>
            <a:endParaRPr lang="en-US" sz="7200" b="1" dirty="0">
              <a:solidFill>
                <a:srgbClr val="EBEFB3"/>
              </a:solidFill>
              <a:latin typeface="Verdana" pitchFamily="34" charset="0"/>
              <a:cs typeface="B Mitra" pitchFamily="2" charset="-78"/>
            </a:endParaRPr>
          </a:p>
          <a:p>
            <a:pPr algn="ctr"/>
            <a:endParaRPr lang="en-US" sz="7200" b="1" dirty="0">
              <a:solidFill>
                <a:srgbClr val="EBEFB3"/>
              </a:solidFill>
              <a:latin typeface="Verdana" pitchFamily="34" charset="0"/>
              <a:cs typeface="B Mitra" pitchFamily="2" charset="-78"/>
            </a:endParaRPr>
          </a:p>
          <a:p>
            <a:pPr algn="ctr"/>
            <a:endParaRPr lang="fa-IR" sz="7200" dirty="0">
              <a:latin typeface="Verdana" pitchFamily="34" charset="0"/>
              <a:cs typeface="Tahoma" pitchFamily="34" charset="0"/>
            </a:endParaRPr>
          </a:p>
        </p:txBody>
      </p:sp>
    </p:spTree>
    <p:extLst>
      <p:ext uri="{BB962C8B-B14F-4D97-AF65-F5344CB8AC3E}">
        <p14:creationId xmlns:p14="http://schemas.microsoft.com/office/powerpoint/2010/main" val="421851088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232</TotalTime>
  <Words>3947</Words>
  <Application>Microsoft Office PowerPoint</Application>
  <PresentationFormat>Widescreen</PresentationFormat>
  <Paragraphs>242</Paragraphs>
  <Slides>59</Slides>
  <Notes>4</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59</vt:i4>
      </vt:variant>
    </vt:vector>
  </HeadingPairs>
  <TitlesOfParts>
    <vt:vector size="73" baseType="lpstr">
      <vt:lpstr>Arial</vt:lpstr>
      <vt:lpstr>B Mitra</vt:lpstr>
      <vt:lpstr>B Nazanin</vt:lpstr>
      <vt:lpstr>B Titr</vt:lpstr>
      <vt:lpstr>Calibri</vt:lpstr>
      <vt:lpstr>IranNastaliq</vt:lpstr>
      <vt:lpstr>Tahoma</vt:lpstr>
      <vt:lpstr>Trebuchet MS</vt:lpstr>
      <vt:lpstr>Verdana</vt:lpstr>
      <vt:lpstr>Wingdings</vt:lpstr>
      <vt:lpstr>Wingdings 2</vt:lpstr>
      <vt:lpstr>Wingdings 3</vt:lpstr>
      <vt:lpstr>Facet</vt:lpstr>
      <vt:lpstr>PDF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اصلاحیه اختصاصی دانشگاه علوم پزشکی اصفهان:</vt:lpstr>
      <vt:lpstr>PowerPoint Presentation</vt:lpstr>
      <vt:lpstr>PowerPoint Presentation</vt:lpstr>
      <vt:lpstr>PowerPoint Presentation</vt:lpstr>
      <vt:lpstr>PowerPoint Presentation</vt:lpstr>
      <vt:lpstr>PowerPoint Presentation</vt:lpstr>
      <vt:lpstr> طبقه بندي انواع مناقصات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امور قراردادها</dc:title>
  <dc:creator>Khadamat-F</dc:creator>
  <cp:lastModifiedBy>jafari-M</cp:lastModifiedBy>
  <cp:revision>21</cp:revision>
  <dcterms:created xsi:type="dcterms:W3CDTF">2024-09-23T09:00:45Z</dcterms:created>
  <dcterms:modified xsi:type="dcterms:W3CDTF">2025-09-02T10:43:50Z</dcterms:modified>
</cp:coreProperties>
</file>