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25"/>
  </p:notesMasterIdLst>
  <p:sldIdLst>
    <p:sldId id="256" r:id="rId2"/>
    <p:sldId id="270" r:id="rId3"/>
    <p:sldId id="257" r:id="rId4"/>
    <p:sldId id="258" r:id="rId5"/>
    <p:sldId id="259" r:id="rId6"/>
    <p:sldId id="260" r:id="rId7"/>
    <p:sldId id="261" r:id="rId8"/>
    <p:sldId id="262" r:id="rId9"/>
    <p:sldId id="263" r:id="rId10"/>
    <p:sldId id="264" r:id="rId11"/>
    <p:sldId id="266" r:id="rId12"/>
    <p:sldId id="267" r:id="rId13"/>
    <p:sldId id="268" r:id="rId14"/>
    <p:sldId id="269" r:id="rId15"/>
    <p:sldId id="271" r:id="rId16"/>
    <p:sldId id="272" r:id="rId17"/>
    <p:sldId id="274" r:id="rId18"/>
    <p:sldId id="275" r:id="rId19"/>
    <p:sldId id="276" r:id="rId20"/>
    <p:sldId id="277" r:id="rId21"/>
    <p:sldId id="279" r:id="rId22"/>
    <p:sldId id="280" r:id="rId23"/>
    <p:sldId id="265" r:id="rId24"/>
  </p:sldIdLst>
  <p:sldSz cx="14630400" cy="8229600"/>
  <p:notesSz cx="8229600" cy="14630400"/>
  <p:embeddedFontLst>
    <p:embeddedFont>
      <p:font typeface="2  Titr" panose="00000700000000000000" charset="-78"/>
      <p:bold r:id="rId26"/>
    </p:embeddedFont>
    <p:embeddedFont>
      <p:font typeface="B Mitra" panose="00000400000000000000" pitchFamily="2" charset="-78"/>
      <p:regular r:id="rId27"/>
      <p:bold r:id="rId28"/>
    </p:embeddedFont>
    <p:embeddedFont>
      <p:font typeface="Calibri" panose="020F0502020204030204" pitchFamily="34" charset="0"/>
      <p:regular r:id="rId29"/>
      <p:bold r:id="rId30"/>
      <p:italic r:id="rId31"/>
      <p:boldItalic r:id="rId32"/>
    </p:embeddedFont>
    <p:embeddedFont>
      <p:font typeface="Nunito Semi Bold" panose="020B0604020202020204" charset="0"/>
      <p:regular r:id="rId33"/>
    </p:embeddedFont>
    <p:embeddedFont>
      <p:font typeface="B Nazanin" panose="00000400000000000000" pitchFamily="2" charset="-78"/>
      <p:regular r:id="rId34"/>
      <p:bold r:id="rId35"/>
    </p:embeddedFont>
    <p:embeddedFont>
      <p:font typeface="B Davat" panose="00000400000000000000" pitchFamily="2" charset="-78"/>
      <p:regular r:id="rId36"/>
    </p:embeddedFont>
    <p:embeddedFont>
      <p:font typeface="PT Sans" panose="020B0604020202020204" charset="0"/>
      <p:regular r:id="rId37"/>
    </p:embeddedFont>
    <p:embeddedFont>
      <p:font typeface="IranNastaliq" panose="020B0604020202020204" charset="0"/>
      <p:regular r:id="rId38"/>
    </p:embeddedFont>
    <p:embeddedFont>
      <p:font typeface="B Titr" panose="00000700000000000000" pitchFamily="2" charset="-78"/>
      <p:bold r:id="rId39"/>
    </p:embeddedFont>
  </p:embeddedFontLst>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92">
          <p15:clr>
            <a:srgbClr val="A4A3A4"/>
          </p15:clr>
        </p15:guide>
        <p15:guide id="2" pos="460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53" d="100"/>
          <a:sy n="53" d="100"/>
        </p:scale>
        <p:origin x="126" y="294"/>
      </p:cViewPr>
      <p:guideLst>
        <p:guide orient="horz" pos="2592"/>
        <p:guide pos="460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font" Target="fonts/font14.fntdata"/><Relationship Id="rId21" Type="http://schemas.openxmlformats.org/officeDocument/2006/relationships/slide" Target="slides/slide20.xml"/><Relationship Id="rId34" Type="http://schemas.openxmlformats.org/officeDocument/2006/relationships/font" Target="fonts/font9.fntdata"/><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font" Target="fonts/font1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6078379"/>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9310058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0002E">
              <a:alpha val="7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lide 10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0002E">
              <a:alpha val="7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0002E">
              <a:alpha val="7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0002E">
              <a:alpha val="7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0002E">
              <a:alpha val="7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0002E">
              <a:alpha val="7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0002E">
              <a:alpha val="7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0002E">
              <a:alpha val="7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0002E">
              <a:alpha val="7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0002E">
              <a:alpha val="7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3" name="Text 0"/>
          <p:cNvSpPr/>
          <p:nvPr/>
        </p:nvSpPr>
        <p:spPr>
          <a:xfrm>
            <a:off x="2738418" y="3604005"/>
            <a:ext cx="6466999" cy="704017"/>
          </a:xfrm>
          <a:prstGeom prst="rect">
            <a:avLst/>
          </a:prstGeom>
          <a:noFill/>
          <a:ln/>
        </p:spPr>
        <p:txBody>
          <a:bodyPr wrap="none" lIns="0" tIns="0" rIns="0" bIns="0" rtlCol="0" anchor="t"/>
          <a:lstStyle/>
          <a:p>
            <a:pPr>
              <a:lnSpc>
                <a:spcPts val="5500"/>
              </a:lnSpc>
            </a:pPr>
            <a:r>
              <a:rPr lang="fa-IR" sz="5400" b="1" dirty="0" smtClean="0">
                <a:solidFill>
                  <a:schemeClr val="bg1"/>
                </a:solidFill>
                <a:latin typeface="IranNastaliq" panose="02020505000000020003" pitchFamily="18" charset="0"/>
                <a:cs typeface="IranNastaliq" panose="02020505000000020003" pitchFamily="18" charset="0"/>
              </a:rPr>
              <a:t>دوره ی آموزشی  تخصصی کاربران   مدیریت دانش</a:t>
            </a:r>
            <a:endParaRPr lang="en-US" sz="5400" dirty="0">
              <a:solidFill>
                <a:schemeClr val="bg1"/>
              </a:solidFill>
              <a:cs typeface="B Titr" panose="00000700000000000000" pitchFamily="2" charset="-78"/>
            </a:endParaRPr>
          </a:p>
        </p:txBody>
      </p:sp>
      <p:sp>
        <p:nvSpPr>
          <p:cNvPr id="4" name="Text 1"/>
          <p:cNvSpPr/>
          <p:nvPr/>
        </p:nvSpPr>
        <p:spPr>
          <a:xfrm>
            <a:off x="2237640" y="4779713"/>
            <a:ext cx="7468553" cy="383024"/>
          </a:xfrm>
          <a:prstGeom prst="rect">
            <a:avLst/>
          </a:prstGeom>
          <a:noFill/>
          <a:ln/>
        </p:spPr>
        <p:txBody>
          <a:bodyPr wrap="none" lIns="0" tIns="0" rIns="0" bIns="0" rtlCol="0" anchor="t"/>
          <a:lstStyle/>
          <a:p>
            <a:pPr algn="ctr">
              <a:lnSpc>
                <a:spcPct val="150000"/>
              </a:lnSpc>
            </a:pPr>
            <a:r>
              <a:rPr lang="fa-IR" sz="4800" b="1" dirty="0">
                <a:solidFill>
                  <a:schemeClr val="bg1"/>
                </a:solidFill>
                <a:latin typeface="IranNastaliq" panose="02020505000000020003" pitchFamily="18" charset="0"/>
                <a:cs typeface="IranNastaliq" panose="02020505000000020003" pitchFamily="18" charset="0"/>
              </a:rPr>
              <a:t>معاونت توسعه مدیریت و منابع  </a:t>
            </a:r>
          </a:p>
          <a:p>
            <a:pPr algn="ctr">
              <a:lnSpc>
                <a:spcPct val="150000"/>
              </a:lnSpc>
            </a:pPr>
            <a:r>
              <a:rPr lang="fa-IR" sz="4800" b="1" dirty="0">
                <a:solidFill>
                  <a:schemeClr val="bg1"/>
                </a:solidFill>
                <a:latin typeface="IranNastaliq" panose="02020505000000020003" pitchFamily="18" charset="0"/>
                <a:cs typeface="IranNastaliq" panose="02020505000000020003" pitchFamily="18" charset="0"/>
              </a:rPr>
              <a:t>مدیریت توسعه سازمان و تحول اداری</a:t>
            </a:r>
          </a:p>
        </p:txBody>
      </p:sp>
      <p:pic>
        <p:nvPicPr>
          <p:cNvPr id="5" name="Picture 4" descr="C:\Users\i7\Desktop\23.jpg">
            <a:extLst>
              <a:ext uri="{FF2B5EF4-FFF2-40B4-BE49-F238E27FC236}">
                <a16:creationId xmlns:a16="http://schemas.microsoft.com/office/drawing/2014/main" id="{236C9C39-2627-5D85-D074-B21F547D8CF1}"/>
              </a:ext>
            </a:extLst>
          </p:cNvP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416301" y="547627"/>
            <a:ext cx="6789116" cy="157047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p:cNvPicPr>
            <a:picLocks noChangeAspect="1"/>
          </p:cNvPicPr>
          <p:nvPr/>
        </p:nvPicPr>
        <p:blipFill>
          <a:blip r:embed="rId4"/>
          <a:stretch>
            <a:fillRect/>
          </a:stretch>
        </p:blipFill>
        <p:spPr>
          <a:xfrm>
            <a:off x="10531929" y="0"/>
            <a:ext cx="4098471" cy="822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8)">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ext 0"/>
          <p:cNvSpPr/>
          <p:nvPr/>
        </p:nvSpPr>
        <p:spPr>
          <a:xfrm>
            <a:off x="8160187" y="898327"/>
            <a:ext cx="5632490" cy="704017"/>
          </a:xfrm>
          <a:prstGeom prst="rect">
            <a:avLst/>
          </a:prstGeom>
          <a:noFill/>
          <a:ln/>
        </p:spPr>
        <p:txBody>
          <a:bodyPr wrap="none" lIns="0" tIns="0" rIns="0" bIns="0" rtlCol="0" anchor="t"/>
          <a:lstStyle/>
          <a:p>
            <a:pPr marL="0" indent="0" algn="r" rtl="1">
              <a:lnSpc>
                <a:spcPts val="5500"/>
              </a:lnSpc>
              <a:buNone/>
            </a:pPr>
            <a:r>
              <a:rPr lang="en-US" sz="4400" dirty="0">
                <a:solidFill>
                  <a:srgbClr val="FFFFFF"/>
                </a:solidFill>
                <a:latin typeface="Nunito Semi Bold" pitchFamily="34" charset="0"/>
                <a:ea typeface="Nunito Semi Bold" pitchFamily="34" charset="-122"/>
                <a:cs typeface="B Titr" panose="00000700000000000000" pitchFamily="2" charset="-78"/>
              </a:rPr>
              <a:t>سوالات متداول</a:t>
            </a:r>
            <a:endParaRPr lang="en-US" sz="4400" dirty="0">
              <a:cs typeface="B Titr" panose="00000700000000000000" pitchFamily="2" charset="-78"/>
            </a:endParaRPr>
          </a:p>
        </p:txBody>
      </p:sp>
      <p:sp>
        <p:nvSpPr>
          <p:cNvPr id="3" name="Text 1"/>
          <p:cNvSpPr/>
          <p:nvPr/>
        </p:nvSpPr>
        <p:spPr>
          <a:xfrm>
            <a:off x="4865846" y="2200632"/>
            <a:ext cx="3511272" cy="422315"/>
          </a:xfrm>
          <a:prstGeom prst="rect">
            <a:avLst/>
          </a:prstGeom>
          <a:noFill/>
          <a:ln/>
        </p:spPr>
        <p:txBody>
          <a:bodyPr wrap="none" lIns="0" tIns="0" rIns="0" bIns="0" rtlCol="0" anchor="t"/>
          <a:lstStyle/>
          <a:p>
            <a:pPr marL="0" indent="0" algn="r" rtl="1">
              <a:lnSpc>
                <a:spcPts val="3300"/>
              </a:lnSpc>
              <a:buNone/>
            </a:pPr>
            <a:r>
              <a:rPr lang="en-US" sz="2650" b="1" dirty="0">
                <a:solidFill>
                  <a:srgbClr val="FFC000"/>
                </a:solidFill>
                <a:latin typeface="Nunito Semi Bold" pitchFamily="34" charset="0"/>
                <a:ea typeface="Nunito Semi Bold" pitchFamily="34" charset="-122"/>
                <a:cs typeface="B Nazanin" panose="00000400000000000000" pitchFamily="2" charset="-78"/>
              </a:rPr>
              <a:t>پاسخ به پرسش‌های پرتکرار</a:t>
            </a:r>
            <a:endParaRPr lang="en-US" sz="2650" b="1" dirty="0">
              <a:solidFill>
                <a:srgbClr val="FFC000"/>
              </a:solidFill>
              <a:cs typeface="B Nazanin" panose="00000400000000000000" pitchFamily="2" charset="-78"/>
            </a:endParaRPr>
          </a:p>
        </p:txBody>
      </p:sp>
      <p:sp>
        <p:nvSpPr>
          <p:cNvPr id="4" name="Text 2"/>
          <p:cNvSpPr/>
          <p:nvPr/>
        </p:nvSpPr>
        <p:spPr>
          <a:xfrm>
            <a:off x="837724" y="2862263"/>
            <a:ext cx="7539395" cy="383024"/>
          </a:xfrm>
          <a:prstGeom prst="rect">
            <a:avLst/>
          </a:prstGeom>
          <a:noFill/>
          <a:ln/>
        </p:spPr>
        <p:txBody>
          <a:bodyPr wrap="none" lIns="0" tIns="0" rIns="0" bIns="0" rtlCol="0" anchor="t"/>
          <a:lstStyle/>
          <a:p>
            <a:pPr marL="342900" indent="-342900" algn="r" rtl="1">
              <a:lnSpc>
                <a:spcPts val="3000"/>
              </a:lnSpc>
              <a:buSzPct val="100000"/>
              <a:buChar char="•"/>
            </a:pPr>
            <a:r>
              <a:rPr lang="en-US" sz="2650" b="1" dirty="0">
                <a:solidFill>
                  <a:schemeClr val="bg2"/>
                </a:solidFill>
                <a:latin typeface="Nunito Semi Bold" pitchFamily="34" charset="0"/>
                <a:ea typeface="Nunito Semi Bold" pitchFamily="34" charset="-122"/>
                <a:cs typeface="B Nazanin" panose="00000400000000000000" pitchFamily="2" charset="-78"/>
              </a:rPr>
              <a:t>چه زمانی تجربه ثبت کنیم؟ پس از مشاهده نتایج پایدار</a:t>
            </a:r>
          </a:p>
        </p:txBody>
      </p:sp>
      <p:sp>
        <p:nvSpPr>
          <p:cNvPr id="5" name="Text 3"/>
          <p:cNvSpPr/>
          <p:nvPr/>
        </p:nvSpPr>
        <p:spPr>
          <a:xfrm>
            <a:off x="837724" y="3328987"/>
            <a:ext cx="7539395" cy="383024"/>
          </a:xfrm>
          <a:prstGeom prst="rect">
            <a:avLst/>
          </a:prstGeom>
          <a:noFill/>
          <a:ln/>
        </p:spPr>
        <p:txBody>
          <a:bodyPr wrap="none" lIns="0" tIns="0" rIns="0" bIns="0" rtlCol="0" anchor="t"/>
          <a:lstStyle/>
          <a:p>
            <a:pPr marL="342900" indent="-342900">
              <a:lnSpc>
                <a:spcPts val="3000"/>
              </a:lnSpc>
              <a:buSzPct val="100000"/>
              <a:buChar char="•"/>
            </a:pPr>
            <a:r>
              <a:rPr lang="en-US" sz="2650" b="1" dirty="0">
                <a:solidFill>
                  <a:schemeClr val="bg2"/>
                </a:solidFill>
                <a:latin typeface="Nunito Semi Bold" pitchFamily="34" charset="0"/>
                <a:ea typeface="Nunito Semi Bold" pitchFamily="34" charset="-122"/>
                <a:cs typeface="B Nazanin" panose="00000400000000000000" pitchFamily="2" charset="-78"/>
              </a:rPr>
              <a:t>چگونه کیفیت تجربه </a:t>
            </a:r>
            <a:r>
              <a:rPr lang="en-US" sz="2650" b="1" dirty="0" err="1">
                <a:solidFill>
                  <a:schemeClr val="bg2"/>
                </a:solidFill>
                <a:latin typeface="Nunito Semi Bold" pitchFamily="34" charset="0"/>
                <a:ea typeface="Nunito Semi Bold" pitchFamily="34" charset="-122"/>
                <a:cs typeface="B Nazanin" panose="00000400000000000000" pitchFamily="2" charset="-78"/>
              </a:rPr>
              <a:t>را</a:t>
            </a:r>
            <a:r>
              <a:rPr lang="en-US" sz="2650" b="1" dirty="0">
                <a:solidFill>
                  <a:schemeClr val="bg2"/>
                </a:solidFill>
                <a:latin typeface="Nunito Semi Bold" pitchFamily="34" charset="0"/>
                <a:ea typeface="Nunito Semi Bold" pitchFamily="34" charset="-122"/>
                <a:cs typeface="B Nazanin" panose="00000400000000000000" pitchFamily="2" charset="-78"/>
              </a:rPr>
              <a:t> </a:t>
            </a:r>
            <a:r>
              <a:rPr lang="fa-IR" sz="2650" b="1" dirty="0">
                <a:solidFill>
                  <a:schemeClr val="bg2"/>
                </a:solidFill>
                <a:latin typeface="Nunito Semi Bold" pitchFamily="34" charset="0"/>
                <a:ea typeface="Nunito Semi Bold" pitchFamily="34" charset="-122"/>
                <a:cs typeface="B Nazanin" panose="00000400000000000000" pitchFamily="2" charset="-78"/>
              </a:rPr>
              <a:t>ب</a:t>
            </a:r>
            <a:r>
              <a:rPr lang="en-US" sz="2650" b="1" dirty="0" err="1" smtClean="0">
                <a:solidFill>
                  <a:schemeClr val="bg2"/>
                </a:solidFill>
                <a:latin typeface="Nunito Semi Bold" pitchFamily="34" charset="0"/>
                <a:ea typeface="Nunito Semi Bold" pitchFamily="34" charset="-122"/>
                <a:cs typeface="B Nazanin" panose="00000400000000000000" pitchFamily="2" charset="-78"/>
              </a:rPr>
              <a:t>سنجیم</a:t>
            </a:r>
            <a:r>
              <a:rPr lang="en-US" sz="2650" b="1" dirty="0">
                <a:solidFill>
                  <a:schemeClr val="bg2"/>
                </a:solidFill>
                <a:latin typeface="Nunito Semi Bold" pitchFamily="34" charset="0"/>
                <a:ea typeface="Nunito Semi Bold" pitchFamily="34" charset="-122"/>
                <a:cs typeface="B Nazanin" panose="00000400000000000000" pitchFamily="2" charset="-78"/>
              </a:rPr>
              <a:t>؟ براساس قابلیت تعمیم و کاربرد</a:t>
            </a:r>
          </a:p>
        </p:txBody>
      </p:sp>
      <p:sp>
        <p:nvSpPr>
          <p:cNvPr id="6" name="Text 4"/>
          <p:cNvSpPr/>
          <p:nvPr/>
        </p:nvSpPr>
        <p:spPr>
          <a:xfrm>
            <a:off x="837724" y="3795713"/>
            <a:ext cx="7539395" cy="383024"/>
          </a:xfrm>
          <a:prstGeom prst="rect">
            <a:avLst/>
          </a:prstGeom>
          <a:noFill/>
          <a:ln/>
        </p:spPr>
        <p:txBody>
          <a:bodyPr wrap="none" lIns="0" tIns="0" rIns="0" bIns="0" rtlCol="0" anchor="t"/>
          <a:lstStyle/>
          <a:p>
            <a:pPr marL="342900" indent="-342900">
              <a:lnSpc>
                <a:spcPts val="3000"/>
              </a:lnSpc>
              <a:buSzPct val="100000"/>
              <a:buChar char="•"/>
            </a:pPr>
            <a:r>
              <a:rPr lang="en-US" sz="2650" b="1" dirty="0">
                <a:solidFill>
                  <a:schemeClr val="bg2"/>
                </a:solidFill>
                <a:latin typeface="Nunito Semi Bold" pitchFamily="34" charset="0"/>
                <a:ea typeface="Nunito Semi Bold" pitchFamily="34" charset="-122"/>
                <a:cs typeface="B Nazanin" panose="00000400000000000000" pitchFamily="2" charset="-78"/>
              </a:rPr>
              <a:t>کی باید تجربه را به‌روزرسانی کنیم؟ هنگام تغییر شرایط یا یافتن روش بهتر</a:t>
            </a:r>
          </a:p>
        </p:txBody>
      </p:sp>
      <p:sp>
        <p:nvSpPr>
          <p:cNvPr id="7" name="Shape 5"/>
          <p:cNvSpPr/>
          <p:nvPr/>
        </p:nvSpPr>
        <p:spPr>
          <a:xfrm>
            <a:off x="837723" y="5496560"/>
            <a:ext cx="7539395" cy="1025227"/>
          </a:xfrm>
          <a:prstGeom prst="roundRect">
            <a:avLst>
              <a:gd name="adj" fmla="val 35302"/>
            </a:avLst>
          </a:prstGeom>
          <a:solidFill>
            <a:srgbClr val="483304"/>
          </a:solidFill>
          <a:ln/>
        </p:spPr>
      </p:sp>
      <p:pic>
        <p:nvPicPr>
          <p:cNvPr id="8" name="Image 0" descr="preencoded.png"/>
          <p:cNvPicPr>
            <a:picLocks noChangeAspect="1"/>
          </p:cNvPicPr>
          <p:nvPr/>
        </p:nvPicPr>
        <p:blipFill>
          <a:blip r:embed="rId3"/>
          <a:stretch>
            <a:fillRect/>
          </a:stretch>
        </p:blipFill>
        <p:spPr>
          <a:xfrm>
            <a:off x="7964776" y="5843626"/>
            <a:ext cx="299204" cy="239316"/>
          </a:xfrm>
          <a:prstGeom prst="rect">
            <a:avLst/>
          </a:prstGeom>
        </p:spPr>
      </p:pic>
      <p:sp>
        <p:nvSpPr>
          <p:cNvPr id="9" name="Text 6"/>
          <p:cNvSpPr/>
          <p:nvPr/>
        </p:nvSpPr>
        <p:spPr>
          <a:xfrm>
            <a:off x="1346298" y="5771772"/>
            <a:ext cx="6522244" cy="383024"/>
          </a:xfrm>
          <a:prstGeom prst="rect">
            <a:avLst/>
          </a:prstGeom>
          <a:noFill/>
          <a:ln/>
        </p:spPr>
        <p:txBody>
          <a:bodyPr wrap="none" lIns="0" tIns="0" rIns="0" bIns="0" rtlCol="0" anchor="t"/>
          <a:lstStyle/>
          <a:p>
            <a:pPr>
              <a:lnSpc>
                <a:spcPts val="3000"/>
              </a:lnSpc>
              <a:buSzPct val="100000"/>
            </a:pPr>
            <a:r>
              <a:rPr lang="fa-IR" sz="2400" dirty="0" smtClean="0">
                <a:solidFill>
                  <a:srgbClr val="FF0000"/>
                </a:solidFill>
                <a:latin typeface="PT Sans" pitchFamily="34" charset="0"/>
                <a:ea typeface="Nunito Semi Bold" pitchFamily="34" charset="-122"/>
                <a:cs typeface="B Titr" panose="00000700000000000000" pitchFamily="2" charset="-78"/>
              </a:rPr>
              <a:t>هدف</a:t>
            </a:r>
            <a:r>
              <a:rPr lang="en-US" sz="2400" dirty="0" smtClean="0">
                <a:solidFill>
                  <a:srgbClr val="FF0000"/>
                </a:solidFill>
                <a:latin typeface="PT Sans" pitchFamily="34" charset="0"/>
                <a:ea typeface="Nunito Semi Bold" pitchFamily="34" charset="-122"/>
                <a:cs typeface="B Titr" panose="00000700000000000000" pitchFamily="2" charset="-78"/>
              </a:rPr>
              <a:t> </a:t>
            </a:r>
            <a:r>
              <a:rPr lang="en-US" sz="3200" b="1" dirty="0" smtClean="0">
                <a:solidFill>
                  <a:srgbClr val="FF0000"/>
                </a:solidFill>
                <a:latin typeface="Nunito Semi Bold" pitchFamily="34" charset="0"/>
                <a:ea typeface="Nunito Semi Bold" pitchFamily="34" charset="-122"/>
                <a:cs typeface="B Titr" panose="00000700000000000000" pitchFamily="2" charset="-78"/>
              </a:rPr>
              <a:t>: </a:t>
            </a:r>
            <a:r>
              <a:rPr lang="en-US" sz="2650" b="1" dirty="0">
                <a:solidFill>
                  <a:srgbClr val="FFC000"/>
                </a:solidFill>
                <a:latin typeface="Nunito Semi Bold" pitchFamily="34" charset="0"/>
                <a:ea typeface="Nunito Semi Bold" pitchFamily="34" charset="-122"/>
                <a:cs typeface="B Nazanin" panose="00000400000000000000" pitchFamily="2" charset="-78"/>
              </a:rPr>
              <a:t>کاهش مراجعه حضوری و دسترسی آسان به اطلاعات</a:t>
            </a:r>
          </a:p>
        </p:txBody>
      </p:sp>
      <p:pic>
        <p:nvPicPr>
          <p:cNvPr id="10" name="Image 1" descr="preencoded.png"/>
          <p:cNvPicPr>
            <a:picLocks noChangeAspect="1"/>
          </p:cNvPicPr>
          <p:nvPr/>
        </p:nvPicPr>
        <p:blipFill>
          <a:blip r:embed="rId4"/>
          <a:stretch>
            <a:fillRect/>
          </a:stretch>
        </p:blipFill>
        <p:spPr>
          <a:xfrm>
            <a:off x="8968621" y="2230517"/>
            <a:ext cx="4831556" cy="4831556"/>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preencoded.png"/>
          <p:cNvPicPr>
            <a:picLocks noChangeAspect="1"/>
          </p:cNvPicPr>
          <p:nvPr/>
        </p:nvPicPr>
        <p:blipFill>
          <a:blip r:embed="rId2"/>
          <a:stretch>
            <a:fillRect/>
          </a:stretch>
        </p:blipFill>
        <p:spPr>
          <a:xfrm>
            <a:off x="8968621" y="2230517"/>
            <a:ext cx="4831556" cy="4831556"/>
          </a:xfrm>
          <a:prstGeom prst="rect">
            <a:avLst/>
          </a:prstGeom>
        </p:spPr>
      </p:pic>
      <p:sp>
        <p:nvSpPr>
          <p:cNvPr id="3" name="Shape 5"/>
          <p:cNvSpPr/>
          <p:nvPr/>
        </p:nvSpPr>
        <p:spPr>
          <a:xfrm>
            <a:off x="1116865" y="5318657"/>
            <a:ext cx="7539395" cy="1377993"/>
          </a:xfrm>
          <a:prstGeom prst="roundRect">
            <a:avLst>
              <a:gd name="adj" fmla="val 35302"/>
            </a:avLst>
          </a:prstGeom>
          <a:solidFill>
            <a:srgbClr val="483304"/>
          </a:solidFill>
          <a:ln/>
        </p:spPr>
      </p:sp>
      <p:sp>
        <p:nvSpPr>
          <p:cNvPr id="5" name="TextBox 4"/>
          <p:cNvSpPr txBox="1"/>
          <p:nvPr/>
        </p:nvSpPr>
        <p:spPr>
          <a:xfrm>
            <a:off x="617590" y="1045029"/>
            <a:ext cx="7726309" cy="4462760"/>
          </a:xfrm>
          <a:prstGeom prst="rect">
            <a:avLst/>
          </a:prstGeom>
          <a:noFill/>
        </p:spPr>
        <p:txBody>
          <a:bodyPr wrap="square" rtlCol="1">
            <a:spAutoFit/>
          </a:bodyPr>
          <a:lstStyle/>
          <a:p>
            <a:pPr marL="457200" indent="-457200">
              <a:buFont typeface="Wingdings" panose="05000000000000000000" pitchFamily="2" charset="2"/>
              <a:buChar char="ü"/>
            </a:pPr>
            <a:r>
              <a:rPr lang="fa-IR" sz="2800" b="1" dirty="0" smtClean="0">
                <a:solidFill>
                  <a:schemeClr val="bg2"/>
                </a:solidFill>
                <a:cs typeface="B Nazanin" panose="00000400000000000000" pitchFamily="2" charset="-78"/>
              </a:rPr>
              <a:t>فرایند ثبت تا تصویب تجربه چقدر طول میکشه؟</a:t>
            </a:r>
            <a:endParaRPr lang="fa-IR" sz="2800" b="1" dirty="0">
              <a:solidFill>
                <a:schemeClr val="bg2"/>
              </a:solidFill>
              <a:cs typeface="B Nazanin" panose="00000400000000000000" pitchFamily="2" charset="-78"/>
            </a:endParaRPr>
          </a:p>
          <a:p>
            <a:pPr algn="just">
              <a:lnSpc>
                <a:spcPct val="150000"/>
              </a:lnSpc>
            </a:pPr>
            <a:r>
              <a:rPr lang="fa-IR" sz="2800" b="1" dirty="0" smtClean="0">
                <a:solidFill>
                  <a:schemeClr val="accent1">
                    <a:lumMod val="40000"/>
                    <a:lumOff val="60000"/>
                  </a:schemeClr>
                </a:solidFill>
                <a:cs typeface="B Nazanin" panose="00000400000000000000" pitchFamily="2" charset="-78"/>
              </a:rPr>
              <a:t>این سوال هیچ پاسخ مشخصی ندارد. هیچ تاریخ و مدت زمانی برای تصویب دانشها نمیشود تعیین کرد و متناسب با شرایط هر دانش این مدت زمان هم متغیراست.</a:t>
            </a:r>
          </a:p>
          <a:p>
            <a:pPr algn="ctr">
              <a:lnSpc>
                <a:spcPct val="150000"/>
              </a:lnSpc>
            </a:pPr>
            <a:endParaRPr lang="fa-IR" sz="2800" b="1" dirty="0" smtClean="0">
              <a:solidFill>
                <a:srgbClr val="FF0000"/>
              </a:solidFill>
              <a:cs typeface="B Nazanin" panose="00000400000000000000" pitchFamily="2" charset="-78"/>
            </a:endParaRPr>
          </a:p>
          <a:p>
            <a:pPr algn="ctr">
              <a:lnSpc>
                <a:spcPct val="150000"/>
              </a:lnSpc>
            </a:pPr>
            <a:r>
              <a:rPr lang="fa-IR" sz="2800" b="1" dirty="0" smtClean="0">
                <a:solidFill>
                  <a:srgbClr val="FF0000"/>
                </a:solidFill>
                <a:cs typeface="B Nazanin" panose="00000400000000000000" pitchFamily="2" charset="-78"/>
              </a:rPr>
              <a:t>ولی شما میتونید مدت زمان رو کوتاه تر کنید. چطور؟</a:t>
            </a:r>
          </a:p>
          <a:p>
            <a:endParaRPr lang="fa-IR" sz="2800" b="1" dirty="0" smtClean="0">
              <a:solidFill>
                <a:schemeClr val="bg2"/>
              </a:solidFill>
              <a:cs typeface="B Nazanin" panose="00000400000000000000" pitchFamily="2" charset="-78"/>
            </a:endParaRPr>
          </a:p>
          <a:p>
            <a:endParaRPr lang="fa-IR" dirty="0">
              <a:cs typeface="B Nazanin" panose="00000400000000000000" pitchFamily="2" charset="-78"/>
            </a:endParaRPr>
          </a:p>
        </p:txBody>
      </p:sp>
      <p:sp>
        <p:nvSpPr>
          <p:cNvPr id="6" name="TextBox 5"/>
          <p:cNvSpPr txBox="1"/>
          <p:nvPr/>
        </p:nvSpPr>
        <p:spPr>
          <a:xfrm>
            <a:off x="1633947" y="5660572"/>
            <a:ext cx="6270170" cy="523220"/>
          </a:xfrm>
          <a:prstGeom prst="rect">
            <a:avLst/>
          </a:prstGeom>
          <a:noFill/>
        </p:spPr>
        <p:txBody>
          <a:bodyPr wrap="square" rtlCol="1">
            <a:spAutoFit/>
          </a:bodyPr>
          <a:lstStyle/>
          <a:p>
            <a:r>
              <a:rPr lang="fa-IR" sz="2800" b="1" dirty="0" smtClean="0">
                <a:solidFill>
                  <a:srgbClr val="FFC000"/>
                </a:solidFill>
                <a:cs typeface="B Mitra" panose="00000400000000000000" pitchFamily="2" charset="-78"/>
              </a:rPr>
              <a:t>با رعایت اصول نگارش و وضوح در توضیحات</a:t>
            </a:r>
            <a:endParaRPr lang="fa-IR" sz="2800" dirty="0">
              <a:solidFill>
                <a:srgbClr val="FFC000"/>
              </a:solidFill>
              <a:cs typeface="B Mitra" panose="00000400000000000000" pitchFamily="2" charset="-78"/>
            </a:endParaRPr>
          </a:p>
        </p:txBody>
      </p:sp>
    </p:spTree>
    <p:extLst>
      <p:ext uri="{BB962C8B-B14F-4D97-AF65-F5344CB8AC3E}">
        <p14:creationId xmlns:p14="http://schemas.microsoft.com/office/powerpoint/2010/main" val="33549063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preencoded.png"/>
          <p:cNvPicPr>
            <a:picLocks noChangeAspect="1"/>
          </p:cNvPicPr>
          <p:nvPr/>
        </p:nvPicPr>
        <p:blipFill>
          <a:blip r:embed="rId2"/>
          <a:stretch>
            <a:fillRect/>
          </a:stretch>
        </p:blipFill>
        <p:spPr>
          <a:xfrm>
            <a:off x="8968621" y="2230517"/>
            <a:ext cx="4831556" cy="4831556"/>
          </a:xfrm>
          <a:prstGeom prst="rect">
            <a:avLst/>
          </a:prstGeom>
        </p:spPr>
      </p:pic>
      <p:sp>
        <p:nvSpPr>
          <p:cNvPr id="3" name="Shape 5"/>
          <p:cNvSpPr/>
          <p:nvPr/>
        </p:nvSpPr>
        <p:spPr>
          <a:xfrm>
            <a:off x="617590" y="5989743"/>
            <a:ext cx="7539395" cy="1017151"/>
          </a:xfrm>
          <a:prstGeom prst="roundRect">
            <a:avLst>
              <a:gd name="adj" fmla="val 35302"/>
            </a:avLst>
          </a:prstGeom>
          <a:solidFill>
            <a:srgbClr val="483304"/>
          </a:solidFill>
          <a:ln/>
        </p:spPr>
      </p:sp>
      <p:sp>
        <p:nvSpPr>
          <p:cNvPr id="5" name="TextBox 4"/>
          <p:cNvSpPr txBox="1"/>
          <p:nvPr/>
        </p:nvSpPr>
        <p:spPr>
          <a:xfrm>
            <a:off x="982132" y="947057"/>
            <a:ext cx="7410753" cy="4616648"/>
          </a:xfrm>
          <a:prstGeom prst="rect">
            <a:avLst/>
          </a:prstGeom>
          <a:noFill/>
        </p:spPr>
        <p:txBody>
          <a:bodyPr wrap="square" rtlCol="1">
            <a:spAutoFit/>
          </a:bodyPr>
          <a:lstStyle/>
          <a:p>
            <a:pPr marL="457200" indent="-457200">
              <a:lnSpc>
                <a:spcPct val="150000"/>
              </a:lnSpc>
              <a:buFont typeface="Wingdings" panose="05000000000000000000" pitchFamily="2" charset="2"/>
              <a:buChar char="ü"/>
            </a:pPr>
            <a:r>
              <a:rPr lang="fa-IR" sz="2800" b="1" dirty="0">
                <a:solidFill>
                  <a:schemeClr val="bg2"/>
                </a:solidFill>
                <a:cs typeface="B Nazanin" panose="00000400000000000000" pitchFamily="2" charset="-78"/>
              </a:rPr>
              <a:t>من فقط 1 نمره برای ارتقا کم دارم. </a:t>
            </a:r>
            <a:r>
              <a:rPr lang="fa-IR" sz="2800" b="1" dirty="0" smtClean="0">
                <a:solidFill>
                  <a:schemeClr val="bg2"/>
                </a:solidFill>
                <a:cs typeface="B Nazanin" panose="00000400000000000000" pitchFamily="2" charset="-78"/>
              </a:rPr>
              <a:t>میشود </a:t>
            </a:r>
            <a:r>
              <a:rPr lang="fa-IR" sz="2800" b="1" dirty="0">
                <a:solidFill>
                  <a:schemeClr val="bg2"/>
                </a:solidFill>
                <a:cs typeface="B Nazanin" panose="00000400000000000000" pitchFamily="2" charset="-78"/>
              </a:rPr>
              <a:t>این 1 نمره رو برای من تأیید کنید؟من تا حالا خیلی برای این سیستم زحمت کشیدم و </a:t>
            </a:r>
            <a:r>
              <a:rPr lang="fa-IR" sz="2800" b="1" dirty="0" smtClean="0">
                <a:solidFill>
                  <a:schemeClr val="bg2"/>
                </a:solidFill>
                <a:cs typeface="B Nazanin" panose="00000400000000000000" pitchFamily="2" charset="-78"/>
              </a:rPr>
              <a:t>حقم هست که </a:t>
            </a:r>
            <a:r>
              <a:rPr lang="fa-IR" sz="2800" b="1" dirty="0">
                <a:solidFill>
                  <a:schemeClr val="bg2"/>
                </a:solidFill>
                <a:cs typeface="B Nazanin" panose="00000400000000000000" pitchFamily="2" charset="-78"/>
              </a:rPr>
              <a:t>زودتر ارتقا </a:t>
            </a:r>
            <a:r>
              <a:rPr lang="fa-IR" sz="2800" b="1" dirty="0" smtClean="0">
                <a:solidFill>
                  <a:schemeClr val="bg2"/>
                </a:solidFill>
                <a:cs typeface="B Nazanin" panose="00000400000000000000" pitchFamily="2" charset="-78"/>
              </a:rPr>
              <a:t>بگیرم.</a:t>
            </a:r>
          </a:p>
          <a:p>
            <a:pPr>
              <a:lnSpc>
                <a:spcPct val="150000"/>
              </a:lnSpc>
            </a:pPr>
            <a:endParaRPr lang="fa-IR" sz="2800" b="1" dirty="0">
              <a:solidFill>
                <a:schemeClr val="bg2"/>
              </a:solidFill>
              <a:cs typeface="B Nazanin" panose="00000400000000000000" pitchFamily="2" charset="-78"/>
            </a:endParaRPr>
          </a:p>
          <a:p>
            <a:pPr>
              <a:lnSpc>
                <a:spcPct val="150000"/>
              </a:lnSpc>
            </a:pPr>
            <a:r>
              <a:rPr lang="fa-IR" sz="2800" b="1" dirty="0" smtClean="0">
                <a:solidFill>
                  <a:srgbClr val="FF0000"/>
                </a:solidFill>
                <a:cs typeface="B Nazanin" panose="00000400000000000000" pitchFamily="2" charset="-78"/>
              </a:rPr>
              <a:t>نه متاسفانه. </a:t>
            </a:r>
            <a:r>
              <a:rPr lang="fa-IR" sz="2800" b="1" dirty="0" smtClean="0">
                <a:solidFill>
                  <a:schemeClr val="accent5">
                    <a:lumMod val="20000"/>
                    <a:lumOff val="80000"/>
                  </a:schemeClr>
                </a:solidFill>
                <a:cs typeface="B Nazanin" panose="00000400000000000000" pitchFamily="2" charset="-78"/>
              </a:rPr>
              <a:t>زحمات شما خیلی ارزشمند هستند اما هر کاری اصول خاص خودش رو دارد تصویب هر دانشی بر اساس دستورالعمل و شیوه مشخصی است.</a:t>
            </a:r>
            <a:endParaRPr lang="fa-IR" sz="2800" b="1" dirty="0">
              <a:solidFill>
                <a:schemeClr val="accent5">
                  <a:lumMod val="20000"/>
                  <a:lumOff val="80000"/>
                </a:schemeClr>
              </a:solidFill>
              <a:cs typeface="B Nazanin" panose="00000400000000000000" pitchFamily="2" charset="-78"/>
            </a:endParaRPr>
          </a:p>
        </p:txBody>
      </p:sp>
      <p:sp>
        <p:nvSpPr>
          <p:cNvPr id="4" name="TextBox 3"/>
          <p:cNvSpPr txBox="1"/>
          <p:nvPr/>
        </p:nvSpPr>
        <p:spPr>
          <a:xfrm>
            <a:off x="982132" y="6123215"/>
            <a:ext cx="6806597" cy="707886"/>
          </a:xfrm>
          <a:prstGeom prst="rect">
            <a:avLst/>
          </a:prstGeom>
          <a:noFill/>
        </p:spPr>
        <p:txBody>
          <a:bodyPr wrap="square" rtlCol="1">
            <a:spAutoFit/>
          </a:bodyPr>
          <a:lstStyle/>
          <a:p>
            <a:r>
              <a:rPr lang="fa-IR" sz="2000" b="1" dirty="0" smtClean="0">
                <a:solidFill>
                  <a:srgbClr val="FFFF00"/>
                </a:solidFill>
                <a:cs typeface="B Nazanin" panose="00000400000000000000" pitchFamily="2" charset="-78"/>
              </a:rPr>
              <a:t>ولی ما میتونیم کمکتون کنیم تجربه ای رو ثبت کنید که طبق استانداردها ودستورالعمل باشد.</a:t>
            </a:r>
            <a:endParaRPr lang="fa-IR" sz="2000" b="1" dirty="0">
              <a:solidFill>
                <a:srgbClr val="FFFF00"/>
              </a:solidFill>
              <a:cs typeface="B Nazanin" panose="00000400000000000000" pitchFamily="2" charset="-78"/>
            </a:endParaRPr>
          </a:p>
        </p:txBody>
      </p:sp>
    </p:spTree>
    <p:extLst>
      <p:ext uri="{BB962C8B-B14F-4D97-AF65-F5344CB8AC3E}">
        <p14:creationId xmlns:p14="http://schemas.microsoft.com/office/powerpoint/2010/main" val="13296881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preencoded.png"/>
          <p:cNvPicPr>
            <a:picLocks noChangeAspect="1"/>
          </p:cNvPicPr>
          <p:nvPr/>
        </p:nvPicPr>
        <p:blipFill>
          <a:blip r:embed="rId2"/>
          <a:stretch>
            <a:fillRect/>
          </a:stretch>
        </p:blipFill>
        <p:spPr>
          <a:xfrm>
            <a:off x="8968621" y="2230517"/>
            <a:ext cx="4831556" cy="4831556"/>
          </a:xfrm>
          <a:prstGeom prst="rect">
            <a:avLst/>
          </a:prstGeom>
        </p:spPr>
      </p:pic>
      <p:sp>
        <p:nvSpPr>
          <p:cNvPr id="3" name="Shape 5"/>
          <p:cNvSpPr/>
          <p:nvPr/>
        </p:nvSpPr>
        <p:spPr>
          <a:xfrm>
            <a:off x="924559" y="5989743"/>
            <a:ext cx="7000241" cy="1017151"/>
          </a:xfrm>
          <a:prstGeom prst="roundRect">
            <a:avLst>
              <a:gd name="adj" fmla="val 35302"/>
            </a:avLst>
          </a:prstGeom>
          <a:solidFill>
            <a:srgbClr val="483304"/>
          </a:solidFill>
          <a:ln/>
        </p:spPr>
        <p:txBody>
          <a:bodyPr/>
          <a:lstStyle/>
          <a:p>
            <a:r>
              <a:rPr lang="fa-IR" sz="2400" b="1" dirty="0">
                <a:solidFill>
                  <a:srgbClr val="FFC000"/>
                </a:solidFill>
                <a:cs typeface="B Nazanin" panose="00000400000000000000" pitchFamily="2" charset="-78"/>
              </a:rPr>
              <a:t>ثبت </a:t>
            </a:r>
            <a:r>
              <a:rPr lang="fa-IR" sz="2400" b="1" dirty="0" smtClean="0">
                <a:solidFill>
                  <a:srgbClr val="FFC000"/>
                </a:solidFill>
                <a:cs typeface="B Nazanin" panose="00000400000000000000" pitchFamily="2" charset="-78"/>
              </a:rPr>
              <a:t>و تاییدیک </a:t>
            </a:r>
            <a:r>
              <a:rPr lang="fa-IR" sz="2400" b="1" dirty="0">
                <a:solidFill>
                  <a:srgbClr val="FFC000"/>
                </a:solidFill>
                <a:cs typeface="B Nazanin" panose="00000400000000000000" pitchFamily="2" charset="-78"/>
              </a:rPr>
              <a:t>تجربه </a:t>
            </a:r>
            <a:r>
              <a:rPr lang="fa-IR" sz="2400" b="1" dirty="0" smtClean="0">
                <a:solidFill>
                  <a:srgbClr val="FFC000"/>
                </a:solidFill>
                <a:cs typeface="B Nazanin" panose="00000400000000000000" pitchFamily="2" charset="-78"/>
              </a:rPr>
              <a:t>معادل 70 امتیاز</a:t>
            </a:r>
            <a:endParaRPr lang="fa-IR" sz="2400" b="1" dirty="0">
              <a:solidFill>
                <a:srgbClr val="FFC000"/>
              </a:solidFill>
              <a:cs typeface="B Nazanin" panose="00000400000000000000" pitchFamily="2" charset="-78"/>
            </a:endParaRPr>
          </a:p>
          <a:p>
            <a:r>
              <a:rPr lang="fa-IR" sz="2400" b="1" dirty="0">
                <a:solidFill>
                  <a:srgbClr val="FFC000"/>
                </a:solidFill>
                <a:cs typeface="B Nazanin" panose="00000400000000000000" pitchFamily="2" charset="-78"/>
              </a:rPr>
              <a:t>ثبت و تایید </a:t>
            </a:r>
            <a:r>
              <a:rPr lang="fa-IR" sz="2400" b="1" dirty="0" smtClean="0">
                <a:solidFill>
                  <a:srgbClr val="FFC000"/>
                </a:solidFill>
                <a:cs typeface="B Nazanin" panose="00000400000000000000" pitchFamily="2" charset="-78"/>
              </a:rPr>
              <a:t>هر پیشنهاد معادل 35 امتیاز</a:t>
            </a:r>
            <a:endParaRPr lang="fa-IR" sz="2400" b="1" dirty="0">
              <a:solidFill>
                <a:srgbClr val="FFC000"/>
              </a:solidFill>
              <a:cs typeface="B Nazanin" panose="00000400000000000000" pitchFamily="2" charset="-78"/>
            </a:endParaRPr>
          </a:p>
        </p:txBody>
      </p:sp>
      <p:sp>
        <p:nvSpPr>
          <p:cNvPr id="5" name="TextBox 4"/>
          <p:cNvSpPr txBox="1"/>
          <p:nvPr/>
        </p:nvSpPr>
        <p:spPr>
          <a:xfrm>
            <a:off x="617589" y="1583871"/>
            <a:ext cx="7539395" cy="2677656"/>
          </a:xfrm>
          <a:prstGeom prst="rect">
            <a:avLst/>
          </a:prstGeom>
          <a:noFill/>
        </p:spPr>
        <p:txBody>
          <a:bodyPr wrap="square" rtlCol="1">
            <a:spAutoFit/>
          </a:bodyPr>
          <a:lstStyle/>
          <a:p>
            <a:pPr marL="457200" indent="-457200">
              <a:lnSpc>
                <a:spcPct val="150000"/>
              </a:lnSpc>
              <a:buFont typeface="Wingdings" panose="05000000000000000000" pitchFamily="2" charset="2"/>
              <a:buChar char="ü"/>
            </a:pPr>
            <a:r>
              <a:rPr lang="fa-IR" sz="2800" b="1" dirty="0">
                <a:solidFill>
                  <a:schemeClr val="bg2"/>
                </a:solidFill>
                <a:cs typeface="B Nazanin" panose="00000400000000000000" pitchFamily="2" charset="-78"/>
              </a:rPr>
              <a:t>اگریک تجربه مصوب داشته باشم چند نمره جهت ارتقاء به من تعلق </a:t>
            </a:r>
            <a:r>
              <a:rPr lang="fa-IR" sz="2800" b="1" dirty="0" smtClean="0">
                <a:solidFill>
                  <a:schemeClr val="bg2"/>
                </a:solidFill>
                <a:cs typeface="B Nazanin" panose="00000400000000000000" pitchFamily="2" charset="-78"/>
              </a:rPr>
              <a:t>میگیرد؟</a:t>
            </a:r>
          </a:p>
          <a:p>
            <a:pPr>
              <a:lnSpc>
                <a:spcPct val="150000"/>
              </a:lnSpc>
            </a:pPr>
            <a:r>
              <a:rPr lang="fa-IR" sz="2800" b="1" dirty="0" smtClean="0">
                <a:solidFill>
                  <a:schemeClr val="accent1">
                    <a:lumMod val="20000"/>
                    <a:lumOff val="80000"/>
                  </a:schemeClr>
                </a:solidFill>
                <a:cs typeface="B Nazanin" panose="00000400000000000000" pitchFamily="2" charset="-78"/>
              </a:rPr>
              <a:t>به هر تجربه مصوب حداکثر تا </a:t>
            </a:r>
            <a:r>
              <a:rPr lang="fa-IR" sz="2800" b="1" u="sng" dirty="0" smtClean="0">
                <a:solidFill>
                  <a:srgbClr val="FF0000"/>
                </a:solidFill>
                <a:cs typeface="B Nazanin" panose="00000400000000000000" pitchFamily="2" charset="-78"/>
              </a:rPr>
              <a:t>سقف 70 امتیاز </a:t>
            </a:r>
            <a:r>
              <a:rPr lang="fa-IR" sz="2800" b="1" dirty="0" smtClean="0">
                <a:solidFill>
                  <a:schemeClr val="accent1">
                    <a:lumMod val="20000"/>
                    <a:lumOff val="80000"/>
                  </a:schemeClr>
                </a:solidFill>
                <a:cs typeface="B Nazanin" panose="00000400000000000000" pitchFamily="2" charset="-78"/>
              </a:rPr>
              <a:t>تعلق میگیرد.</a:t>
            </a:r>
          </a:p>
          <a:p>
            <a:pPr>
              <a:lnSpc>
                <a:spcPct val="150000"/>
              </a:lnSpc>
            </a:pPr>
            <a:endParaRPr lang="fa-IR" sz="2800" b="1" dirty="0">
              <a:solidFill>
                <a:schemeClr val="bg2"/>
              </a:solidFill>
              <a:cs typeface="B Nazanin" panose="00000400000000000000" pitchFamily="2" charset="-78"/>
            </a:endParaRPr>
          </a:p>
        </p:txBody>
      </p:sp>
    </p:spTree>
    <p:extLst>
      <p:ext uri="{BB962C8B-B14F-4D97-AF65-F5344CB8AC3E}">
        <p14:creationId xmlns:p14="http://schemas.microsoft.com/office/powerpoint/2010/main" val="3027988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preencoded.png"/>
          <p:cNvPicPr>
            <a:picLocks noChangeAspect="1"/>
          </p:cNvPicPr>
          <p:nvPr/>
        </p:nvPicPr>
        <p:blipFill>
          <a:blip r:embed="rId2"/>
          <a:stretch>
            <a:fillRect/>
          </a:stretch>
        </p:blipFill>
        <p:spPr>
          <a:xfrm>
            <a:off x="8968621" y="2230517"/>
            <a:ext cx="4831556" cy="4831556"/>
          </a:xfrm>
          <a:prstGeom prst="rect">
            <a:avLst/>
          </a:prstGeom>
        </p:spPr>
      </p:pic>
      <p:sp>
        <p:nvSpPr>
          <p:cNvPr id="3" name="Shape 5"/>
          <p:cNvSpPr/>
          <p:nvPr/>
        </p:nvSpPr>
        <p:spPr>
          <a:xfrm>
            <a:off x="617590" y="5989743"/>
            <a:ext cx="7539395" cy="1017151"/>
          </a:xfrm>
          <a:prstGeom prst="roundRect">
            <a:avLst>
              <a:gd name="adj" fmla="val 35302"/>
            </a:avLst>
          </a:prstGeom>
          <a:solidFill>
            <a:srgbClr val="483304"/>
          </a:solidFill>
          <a:ln/>
        </p:spPr>
      </p:sp>
      <p:sp>
        <p:nvSpPr>
          <p:cNvPr id="5" name="TextBox 4"/>
          <p:cNvSpPr txBox="1"/>
          <p:nvPr/>
        </p:nvSpPr>
        <p:spPr>
          <a:xfrm>
            <a:off x="617589" y="1583871"/>
            <a:ext cx="7539395" cy="3970318"/>
          </a:xfrm>
          <a:prstGeom prst="rect">
            <a:avLst/>
          </a:prstGeom>
          <a:noFill/>
        </p:spPr>
        <p:txBody>
          <a:bodyPr wrap="square" rtlCol="1">
            <a:spAutoFit/>
          </a:bodyPr>
          <a:lstStyle/>
          <a:p>
            <a:pPr marL="457200" indent="-457200">
              <a:lnSpc>
                <a:spcPct val="150000"/>
              </a:lnSpc>
              <a:buFont typeface="Wingdings" panose="05000000000000000000" pitchFamily="2" charset="2"/>
              <a:buChar char="ü"/>
            </a:pPr>
            <a:r>
              <a:rPr lang="fa-IR" sz="2800" b="1" dirty="0">
                <a:solidFill>
                  <a:schemeClr val="accent1">
                    <a:lumMod val="20000"/>
                    <a:lumOff val="80000"/>
                  </a:schemeClr>
                </a:solidFill>
                <a:cs typeface="B Nazanin" panose="00000400000000000000" pitchFamily="2" charset="-78"/>
              </a:rPr>
              <a:t>تجربه من </a:t>
            </a:r>
            <a:r>
              <a:rPr lang="fa-IR" sz="2800" b="1" dirty="0" smtClean="0">
                <a:solidFill>
                  <a:schemeClr val="accent1">
                    <a:lumMod val="20000"/>
                    <a:lumOff val="80000"/>
                  </a:schemeClr>
                </a:solidFill>
                <a:cs typeface="B Nazanin" panose="00000400000000000000" pitchFamily="2" charset="-78"/>
              </a:rPr>
              <a:t>را چه کسی دارد </a:t>
            </a:r>
            <a:r>
              <a:rPr lang="fa-IR" sz="2800" b="1" dirty="0">
                <a:solidFill>
                  <a:schemeClr val="accent1">
                    <a:lumMod val="20000"/>
                    <a:lumOff val="80000"/>
                  </a:schemeClr>
                </a:solidFill>
                <a:cs typeface="B Nazanin" panose="00000400000000000000" pitchFamily="2" charset="-78"/>
              </a:rPr>
              <a:t>رد </a:t>
            </a:r>
            <a:r>
              <a:rPr lang="fa-IR" sz="2800" b="1" dirty="0" smtClean="0">
                <a:solidFill>
                  <a:schemeClr val="accent1">
                    <a:lumMod val="20000"/>
                    <a:lumOff val="80000"/>
                  </a:schemeClr>
                </a:solidFill>
                <a:cs typeface="B Nazanin" panose="00000400000000000000" pitchFamily="2" charset="-78"/>
              </a:rPr>
              <a:t>میکند </a:t>
            </a:r>
            <a:r>
              <a:rPr lang="fa-IR" sz="2800" b="1" dirty="0">
                <a:solidFill>
                  <a:schemeClr val="accent1">
                    <a:lumMod val="20000"/>
                    <a:lumOff val="80000"/>
                  </a:schemeClr>
                </a:solidFill>
                <a:cs typeface="B Nazanin" panose="00000400000000000000" pitchFamily="2" charset="-78"/>
              </a:rPr>
              <a:t>که </a:t>
            </a:r>
            <a:r>
              <a:rPr lang="fa-IR" sz="2800" b="1" dirty="0" smtClean="0">
                <a:solidFill>
                  <a:schemeClr val="accent1">
                    <a:lumMod val="20000"/>
                    <a:lumOff val="80000"/>
                  </a:schemeClr>
                </a:solidFill>
                <a:cs typeface="B Nazanin" panose="00000400000000000000" pitchFamily="2" charset="-78"/>
              </a:rPr>
              <a:t>بروم شرایطم را بگویم شاید </a:t>
            </a:r>
            <a:r>
              <a:rPr lang="fa-IR" sz="2800" b="1" dirty="0">
                <a:solidFill>
                  <a:schemeClr val="accent1">
                    <a:lumMod val="20000"/>
                    <a:lumOff val="80000"/>
                  </a:schemeClr>
                </a:solidFill>
                <a:cs typeface="B Nazanin" panose="00000400000000000000" pitchFamily="2" charset="-78"/>
              </a:rPr>
              <a:t>کمکم کرد و </a:t>
            </a:r>
            <a:r>
              <a:rPr lang="fa-IR" sz="2800" b="1" dirty="0" smtClean="0">
                <a:solidFill>
                  <a:schemeClr val="accent1">
                    <a:lumMod val="20000"/>
                    <a:lumOff val="80000"/>
                  </a:schemeClr>
                </a:solidFill>
                <a:cs typeface="B Nazanin" panose="00000400000000000000" pitchFamily="2" charset="-78"/>
              </a:rPr>
              <a:t>تجربم را </a:t>
            </a:r>
            <a:r>
              <a:rPr lang="fa-IR" sz="2800" b="1" dirty="0">
                <a:solidFill>
                  <a:schemeClr val="accent1">
                    <a:lumMod val="20000"/>
                    <a:lumOff val="80000"/>
                  </a:schemeClr>
                </a:solidFill>
                <a:cs typeface="B Nazanin" panose="00000400000000000000" pitchFamily="2" charset="-78"/>
              </a:rPr>
              <a:t>قبول کرد</a:t>
            </a:r>
            <a:r>
              <a:rPr lang="fa-IR" sz="2800" b="1" dirty="0" smtClean="0">
                <a:solidFill>
                  <a:schemeClr val="accent1">
                    <a:lumMod val="20000"/>
                    <a:lumOff val="80000"/>
                  </a:schemeClr>
                </a:solidFill>
                <a:cs typeface="B Nazanin" panose="00000400000000000000" pitchFamily="2" charset="-78"/>
              </a:rPr>
              <a:t>...</a:t>
            </a:r>
          </a:p>
          <a:p>
            <a:pPr>
              <a:lnSpc>
                <a:spcPct val="150000"/>
              </a:lnSpc>
            </a:pPr>
            <a:endParaRPr lang="fa-IR" sz="2800" b="1" dirty="0">
              <a:solidFill>
                <a:schemeClr val="accent1">
                  <a:lumMod val="20000"/>
                  <a:lumOff val="80000"/>
                </a:schemeClr>
              </a:solidFill>
              <a:cs typeface="B Nazanin" panose="00000400000000000000" pitchFamily="2" charset="-78"/>
            </a:endParaRPr>
          </a:p>
          <a:p>
            <a:pPr>
              <a:lnSpc>
                <a:spcPct val="150000"/>
              </a:lnSpc>
            </a:pPr>
            <a:endParaRPr lang="fa-IR" sz="2800" b="1" dirty="0">
              <a:solidFill>
                <a:schemeClr val="accent1">
                  <a:lumMod val="20000"/>
                  <a:lumOff val="80000"/>
                </a:schemeClr>
              </a:solidFill>
              <a:cs typeface="B Nazanin" panose="00000400000000000000" pitchFamily="2" charset="-78"/>
            </a:endParaRPr>
          </a:p>
          <a:p>
            <a:r>
              <a:rPr lang="fa-IR" sz="2800" b="1" dirty="0">
                <a:solidFill>
                  <a:schemeClr val="accent1">
                    <a:lumMod val="20000"/>
                    <a:lumOff val="80000"/>
                  </a:schemeClr>
                </a:solidFill>
                <a:cs typeface="B Nazanin" panose="00000400000000000000" pitchFamily="2" charset="-78"/>
              </a:rPr>
              <a:t>لطفاً درخواست </a:t>
            </a:r>
            <a:r>
              <a:rPr lang="fa-IR" sz="2800" b="1" dirty="0">
                <a:solidFill>
                  <a:srgbClr val="FF0000"/>
                </a:solidFill>
                <a:cs typeface="B Nazanin" panose="00000400000000000000" pitchFamily="2" charset="-78"/>
              </a:rPr>
              <a:t>معرفی داور </a:t>
            </a:r>
            <a:r>
              <a:rPr lang="fa-IR" sz="2800" b="1" dirty="0">
                <a:solidFill>
                  <a:schemeClr val="accent1">
                    <a:lumMod val="20000"/>
                    <a:lumOff val="80000"/>
                  </a:schemeClr>
                </a:solidFill>
                <a:cs typeface="B Nazanin" panose="00000400000000000000" pitchFamily="2" charset="-78"/>
              </a:rPr>
              <a:t>نکنید. امکان معرفی داور وجود ندارد.</a:t>
            </a:r>
          </a:p>
          <a:p>
            <a:r>
              <a:rPr lang="fa-IR" sz="2800" b="1" dirty="0" smtClean="0">
                <a:cs typeface="B Nazanin" panose="00000400000000000000" pitchFamily="2" charset="-78"/>
              </a:rPr>
              <a:t>.</a:t>
            </a:r>
            <a:endParaRPr lang="fa-IR" sz="2800" b="1" dirty="0">
              <a:solidFill>
                <a:srgbClr val="002060"/>
              </a:solidFill>
              <a:cs typeface="B Nazanin" panose="00000400000000000000" pitchFamily="2" charset="-78"/>
            </a:endParaRPr>
          </a:p>
        </p:txBody>
      </p:sp>
      <p:sp>
        <p:nvSpPr>
          <p:cNvPr id="4" name="TextBox 3"/>
          <p:cNvSpPr txBox="1"/>
          <p:nvPr/>
        </p:nvSpPr>
        <p:spPr>
          <a:xfrm>
            <a:off x="1240970" y="6052787"/>
            <a:ext cx="6482443" cy="461665"/>
          </a:xfrm>
          <a:prstGeom prst="rect">
            <a:avLst/>
          </a:prstGeom>
          <a:noFill/>
        </p:spPr>
        <p:txBody>
          <a:bodyPr wrap="square" rtlCol="1">
            <a:spAutoFit/>
          </a:bodyPr>
          <a:lstStyle/>
          <a:p>
            <a:r>
              <a:rPr lang="fa-IR" sz="2400" b="1" dirty="0">
                <a:solidFill>
                  <a:srgbClr val="FFC000"/>
                </a:solidFill>
                <a:cs typeface="B Nazanin" panose="00000400000000000000" pitchFamily="2" charset="-78"/>
              </a:rPr>
              <a:t>هرداور متناسب با دانش ثبت شده شما مشخص می </a:t>
            </a:r>
            <a:r>
              <a:rPr lang="fa-IR" sz="2400" b="1" dirty="0" smtClean="0">
                <a:solidFill>
                  <a:srgbClr val="FFC000"/>
                </a:solidFill>
                <a:cs typeface="B Nazanin" panose="00000400000000000000" pitchFamily="2" charset="-78"/>
              </a:rPr>
              <a:t>شود. </a:t>
            </a:r>
            <a:endParaRPr lang="fa-IR" sz="2400" b="1" dirty="0">
              <a:solidFill>
                <a:srgbClr val="FFC000"/>
              </a:solidFill>
              <a:cs typeface="B Nazanin" panose="00000400000000000000" pitchFamily="2" charset="-78"/>
            </a:endParaRPr>
          </a:p>
        </p:txBody>
      </p:sp>
    </p:spTree>
    <p:extLst>
      <p:ext uri="{BB962C8B-B14F-4D97-AF65-F5344CB8AC3E}">
        <p14:creationId xmlns:p14="http://schemas.microsoft.com/office/powerpoint/2010/main" val="17381082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378804" y="1798320"/>
            <a:ext cx="4489596" cy="5110480"/>
          </a:xfrm>
          <a:prstGeom prst="rect">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4">
              <a:tint val="50000"/>
              <a:hueOff val="0"/>
              <a:satOff val="0"/>
              <a:lumOff val="0"/>
              <a:alphaOff val="0"/>
            </a:schemeClr>
          </a:effectRef>
          <a:fontRef idx="minor">
            <a:schemeClr val="lt1">
              <a:hueOff val="0"/>
              <a:satOff val="0"/>
              <a:lumOff val="0"/>
              <a:alphaOff val="0"/>
            </a:schemeClr>
          </a:fontRef>
        </p:style>
      </p:sp>
      <p:sp>
        <p:nvSpPr>
          <p:cNvPr id="7" name="Rounded Rectangular Callout 6"/>
          <p:cNvSpPr/>
          <p:nvPr/>
        </p:nvSpPr>
        <p:spPr>
          <a:xfrm>
            <a:off x="1747520" y="2468880"/>
            <a:ext cx="4724400" cy="2245360"/>
          </a:xfrm>
          <a:prstGeom prst="wedgeRoundRectCallout">
            <a:avLst>
              <a:gd name="adj1" fmla="val -4574"/>
              <a:gd name="adj2" fmla="val 70192"/>
              <a:gd name="adj3" fmla="val 16667"/>
            </a:avLst>
          </a:prstGeom>
        </p:spPr>
        <p:style>
          <a:lnRef idx="1">
            <a:schemeClr val="accent5"/>
          </a:lnRef>
          <a:fillRef idx="2">
            <a:schemeClr val="accent5"/>
          </a:fillRef>
          <a:effectRef idx="1">
            <a:schemeClr val="accent5"/>
          </a:effectRef>
          <a:fontRef idx="minor">
            <a:schemeClr val="dk1"/>
          </a:fontRef>
        </p:style>
        <p:txBody>
          <a:bodyPr rtlCol="1" anchor="ctr"/>
          <a:lstStyle/>
          <a:p>
            <a:pPr lvl="0" algn="ctr">
              <a:lnSpc>
                <a:spcPct val="250000"/>
              </a:lnSpc>
            </a:pPr>
            <a:r>
              <a:rPr lang="fa-IR" sz="2000" b="1" dirty="0">
                <a:solidFill>
                  <a:srgbClr val="FF0000"/>
                </a:solidFill>
                <a:cs typeface="B Titr" panose="00000700000000000000" pitchFamily="2" charset="-78"/>
              </a:rPr>
              <a:t>نکاتی در مورد مهم ترین</a:t>
            </a:r>
          </a:p>
          <a:p>
            <a:pPr lvl="0" algn="ctr">
              <a:lnSpc>
                <a:spcPct val="250000"/>
              </a:lnSpc>
            </a:pPr>
            <a:r>
              <a:rPr lang="fa-IR" sz="2000" b="1" dirty="0">
                <a:solidFill>
                  <a:srgbClr val="FF0000"/>
                </a:solidFill>
                <a:cs typeface="B Titr" panose="00000700000000000000" pitchFamily="2" charset="-78"/>
              </a:rPr>
              <a:t>بخش های فرم تجربه</a:t>
            </a:r>
          </a:p>
        </p:txBody>
      </p:sp>
    </p:spTree>
    <p:extLst>
      <p:ext uri="{BB962C8B-B14F-4D97-AF65-F5344CB8AC3E}">
        <p14:creationId xmlns:p14="http://schemas.microsoft.com/office/powerpoint/2010/main" val="4571970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0" descr="preencoded.png"/>
          <p:cNvPicPr>
            <a:picLocks noChangeAspect="1"/>
          </p:cNvPicPr>
          <p:nvPr/>
        </p:nvPicPr>
        <p:blipFill>
          <a:blip r:embed="rId2"/>
          <a:stretch>
            <a:fillRect/>
          </a:stretch>
        </p:blipFill>
        <p:spPr>
          <a:xfrm>
            <a:off x="0" y="0"/>
            <a:ext cx="5486400" cy="8229600"/>
          </a:xfrm>
          <a:prstGeom prst="rect">
            <a:avLst/>
          </a:prstGeom>
        </p:spPr>
      </p:pic>
      <p:sp>
        <p:nvSpPr>
          <p:cNvPr id="2" name="Rectangle 1"/>
          <p:cNvSpPr/>
          <p:nvPr/>
        </p:nvSpPr>
        <p:spPr>
          <a:xfrm>
            <a:off x="6110344" y="988199"/>
            <a:ext cx="7315200" cy="5678478"/>
          </a:xfrm>
          <a:prstGeom prst="rect">
            <a:avLst/>
          </a:prstGeom>
        </p:spPr>
        <p:txBody>
          <a:bodyPr>
            <a:spAutoFit/>
          </a:bodyPr>
          <a:lstStyle/>
          <a:p>
            <a:pPr>
              <a:lnSpc>
                <a:spcPct val="200000"/>
              </a:lnSpc>
            </a:pPr>
            <a:r>
              <a:rPr lang="fa-IR" sz="2400" b="1" dirty="0">
                <a:solidFill>
                  <a:schemeClr val="bg1"/>
                </a:solidFill>
                <a:latin typeface="BTitrBold"/>
                <a:cs typeface="B Titr" panose="00000700000000000000" pitchFamily="2" charset="-78"/>
              </a:rPr>
              <a:t>عنوان:</a:t>
            </a:r>
          </a:p>
          <a:p>
            <a:pPr>
              <a:lnSpc>
                <a:spcPct val="250000"/>
              </a:lnSpc>
            </a:pPr>
            <a:r>
              <a:rPr lang="fa-IR" dirty="0">
                <a:solidFill>
                  <a:schemeClr val="bg1"/>
                </a:solidFill>
                <a:latin typeface="ArialMT"/>
                <a:cs typeface="B Nazanin" panose="00000400000000000000" pitchFamily="2" charset="-78"/>
              </a:rPr>
              <a:t>• </a:t>
            </a:r>
            <a:r>
              <a:rPr lang="fa-IR" b="1" dirty="0">
                <a:solidFill>
                  <a:schemeClr val="bg1"/>
                </a:solidFill>
                <a:latin typeface="BNazaninBold"/>
                <a:cs typeface="B Nazanin" panose="00000400000000000000" pitchFamily="2" charset="-78"/>
              </a:rPr>
              <a:t>در عنوان نویسی صحیح، </a:t>
            </a:r>
            <a:r>
              <a:rPr lang="fa-IR" b="1" dirty="0" smtClean="0">
                <a:solidFill>
                  <a:schemeClr val="bg1"/>
                </a:solidFill>
                <a:latin typeface="BNazaninBold"/>
                <a:cs typeface="B Nazanin" panose="00000400000000000000" pitchFamily="2" charset="-78"/>
              </a:rPr>
              <a:t>بهتراست </a:t>
            </a:r>
            <a:r>
              <a:rPr lang="fa-IR" b="1" dirty="0">
                <a:solidFill>
                  <a:srgbClr val="FF0000"/>
                </a:solidFill>
                <a:latin typeface="BNazaninBold"/>
                <a:cs typeface="B Nazanin" panose="00000400000000000000" pitchFamily="2" charset="-78"/>
              </a:rPr>
              <a:t>کلمات کلیدی اصلی </a:t>
            </a:r>
            <a:r>
              <a:rPr lang="fa-IR" b="1" dirty="0">
                <a:solidFill>
                  <a:schemeClr val="bg1"/>
                </a:solidFill>
                <a:latin typeface="BNazaninBold"/>
                <a:cs typeface="B Nazanin" panose="00000400000000000000" pitchFamily="2" charset="-78"/>
              </a:rPr>
              <a:t>آورده </a:t>
            </a:r>
            <a:r>
              <a:rPr lang="fa-IR" b="1" dirty="0" smtClean="0">
                <a:solidFill>
                  <a:schemeClr val="bg1"/>
                </a:solidFill>
                <a:latin typeface="BNazaninBold"/>
                <a:cs typeface="B Nazanin" panose="00000400000000000000" pitchFamily="2" charset="-78"/>
              </a:rPr>
              <a:t>بشوند.</a:t>
            </a:r>
            <a:endParaRPr lang="fa-IR" b="1" dirty="0">
              <a:solidFill>
                <a:schemeClr val="bg1"/>
              </a:solidFill>
              <a:latin typeface="BNazaninBold"/>
              <a:cs typeface="B Nazanin" panose="00000400000000000000" pitchFamily="2" charset="-78"/>
            </a:endParaRPr>
          </a:p>
          <a:p>
            <a:pPr>
              <a:lnSpc>
                <a:spcPct val="250000"/>
              </a:lnSpc>
            </a:pPr>
            <a:r>
              <a:rPr lang="fa-IR" dirty="0">
                <a:solidFill>
                  <a:schemeClr val="bg1"/>
                </a:solidFill>
                <a:latin typeface="ArialMT"/>
                <a:cs typeface="B Nazanin" panose="00000400000000000000" pitchFamily="2" charset="-78"/>
              </a:rPr>
              <a:t>• </a:t>
            </a:r>
            <a:r>
              <a:rPr lang="fa-IR" b="1" dirty="0">
                <a:solidFill>
                  <a:schemeClr val="bg1"/>
                </a:solidFill>
                <a:latin typeface="BNazaninBold"/>
                <a:cs typeface="B Nazanin" panose="00000400000000000000" pitchFamily="2" charset="-78"/>
              </a:rPr>
              <a:t>عنوان تجربه باید </a:t>
            </a:r>
            <a:r>
              <a:rPr lang="fa-IR" b="1" dirty="0">
                <a:solidFill>
                  <a:srgbClr val="FF0000"/>
                </a:solidFill>
                <a:latin typeface="BNazaninBold"/>
                <a:cs typeface="B Nazanin" panose="00000400000000000000" pitchFamily="2" charset="-78"/>
              </a:rPr>
              <a:t>کامل، کوتاه و مختصر، شفاف </a:t>
            </a:r>
            <a:r>
              <a:rPr lang="fa-IR" b="1" dirty="0">
                <a:solidFill>
                  <a:schemeClr val="bg1"/>
                </a:solidFill>
                <a:latin typeface="BNazaninBold"/>
                <a:cs typeface="B Nazanin" panose="00000400000000000000" pitchFamily="2" charset="-78"/>
              </a:rPr>
              <a:t>و بیان کننده ماهیت دانش </a:t>
            </a:r>
            <a:r>
              <a:rPr lang="fa-IR" b="1" dirty="0" smtClean="0">
                <a:solidFill>
                  <a:schemeClr val="bg1"/>
                </a:solidFill>
                <a:latin typeface="BNazaninBold"/>
                <a:cs typeface="B Nazanin" panose="00000400000000000000" pitchFamily="2" charset="-78"/>
              </a:rPr>
              <a:t>باشد.</a:t>
            </a:r>
            <a:endParaRPr lang="fa-IR" b="1" dirty="0">
              <a:solidFill>
                <a:schemeClr val="bg1"/>
              </a:solidFill>
              <a:latin typeface="BNazaninBold"/>
              <a:cs typeface="B Nazanin" panose="00000400000000000000" pitchFamily="2" charset="-78"/>
            </a:endParaRPr>
          </a:p>
          <a:p>
            <a:pPr>
              <a:lnSpc>
                <a:spcPct val="250000"/>
              </a:lnSpc>
            </a:pPr>
            <a:r>
              <a:rPr lang="fa-IR" dirty="0">
                <a:solidFill>
                  <a:schemeClr val="bg1"/>
                </a:solidFill>
                <a:latin typeface="ArialMT"/>
                <a:cs typeface="B Nazanin" panose="00000400000000000000" pitchFamily="2" charset="-78"/>
              </a:rPr>
              <a:t>• </a:t>
            </a:r>
            <a:r>
              <a:rPr lang="fa-IR" b="1" dirty="0">
                <a:solidFill>
                  <a:schemeClr val="bg1"/>
                </a:solidFill>
                <a:latin typeface="BNazaninBold"/>
                <a:cs typeface="B Nazanin" panose="00000400000000000000" pitchFamily="2" charset="-78"/>
              </a:rPr>
              <a:t>عنوان باید به </a:t>
            </a:r>
            <a:r>
              <a:rPr lang="fa-IR" b="1" dirty="0">
                <a:solidFill>
                  <a:srgbClr val="FF0000"/>
                </a:solidFill>
                <a:latin typeface="BNazaninBold"/>
                <a:cs typeface="B Nazanin" panose="00000400000000000000" pitchFamily="2" charset="-78"/>
              </a:rPr>
              <a:t>موضوع یا رویداد مشخصی </a:t>
            </a:r>
            <a:r>
              <a:rPr lang="fa-IR" b="1" dirty="0">
                <a:solidFill>
                  <a:schemeClr val="bg1"/>
                </a:solidFill>
                <a:latin typeface="BNazaninBold"/>
                <a:cs typeface="B Nazanin" panose="00000400000000000000" pitchFamily="2" charset="-78"/>
              </a:rPr>
              <a:t>اشاره </a:t>
            </a:r>
            <a:r>
              <a:rPr lang="fa-IR" b="1" dirty="0" smtClean="0">
                <a:solidFill>
                  <a:schemeClr val="bg1"/>
                </a:solidFill>
                <a:latin typeface="BNazaninBold"/>
                <a:cs typeface="B Nazanin" panose="00000400000000000000" pitchFamily="2" charset="-78"/>
              </a:rPr>
              <a:t>بکند </a:t>
            </a:r>
            <a:r>
              <a:rPr lang="fa-IR" b="1" dirty="0">
                <a:solidFill>
                  <a:schemeClr val="bg1"/>
                </a:solidFill>
                <a:latin typeface="BNazaninBold"/>
                <a:cs typeface="B Nazanin" panose="00000400000000000000" pitchFamily="2" charset="-78"/>
              </a:rPr>
              <a:t>و حاوی موضوع اصلی تجربه </a:t>
            </a:r>
            <a:r>
              <a:rPr lang="fa-IR" b="1" dirty="0" smtClean="0">
                <a:solidFill>
                  <a:schemeClr val="bg1"/>
                </a:solidFill>
                <a:latin typeface="BNazaninBold"/>
                <a:cs typeface="B Nazanin" panose="00000400000000000000" pitchFamily="2" charset="-78"/>
              </a:rPr>
              <a:t>باشد.</a:t>
            </a:r>
            <a:endParaRPr lang="fa-IR" b="1" dirty="0">
              <a:solidFill>
                <a:schemeClr val="bg1"/>
              </a:solidFill>
              <a:latin typeface="BNazaninBold"/>
              <a:cs typeface="B Nazanin" panose="00000400000000000000" pitchFamily="2" charset="-78"/>
            </a:endParaRPr>
          </a:p>
          <a:p>
            <a:pPr>
              <a:lnSpc>
                <a:spcPct val="250000"/>
              </a:lnSpc>
            </a:pPr>
            <a:r>
              <a:rPr lang="fa-IR" dirty="0">
                <a:solidFill>
                  <a:schemeClr val="bg1"/>
                </a:solidFill>
                <a:latin typeface="ArialMT"/>
                <a:cs typeface="B Nazanin" panose="00000400000000000000" pitchFamily="2" charset="-78"/>
              </a:rPr>
              <a:t>• </a:t>
            </a:r>
            <a:r>
              <a:rPr lang="fa-IR" b="1" dirty="0">
                <a:solidFill>
                  <a:schemeClr val="bg1"/>
                </a:solidFill>
                <a:latin typeface="BNazaninBold"/>
                <a:cs typeface="B Nazanin" panose="00000400000000000000" pitchFamily="2" charset="-78"/>
              </a:rPr>
              <a:t>عنوان انتخابی باید </a:t>
            </a:r>
            <a:r>
              <a:rPr lang="fa-IR" b="1" dirty="0">
                <a:solidFill>
                  <a:srgbClr val="FF0000"/>
                </a:solidFill>
                <a:latin typeface="BNazaninBold"/>
                <a:cs typeface="B Nazanin" panose="00000400000000000000" pitchFamily="2" charset="-78"/>
              </a:rPr>
              <a:t>فاقد پیش داوری </a:t>
            </a:r>
            <a:r>
              <a:rPr lang="fa-IR" b="1" dirty="0">
                <a:solidFill>
                  <a:schemeClr val="bg1"/>
                </a:solidFill>
                <a:latin typeface="BNazaninBold"/>
                <a:cs typeface="B Nazanin" panose="00000400000000000000" pitchFamily="2" charset="-78"/>
              </a:rPr>
              <a:t>و حتی الامکان فاقد علائم کوتاه نویسی و فرمول </a:t>
            </a:r>
            <a:r>
              <a:rPr lang="fa-IR" b="1" dirty="0" smtClean="0">
                <a:solidFill>
                  <a:schemeClr val="bg1"/>
                </a:solidFill>
                <a:latin typeface="BNazaninBold"/>
                <a:cs typeface="B Nazanin" panose="00000400000000000000" pitchFamily="2" charset="-78"/>
              </a:rPr>
              <a:t>باشد.</a:t>
            </a:r>
            <a:endParaRPr lang="fa-IR" b="1" dirty="0">
              <a:solidFill>
                <a:schemeClr val="bg1"/>
              </a:solidFill>
              <a:latin typeface="BNazaninBold"/>
              <a:cs typeface="B Nazanin" panose="00000400000000000000" pitchFamily="2" charset="-78"/>
            </a:endParaRPr>
          </a:p>
          <a:p>
            <a:pPr>
              <a:lnSpc>
                <a:spcPct val="250000"/>
              </a:lnSpc>
            </a:pPr>
            <a:r>
              <a:rPr lang="fa-IR" dirty="0">
                <a:solidFill>
                  <a:schemeClr val="bg1"/>
                </a:solidFill>
                <a:latin typeface="ArialMT"/>
                <a:cs typeface="B Nazanin" panose="00000400000000000000" pitchFamily="2" charset="-78"/>
              </a:rPr>
              <a:t>• </a:t>
            </a:r>
            <a:r>
              <a:rPr lang="fa-IR" b="1" dirty="0">
                <a:solidFill>
                  <a:schemeClr val="bg1"/>
                </a:solidFill>
                <a:latin typeface="BNazaninBold"/>
                <a:cs typeface="B Nazanin" panose="00000400000000000000" pitchFamily="2" charset="-78"/>
              </a:rPr>
              <a:t>عنوان باید دارای </a:t>
            </a:r>
            <a:r>
              <a:rPr lang="fa-IR" b="1" dirty="0">
                <a:solidFill>
                  <a:srgbClr val="FF0000"/>
                </a:solidFill>
                <a:latin typeface="BNazaninBold"/>
                <a:cs typeface="B Nazanin" panose="00000400000000000000" pitchFamily="2" charset="-78"/>
              </a:rPr>
              <a:t>حداکثر 15 کلمه </a:t>
            </a:r>
            <a:r>
              <a:rPr lang="fa-IR" b="1" dirty="0">
                <a:solidFill>
                  <a:schemeClr val="bg1"/>
                </a:solidFill>
                <a:latin typeface="BNazaninBold"/>
                <a:cs typeface="B Nazanin" panose="00000400000000000000" pitchFamily="2" charset="-78"/>
              </a:rPr>
              <a:t>و از این میان </a:t>
            </a:r>
            <a:r>
              <a:rPr lang="fa-IR" b="1" dirty="0">
                <a:solidFill>
                  <a:srgbClr val="FF0000"/>
                </a:solidFill>
                <a:latin typeface="BNazaninBold"/>
                <a:cs typeface="B Nazanin" panose="00000400000000000000" pitchFamily="2" charset="-78"/>
              </a:rPr>
              <a:t>حدود 4 کلمه </a:t>
            </a:r>
            <a:r>
              <a:rPr lang="fa-IR" b="1" dirty="0" smtClean="0">
                <a:solidFill>
                  <a:srgbClr val="FF0000"/>
                </a:solidFill>
                <a:latin typeface="BNazaninBold"/>
                <a:cs typeface="B Nazanin" panose="00000400000000000000" pitchFamily="2" charset="-78"/>
              </a:rPr>
              <a:t>آن </a:t>
            </a:r>
            <a:r>
              <a:rPr lang="fa-IR" b="1" dirty="0">
                <a:solidFill>
                  <a:schemeClr val="bg1"/>
                </a:solidFill>
                <a:latin typeface="BNazaninBold"/>
                <a:cs typeface="B Nazanin" panose="00000400000000000000" pitchFamily="2" charset="-78"/>
              </a:rPr>
              <a:t>از کلمات کلیدی </a:t>
            </a:r>
            <a:r>
              <a:rPr lang="fa-IR" b="1" dirty="0" smtClean="0">
                <a:solidFill>
                  <a:schemeClr val="bg1"/>
                </a:solidFill>
                <a:latin typeface="BNazaninBold"/>
                <a:cs typeface="B Nazanin" panose="00000400000000000000" pitchFamily="2" charset="-78"/>
              </a:rPr>
              <a:t>باشد.</a:t>
            </a:r>
            <a:endParaRPr lang="fa-IR" b="1" dirty="0">
              <a:solidFill>
                <a:schemeClr val="bg1"/>
              </a:solidFill>
              <a:latin typeface="BNazaninBold"/>
              <a:cs typeface="B Nazanin" panose="00000400000000000000" pitchFamily="2" charset="-78"/>
            </a:endParaRPr>
          </a:p>
          <a:p>
            <a:pPr>
              <a:lnSpc>
                <a:spcPct val="250000"/>
              </a:lnSpc>
            </a:pPr>
            <a:r>
              <a:rPr lang="fa-IR" dirty="0">
                <a:solidFill>
                  <a:schemeClr val="bg1"/>
                </a:solidFill>
                <a:latin typeface="ArialMT"/>
                <a:cs typeface="B Nazanin" panose="00000400000000000000" pitchFamily="2" charset="-78"/>
              </a:rPr>
              <a:t>• </a:t>
            </a:r>
            <a:r>
              <a:rPr lang="fa-IR" b="1" dirty="0">
                <a:solidFill>
                  <a:schemeClr val="bg1"/>
                </a:solidFill>
                <a:latin typeface="BNazaninBold"/>
                <a:cs typeface="B Nazanin" panose="00000400000000000000" pitchFamily="2" charset="-78"/>
              </a:rPr>
              <a:t>اگر در تجربه خود از تکنیک یا روش خاصی استفاده </a:t>
            </a:r>
            <a:r>
              <a:rPr lang="fa-IR" b="1" dirty="0" smtClean="0">
                <a:solidFill>
                  <a:schemeClr val="bg1"/>
                </a:solidFill>
                <a:latin typeface="BNazaninBold"/>
                <a:cs typeface="B Nazanin" panose="00000400000000000000" pitchFamily="2" charset="-78"/>
              </a:rPr>
              <a:t>کردیند، </a:t>
            </a:r>
            <a:r>
              <a:rPr lang="fa-IR" b="1" dirty="0">
                <a:solidFill>
                  <a:schemeClr val="bg1"/>
                </a:solidFill>
                <a:latin typeface="BNazaninBold"/>
                <a:cs typeface="B Nazanin" panose="00000400000000000000" pitchFamily="2" charset="-78"/>
              </a:rPr>
              <a:t>نام </a:t>
            </a:r>
            <a:r>
              <a:rPr lang="fa-IR" b="1" dirty="0" smtClean="0">
                <a:solidFill>
                  <a:schemeClr val="bg1"/>
                </a:solidFill>
                <a:latin typeface="BNazaninBold"/>
                <a:cs typeface="B Nazanin" panose="00000400000000000000" pitchFamily="2" charset="-78"/>
              </a:rPr>
              <a:t>آن را </a:t>
            </a:r>
            <a:r>
              <a:rPr lang="fa-IR" b="1" dirty="0">
                <a:solidFill>
                  <a:schemeClr val="bg1"/>
                </a:solidFill>
                <a:latin typeface="BNazaninBold"/>
                <a:cs typeface="B Nazanin" panose="00000400000000000000" pitchFamily="2" charset="-78"/>
              </a:rPr>
              <a:t>در عنوان تجربه </a:t>
            </a:r>
            <a:r>
              <a:rPr lang="fa-IR" b="1" dirty="0" smtClean="0">
                <a:solidFill>
                  <a:schemeClr val="bg1"/>
                </a:solidFill>
                <a:latin typeface="BNazaninBold"/>
                <a:cs typeface="B Nazanin" panose="00000400000000000000" pitchFamily="2" charset="-78"/>
              </a:rPr>
              <a:t>بنویسید.</a:t>
            </a:r>
            <a:endParaRPr lang="fa-IR" b="1" dirty="0">
              <a:solidFill>
                <a:schemeClr val="bg1"/>
              </a:solidFill>
              <a:latin typeface="BNazaninBold"/>
              <a:cs typeface="B Nazanin" panose="00000400000000000000" pitchFamily="2" charset="-78"/>
            </a:endParaRPr>
          </a:p>
        </p:txBody>
      </p:sp>
    </p:spTree>
    <p:extLst>
      <p:ext uri="{BB962C8B-B14F-4D97-AF65-F5344CB8AC3E}">
        <p14:creationId xmlns:p14="http://schemas.microsoft.com/office/powerpoint/2010/main" val="20603275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00460" y="3321070"/>
            <a:ext cx="11930229" cy="4339650"/>
          </a:xfrm>
          <a:prstGeom prst="rect">
            <a:avLst/>
          </a:prstGeom>
        </p:spPr>
        <p:txBody>
          <a:bodyPr wrap="square">
            <a:spAutoFit/>
          </a:bodyPr>
          <a:lstStyle/>
          <a:p>
            <a:pPr lvl="0">
              <a:lnSpc>
                <a:spcPct val="200000"/>
              </a:lnSpc>
            </a:pPr>
            <a:r>
              <a:rPr lang="fa-IR" sz="2400" b="1" dirty="0">
                <a:solidFill>
                  <a:schemeClr val="bg1"/>
                </a:solidFill>
                <a:latin typeface="BTitrBold"/>
                <a:cs typeface="B Titr" panose="00000700000000000000" pitchFamily="2" charset="-78"/>
              </a:rPr>
              <a:t>کلمات کلیدی:</a:t>
            </a:r>
            <a:endParaRPr lang="en-US" sz="2400" b="1" dirty="0">
              <a:solidFill>
                <a:schemeClr val="bg1"/>
              </a:solidFill>
              <a:latin typeface="BTitrBold"/>
              <a:cs typeface="B Titr" panose="00000700000000000000" pitchFamily="2" charset="-78"/>
            </a:endParaRPr>
          </a:p>
          <a:p>
            <a:pPr lvl="0">
              <a:lnSpc>
                <a:spcPct val="200000"/>
              </a:lnSpc>
            </a:pPr>
            <a:r>
              <a:rPr lang="fa-IR" b="1" dirty="0">
                <a:solidFill>
                  <a:schemeClr val="bg1"/>
                </a:solidFill>
                <a:latin typeface="BNazaninBold"/>
                <a:cs typeface="B Nazanin" panose="00000400000000000000" pitchFamily="2" charset="-78"/>
              </a:rPr>
              <a:t>کلمات کلیدی باید طوری نوشته </a:t>
            </a:r>
            <a:r>
              <a:rPr lang="fa-IR" b="1" dirty="0" smtClean="0">
                <a:solidFill>
                  <a:schemeClr val="bg1"/>
                </a:solidFill>
                <a:latin typeface="BNazaninBold"/>
                <a:cs typeface="B Nazanin" panose="00000400000000000000" pitchFamily="2" charset="-78"/>
              </a:rPr>
              <a:t>شودکه </a:t>
            </a:r>
            <a:r>
              <a:rPr lang="fa-IR" b="1" dirty="0">
                <a:solidFill>
                  <a:schemeClr val="bg1"/>
                </a:solidFill>
                <a:latin typeface="BNazaninBold"/>
                <a:cs typeface="B Nazanin" panose="00000400000000000000" pitchFamily="2" charset="-78"/>
              </a:rPr>
              <a:t>افراد با </a:t>
            </a:r>
            <a:r>
              <a:rPr lang="fa-IR" b="1" dirty="0" smtClean="0">
                <a:solidFill>
                  <a:schemeClr val="bg1"/>
                </a:solidFill>
                <a:latin typeface="BNazaninBold"/>
                <a:cs typeface="B Nazanin" panose="00000400000000000000" pitchFamily="2" charset="-78"/>
              </a:rPr>
              <a:t>خواندنش </a:t>
            </a:r>
            <a:r>
              <a:rPr lang="fa-IR" b="1" dirty="0">
                <a:solidFill>
                  <a:schemeClr val="bg1"/>
                </a:solidFill>
                <a:latin typeface="BNazaninBold"/>
                <a:cs typeface="B Nazanin" panose="00000400000000000000" pitchFamily="2" charset="-78"/>
              </a:rPr>
              <a:t>به محتوای اصلی تجربه پی </a:t>
            </a:r>
            <a:r>
              <a:rPr lang="fa-IR" b="1" dirty="0" smtClean="0">
                <a:solidFill>
                  <a:schemeClr val="bg1"/>
                </a:solidFill>
                <a:latin typeface="BNazaninBold"/>
                <a:cs typeface="B Nazanin" panose="00000400000000000000" pitchFamily="2" charset="-78"/>
              </a:rPr>
              <a:t>ببرند.</a:t>
            </a:r>
            <a:endParaRPr lang="en-US" b="1" dirty="0">
              <a:solidFill>
                <a:schemeClr val="bg1"/>
              </a:solidFill>
              <a:latin typeface="BNazaninBold"/>
              <a:cs typeface="B Nazanin" panose="00000400000000000000" pitchFamily="2" charset="-78"/>
            </a:endParaRPr>
          </a:p>
          <a:p>
            <a:pPr lvl="0">
              <a:lnSpc>
                <a:spcPct val="200000"/>
              </a:lnSpc>
            </a:pPr>
            <a:r>
              <a:rPr lang="fa-IR" b="1" dirty="0">
                <a:solidFill>
                  <a:schemeClr val="bg1"/>
                </a:solidFill>
                <a:latin typeface="BNazaninBold"/>
                <a:cs typeface="B Nazanin" panose="00000400000000000000" pitchFamily="2" charset="-78"/>
              </a:rPr>
              <a:t>• کلمات کلیدی نباید بسیار کلی باشند (مدیریت – مدیریت مبتنی بر هدف)</a:t>
            </a:r>
            <a:endParaRPr lang="en-US" b="1" dirty="0">
              <a:solidFill>
                <a:schemeClr val="bg1"/>
              </a:solidFill>
              <a:latin typeface="BNazaninBold"/>
              <a:cs typeface="B Nazanin" panose="00000400000000000000" pitchFamily="2" charset="-78"/>
            </a:endParaRPr>
          </a:p>
          <a:p>
            <a:pPr lvl="0">
              <a:lnSpc>
                <a:spcPct val="200000"/>
              </a:lnSpc>
            </a:pPr>
            <a:r>
              <a:rPr lang="fa-IR" b="1" dirty="0">
                <a:solidFill>
                  <a:schemeClr val="bg1"/>
                </a:solidFill>
                <a:latin typeface="BNazaninBold"/>
                <a:cs typeface="B Nazanin" panose="00000400000000000000" pitchFamily="2" charset="-78"/>
              </a:rPr>
              <a:t>• تعداد عبارات کلیدی بین 3 تا 8 عبارت است.</a:t>
            </a:r>
            <a:endParaRPr lang="en-US" b="1" dirty="0">
              <a:solidFill>
                <a:schemeClr val="bg1"/>
              </a:solidFill>
              <a:latin typeface="BNazaninBold"/>
              <a:cs typeface="B Nazanin" panose="00000400000000000000" pitchFamily="2" charset="-78"/>
            </a:endParaRPr>
          </a:p>
          <a:p>
            <a:pPr lvl="0">
              <a:lnSpc>
                <a:spcPct val="200000"/>
              </a:lnSpc>
            </a:pPr>
            <a:r>
              <a:rPr lang="fa-IR" b="1" dirty="0">
                <a:solidFill>
                  <a:schemeClr val="bg1"/>
                </a:solidFill>
                <a:latin typeface="BNazaninBold"/>
                <a:cs typeface="B Nazanin" panose="00000400000000000000" pitchFamily="2" charset="-78"/>
              </a:rPr>
              <a:t>• شامل مواد و تکنیکهای تجربی استفاده شده - پدیده ها یا مسائل خاص(مانند تغییرات آب و هوایی، آلودگی آب، توسعه پایدار، توریسم درمانی).</a:t>
            </a:r>
            <a:endParaRPr lang="en-US" b="1" dirty="0">
              <a:solidFill>
                <a:schemeClr val="bg1"/>
              </a:solidFill>
              <a:latin typeface="BNazaninBold"/>
              <a:cs typeface="B Nazanin" panose="00000400000000000000" pitchFamily="2" charset="-78"/>
            </a:endParaRPr>
          </a:p>
          <a:p>
            <a:pPr lvl="0">
              <a:lnSpc>
                <a:spcPct val="200000"/>
              </a:lnSpc>
            </a:pPr>
            <a:r>
              <a:rPr lang="fa-IR" b="1" dirty="0">
                <a:solidFill>
                  <a:schemeClr val="bg1"/>
                </a:solidFill>
                <a:latin typeface="BNazaninBold"/>
                <a:cs typeface="B Nazanin" panose="00000400000000000000" pitchFamily="2" charset="-78"/>
              </a:rPr>
              <a:t>کلمه کلیدی، مهم ترین قسمت در جست و جوی محتوا </a:t>
            </a:r>
            <a:r>
              <a:rPr lang="fa-IR" b="1" dirty="0" smtClean="0">
                <a:solidFill>
                  <a:schemeClr val="bg1"/>
                </a:solidFill>
                <a:latin typeface="BNazaninBold"/>
                <a:cs typeface="B Nazanin" panose="00000400000000000000" pitchFamily="2" charset="-78"/>
              </a:rPr>
              <a:t>هست.</a:t>
            </a:r>
            <a:endParaRPr lang="en-US" b="1" dirty="0">
              <a:solidFill>
                <a:schemeClr val="bg1"/>
              </a:solidFill>
              <a:latin typeface="BNazaninBold"/>
              <a:cs typeface="B Nazanin" panose="00000400000000000000" pitchFamily="2" charset="-78"/>
            </a:endParaRPr>
          </a:p>
          <a:p>
            <a:pPr lvl="0">
              <a:lnSpc>
                <a:spcPct val="200000"/>
              </a:lnSpc>
            </a:pPr>
            <a:r>
              <a:rPr lang="fa-IR" sz="2400" b="1" dirty="0">
                <a:solidFill>
                  <a:srgbClr val="FF0000"/>
                </a:solidFill>
                <a:latin typeface="BNazaninBold"/>
                <a:cs typeface="B Nazanin" panose="00000400000000000000" pitchFamily="2" charset="-78"/>
              </a:rPr>
              <a:t>پس با دقت اونها رو انتخاب کنین...</a:t>
            </a:r>
            <a:endParaRPr lang="en-US" sz="2400" b="1" dirty="0">
              <a:solidFill>
                <a:srgbClr val="FF0000"/>
              </a:solidFill>
              <a:latin typeface="BNazaninBold"/>
              <a:cs typeface="B Nazanin" panose="00000400000000000000" pitchFamily="2" charset="-78"/>
            </a:endParaRPr>
          </a:p>
        </p:txBody>
      </p:sp>
      <p:pic>
        <p:nvPicPr>
          <p:cNvPr id="5" name="Image 0" descr="preencoded.png"/>
          <p:cNvPicPr>
            <a:picLocks noChangeAspect="1"/>
          </p:cNvPicPr>
          <p:nvPr/>
        </p:nvPicPr>
        <p:blipFill>
          <a:blip r:embed="rId2"/>
          <a:stretch>
            <a:fillRect/>
          </a:stretch>
        </p:blipFill>
        <p:spPr>
          <a:xfrm>
            <a:off x="0" y="19977"/>
            <a:ext cx="14630400" cy="2708791"/>
          </a:xfrm>
          <a:prstGeom prst="rect">
            <a:avLst/>
          </a:prstGeom>
        </p:spPr>
      </p:pic>
    </p:spTree>
    <p:extLst>
      <p:ext uri="{BB962C8B-B14F-4D97-AF65-F5344CB8AC3E}">
        <p14:creationId xmlns:p14="http://schemas.microsoft.com/office/powerpoint/2010/main" val="3107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97619" y="2126971"/>
            <a:ext cx="7164593" cy="4093428"/>
          </a:xfrm>
          <a:prstGeom prst="rect">
            <a:avLst/>
          </a:prstGeom>
        </p:spPr>
        <p:txBody>
          <a:bodyPr wrap="square">
            <a:spAutoFit/>
          </a:bodyPr>
          <a:lstStyle/>
          <a:p>
            <a:pPr>
              <a:lnSpc>
                <a:spcPct val="150000"/>
              </a:lnSpc>
            </a:pPr>
            <a:r>
              <a:rPr lang="fa-IR" sz="2000" b="1" dirty="0">
                <a:solidFill>
                  <a:schemeClr val="bg1"/>
                </a:solidFill>
                <a:latin typeface="BTitrBold"/>
                <a:cs typeface="B Titr" panose="00000700000000000000" pitchFamily="2" charset="-78"/>
              </a:rPr>
              <a:t>مثالهایی از عناوین </a:t>
            </a:r>
            <a:r>
              <a:rPr lang="fa-IR" sz="2000" b="1" dirty="0" smtClean="0">
                <a:solidFill>
                  <a:schemeClr val="bg1"/>
                </a:solidFill>
                <a:latin typeface="BTitrBold"/>
                <a:cs typeface="B Titr" panose="00000700000000000000" pitchFamily="2" charset="-78"/>
              </a:rPr>
              <a:t>:</a:t>
            </a:r>
          </a:p>
          <a:p>
            <a:pPr>
              <a:lnSpc>
                <a:spcPct val="250000"/>
              </a:lnSpc>
            </a:pPr>
            <a:r>
              <a:rPr lang="fa-IR" sz="2000" b="1" dirty="0" smtClean="0">
                <a:solidFill>
                  <a:schemeClr val="bg1"/>
                </a:solidFill>
                <a:latin typeface="BTitrBold"/>
                <a:cs typeface="B Titr" panose="00000700000000000000" pitchFamily="2" charset="-78"/>
              </a:rPr>
              <a:t> </a:t>
            </a:r>
            <a:r>
              <a:rPr lang="fa-IR" sz="2000" dirty="0">
                <a:solidFill>
                  <a:srgbClr val="FF0000"/>
                </a:solidFill>
                <a:cs typeface="B Nazanin" panose="00000400000000000000" pitchFamily="2" charset="-78"/>
              </a:rPr>
              <a:t>فعالیت انجام شده                            </a:t>
            </a:r>
            <a:r>
              <a:rPr lang="fa-IR" sz="2000" dirty="0" smtClean="0">
                <a:solidFill>
                  <a:srgbClr val="FF0000"/>
                </a:solidFill>
                <a:cs typeface="B Nazanin" panose="00000400000000000000" pitchFamily="2" charset="-78"/>
              </a:rPr>
              <a:t>                                    چگونگی </a:t>
            </a:r>
            <a:r>
              <a:rPr lang="fa-IR" sz="2000" dirty="0">
                <a:solidFill>
                  <a:srgbClr val="FF0000"/>
                </a:solidFill>
                <a:cs typeface="B Nazanin" panose="00000400000000000000" pitchFamily="2" charset="-78"/>
              </a:rPr>
              <a:t>انجام کار </a:t>
            </a:r>
          </a:p>
          <a:p>
            <a:pPr>
              <a:lnSpc>
                <a:spcPct val="250000"/>
              </a:lnSpc>
            </a:pPr>
            <a:r>
              <a:rPr lang="fa-IR" sz="2000" dirty="0">
                <a:solidFill>
                  <a:schemeClr val="bg1"/>
                </a:solidFill>
                <a:cs typeface="B Nazanin" panose="00000400000000000000" pitchFamily="2" charset="-78"/>
              </a:rPr>
              <a:t>• </a:t>
            </a:r>
            <a:r>
              <a:rPr lang="fa-IR" sz="2400" b="1" u="sng" dirty="0">
                <a:solidFill>
                  <a:schemeClr val="bg1"/>
                </a:solidFill>
                <a:cs typeface="B Nazanin" panose="00000400000000000000" pitchFamily="2" charset="-78"/>
              </a:rPr>
              <a:t>راه اندازی سیستم درخواست و تامین الکترونیکی دارو </a:t>
            </a:r>
            <a:r>
              <a:rPr lang="fa-IR" sz="2400" b="1" dirty="0">
                <a:solidFill>
                  <a:schemeClr val="bg1"/>
                </a:solidFill>
                <a:cs typeface="B Nazanin" panose="00000400000000000000" pitchFamily="2" charset="-78"/>
              </a:rPr>
              <a:t>از طریق </a:t>
            </a:r>
            <a:r>
              <a:rPr lang="fa-IR" sz="2400" b="1" u="sng" dirty="0">
                <a:solidFill>
                  <a:schemeClr val="bg1"/>
                </a:solidFill>
                <a:cs typeface="B Nazanin" panose="00000400000000000000" pitchFamily="2" charset="-78"/>
              </a:rPr>
              <a:t>سامانه یکپارچه </a:t>
            </a:r>
            <a:r>
              <a:rPr lang="fa-IR" sz="2400" b="1" dirty="0">
                <a:solidFill>
                  <a:schemeClr val="bg1"/>
                </a:solidFill>
                <a:cs typeface="B Nazanin" panose="00000400000000000000" pitchFamily="2" charset="-78"/>
              </a:rPr>
              <a:t>به </a:t>
            </a:r>
            <a:r>
              <a:rPr lang="fa-IR" sz="2400" b="1" u="sng" dirty="0">
                <a:solidFill>
                  <a:schemeClr val="bg1"/>
                </a:solidFill>
                <a:cs typeface="B Nazanin" panose="00000400000000000000" pitchFamily="2" charset="-78"/>
              </a:rPr>
              <a:t>منظور توزیع عادلانه دارو </a:t>
            </a:r>
            <a:r>
              <a:rPr lang="fa-IR" sz="2400" b="1" dirty="0">
                <a:solidFill>
                  <a:schemeClr val="bg1"/>
                </a:solidFill>
                <a:cs typeface="B Nazanin" panose="00000400000000000000" pitchFamily="2" charset="-78"/>
              </a:rPr>
              <a:t>در </a:t>
            </a:r>
            <a:r>
              <a:rPr lang="fa-IR" sz="2400" b="1" u="sng" dirty="0">
                <a:solidFill>
                  <a:schemeClr val="bg1"/>
                </a:solidFill>
                <a:cs typeface="B Nazanin" panose="00000400000000000000" pitchFamily="2" charset="-78"/>
              </a:rPr>
              <a:t>مراکزبیمارستانی</a:t>
            </a:r>
          </a:p>
          <a:p>
            <a:pPr>
              <a:lnSpc>
                <a:spcPct val="250000"/>
              </a:lnSpc>
            </a:pPr>
            <a:r>
              <a:rPr lang="fa-IR" sz="2400" dirty="0">
                <a:solidFill>
                  <a:schemeClr val="bg1"/>
                </a:solidFill>
                <a:cs typeface="B Nazanin" panose="00000400000000000000" pitchFamily="2" charset="-78"/>
              </a:rPr>
              <a:t>       </a:t>
            </a:r>
            <a:r>
              <a:rPr lang="fa-IR" sz="2000" dirty="0">
                <a:solidFill>
                  <a:srgbClr val="FF0000"/>
                </a:solidFill>
                <a:cs typeface="B Nazanin" panose="00000400000000000000" pitchFamily="2" charset="-78"/>
              </a:rPr>
              <a:t>چرایی انجام کار </a:t>
            </a:r>
            <a:r>
              <a:rPr lang="fa-IR" sz="2000" dirty="0">
                <a:solidFill>
                  <a:schemeClr val="bg1"/>
                </a:solidFill>
                <a:cs typeface="B Nazanin" panose="00000400000000000000" pitchFamily="2" charset="-78"/>
              </a:rPr>
              <a:t>                   </a:t>
            </a:r>
            <a:r>
              <a:rPr lang="fa-IR" sz="2000" dirty="0">
                <a:solidFill>
                  <a:srgbClr val="FF0000"/>
                </a:solidFill>
                <a:cs typeface="B Nazanin" panose="00000400000000000000" pitchFamily="2" charset="-78"/>
              </a:rPr>
              <a:t>محل انجام کار</a:t>
            </a:r>
            <a:endParaRPr lang="fa-IR" sz="2400" dirty="0">
              <a:solidFill>
                <a:srgbClr val="FF0000"/>
              </a:solidFill>
              <a:cs typeface="B Nazanin" panose="00000400000000000000" pitchFamily="2" charset="-78"/>
            </a:endParaRPr>
          </a:p>
        </p:txBody>
      </p:sp>
      <p:pic>
        <p:nvPicPr>
          <p:cNvPr id="4" name="Image 0" descr="preencoded.png"/>
          <p:cNvPicPr>
            <a:picLocks noChangeAspect="1"/>
          </p:cNvPicPr>
          <p:nvPr/>
        </p:nvPicPr>
        <p:blipFill>
          <a:blip r:embed="rId2"/>
          <a:stretch>
            <a:fillRect/>
          </a:stretch>
        </p:blipFill>
        <p:spPr>
          <a:xfrm>
            <a:off x="0" y="0"/>
            <a:ext cx="5486400" cy="8229600"/>
          </a:xfrm>
          <a:prstGeom prst="rect">
            <a:avLst/>
          </a:prstGeom>
        </p:spPr>
      </p:pic>
    </p:spTree>
    <p:extLst>
      <p:ext uri="{BB962C8B-B14F-4D97-AF65-F5344CB8AC3E}">
        <p14:creationId xmlns:p14="http://schemas.microsoft.com/office/powerpoint/2010/main" val="33943124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12772" y="1330905"/>
            <a:ext cx="7164593" cy="5586145"/>
          </a:xfrm>
          <a:prstGeom prst="rect">
            <a:avLst/>
          </a:prstGeom>
        </p:spPr>
        <p:txBody>
          <a:bodyPr wrap="square">
            <a:spAutoFit/>
          </a:bodyPr>
          <a:lstStyle/>
          <a:p>
            <a:pPr>
              <a:lnSpc>
                <a:spcPct val="150000"/>
              </a:lnSpc>
            </a:pPr>
            <a:r>
              <a:rPr lang="fa-IR" sz="2000" b="1" dirty="0">
                <a:solidFill>
                  <a:srgbClr val="FF0000"/>
                </a:solidFill>
                <a:latin typeface="BTitrBold"/>
                <a:cs typeface="B Titr" panose="00000700000000000000" pitchFamily="2" charset="-78"/>
              </a:rPr>
              <a:t>خلاصه / چکیده:</a:t>
            </a:r>
            <a:endParaRPr lang="en-US" sz="2000" b="1" dirty="0">
              <a:solidFill>
                <a:srgbClr val="FF0000"/>
              </a:solidFill>
              <a:latin typeface="BTitrBold"/>
              <a:cs typeface="B Titr" panose="00000700000000000000" pitchFamily="2" charset="-78"/>
            </a:endParaRPr>
          </a:p>
          <a:p>
            <a:pPr>
              <a:lnSpc>
                <a:spcPct val="150000"/>
              </a:lnSpc>
            </a:pPr>
            <a:r>
              <a:rPr lang="fa-IR" sz="2400" b="1" dirty="0">
                <a:solidFill>
                  <a:schemeClr val="bg1"/>
                </a:solidFill>
                <a:cs typeface="B Nazanin" panose="00000400000000000000" pitchFamily="2" charset="-78"/>
              </a:rPr>
              <a:t>در تنظیم خلاصه باید توجه کنید که خلاصه باید طوری نوشته </a:t>
            </a:r>
            <a:r>
              <a:rPr lang="fa-IR" sz="2400" b="1" dirty="0" smtClean="0">
                <a:solidFill>
                  <a:schemeClr val="bg1"/>
                </a:solidFill>
                <a:cs typeface="B Nazanin" panose="00000400000000000000" pitchFamily="2" charset="-78"/>
              </a:rPr>
              <a:t>شودکه </a:t>
            </a:r>
            <a:r>
              <a:rPr lang="fa-IR" sz="2400" b="1" dirty="0">
                <a:solidFill>
                  <a:schemeClr val="bg1"/>
                </a:solidFill>
                <a:cs typeface="B Nazanin" panose="00000400000000000000" pitchFamily="2" charset="-78"/>
              </a:rPr>
              <a:t>جواب </a:t>
            </a:r>
            <a:r>
              <a:rPr lang="fa-IR" sz="2400" b="1" dirty="0" smtClean="0">
                <a:solidFill>
                  <a:schemeClr val="bg1"/>
                </a:solidFill>
                <a:cs typeface="B Nazanin" panose="00000400000000000000" pitchFamily="2" charset="-78"/>
              </a:rPr>
              <a:t>سئوالات </a:t>
            </a:r>
            <a:r>
              <a:rPr lang="fa-IR" sz="2400" b="1" dirty="0">
                <a:solidFill>
                  <a:schemeClr val="bg1"/>
                </a:solidFill>
                <a:cs typeface="B Nazanin" panose="00000400000000000000" pitchFamily="2" charset="-78"/>
              </a:rPr>
              <a:t>زیر در </a:t>
            </a:r>
            <a:r>
              <a:rPr lang="fa-IR" sz="2400" b="1" dirty="0" smtClean="0">
                <a:solidFill>
                  <a:schemeClr val="bg1"/>
                </a:solidFill>
                <a:cs typeface="B Nazanin" panose="00000400000000000000" pitchFamily="2" charset="-78"/>
              </a:rPr>
              <a:t>آن باشد:</a:t>
            </a:r>
            <a:endParaRPr lang="en-US" sz="2400" b="1" dirty="0">
              <a:solidFill>
                <a:schemeClr val="bg1"/>
              </a:solidFill>
              <a:cs typeface="B Nazanin" panose="00000400000000000000" pitchFamily="2" charset="-78"/>
            </a:endParaRPr>
          </a:p>
          <a:p>
            <a:pPr marL="342900" lvl="0" indent="-342900">
              <a:lnSpc>
                <a:spcPct val="150000"/>
              </a:lnSpc>
              <a:buFont typeface="Wingdings" panose="05000000000000000000" pitchFamily="2" charset="2"/>
              <a:buChar char="q"/>
            </a:pPr>
            <a:r>
              <a:rPr lang="fa-IR" sz="2400" b="1" dirty="0">
                <a:solidFill>
                  <a:schemeClr val="bg1"/>
                </a:solidFill>
                <a:cs typeface="B Nazanin" panose="00000400000000000000" pitchFamily="2" charset="-78"/>
              </a:rPr>
              <a:t> موضوع یا مسئله دقیقا چه بوده است؟</a:t>
            </a:r>
            <a:endParaRPr lang="en-US" sz="2400" b="1" dirty="0">
              <a:solidFill>
                <a:schemeClr val="bg1"/>
              </a:solidFill>
              <a:cs typeface="B Nazanin" panose="00000400000000000000" pitchFamily="2" charset="-78"/>
            </a:endParaRPr>
          </a:p>
          <a:p>
            <a:pPr marL="342900" lvl="0" indent="-342900">
              <a:lnSpc>
                <a:spcPct val="150000"/>
              </a:lnSpc>
              <a:buFont typeface="Wingdings" panose="05000000000000000000" pitchFamily="2" charset="2"/>
              <a:buChar char="q"/>
            </a:pPr>
            <a:r>
              <a:rPr lang="fa-IR" sz="2400" b="1" dirty="0">
                <a:solidFill>
                  <a:schemeClr val="bg1"/>
                </a:solidFill>
                <a:cs typeface="B Nazanin" panose="00000400000000000000" pitchFamily="2" charset="-78"/>
              </a:rPr>
              <a:t>حیطه و حدود آن چگونه بوده است؟</a:t>
            </a:r>
            <a:endParaRPr lang="en-US" sz="2400" b="1" dirty="0">
              <a:solidFill>
                <a:schemeClr val="bg1"/>
              </a:solidFill>
              <a:cs typeface="B Nazanin" panose="00000400000000000000" pitchFamily="2" charset="-78"/>
            </a:endParaRPr>
          </a:p>
          <a:p>
            <a:pPr marL="342900" lvl="0" indent="-342900">
              <a:lnSpc>
                <a:spcPct val="150000"/>
              </a:lnSpc>
              <a:buFont typeface="Wingdings" panose="05000000000000000000" pitchFamily="2" charset="2"/>
              <a:buChar char="q"/>
            </a:pPr>
            <a:r>
              <a:rPr lang="fa-IR" sz="2400" b="1" dirty="0">
                <a:solidFill>
                  <a:schemeClr val="bg1"/>
                </a:solidFill>
                <a:cs typeface="B Nazanin" panose="00000400000000000000" pitchFamily="2" charset="-78"/>
              </a:rPr>
              <a:t>چه کارهایی انجام شده است ؟</a:t>
            </a:r>
            <a:endParaRPr lang="en-US" sz="2400" b="1" dirty="0">
              <a:solidFill>
                <a:schemeClr val="bg1"/>
              </a:solidFill>
              <a:cs typeface="B Nazanin" panose="00000400000000000000" pitchFamily="2" charset="-78"/>
            </a:endParaRPr>
          </a:p>
          <a:p>
            <a:pPr marL="342900" lvl="0" indent="-342900">
              <a:lnSpc>
                <a:spcPct val="150000"/>
              </a:lnSpc>
              <a:buFont typeface="Wingdings" panose="05000000000000000000" pitchFamily="2" charset="2"/>
              <a:buChar char="q"/>
            </a:pPr>
            <a:r>
              <a:rPr lang="fa-IR" sz="2400" b="1" dirty="0">
                <a:solidFill>
                  <a:schemeClr val="bg1"/>
                </a:solidFill>
                <a:cs typeface="B Nazanin" panose="00000400000000000000" pitchFamily="2" charset="-78"/>
              </a:rPr>
              <a:t>چه راه حل هایی ارائه شده است؟</a:t>
            </a:r>
            <a:endParaRPr lang="en-US" sz="2400" b="1" dirty="0">
              <a:solidFill>
                <a:schemeClr val="bg1"/>
              </a:solidFill>
              <a:cs typeface="B Nazanin" panose="00000400000000000000" pitchFamily="2" charset="-78"/>
            </a:endParaRPr>
          </a:p>
          <a:p>
            <a:pPr marL="342900" lvl="0" indent="-342900">
              <a:lnSpc>
                <a:spcPct val="150000"/>
              </a:lnSpc>
              <a:buFont typeface="Wingdings" panose="05000000000000000000" pitchFamily="2" charset="2"/>
              <a:buChar char="q"/>
            </a:pPr>
            <a:r>
              <a:rPr lang="fa-IR" sz="2400" b="1" dirty="0">
                <a:solidFill>
                  <a:schemeClr val="bg1"/>
                </a:solidFill>
                <a:cs typeface="B Nazanin" panose="00000400000000000000" pitchFamily="2" charset="-78"/>
              </a:rPr>
              <a:t> مهمترین نتیجه بدست آمده چه بوده است؟</a:t>
            </a:r>
            <a:endParaRPr lang="en-US" sz="2400" b="1" dirty="0">
              <a:solidFill>
                <a:schemeClr val="bg1"/>
              </a:solidFill>
              <a:cs typeface="B Nazanin" panose="00000400000000000000" pitchFamily="2" charset="-78"/>
            </a:endParaRPr>
          </a:p>
          <a:p>
            <a:pPr>
              <a:lnSpc>
                <a:spcPct val="150000"/>
              </a:lnSpc>
            </a:pPr>
            <a:r>
              <a:rPr lang="fa-IR" sz="2400" b="1" dirty="0">
                <a:solidFill>
                  <a:schemeClr val="bg1"/>
                </a:solidFill>
                <a:cs typeface="B Nazanin" panose="00000400000000000000" pitchFamily="2" charset="-78"/>
              </a:rPr>
              <a:t>در متن خلاصه نباید به شکل یا جدولی ارجاع داده </a:t>
            </a:r>
            <a:r>
              <a:rPr lang="fa-IR" sz="2400" b="1" dirty="0" smtClean="0">
                <a:solidFill>
                  <a:schemeClr val="bg1"/>
                </a:solidFill>
                <a:cs typeface="B Nazanin" panose="00000400000000000000" pitchFamily="2" charset="-78"/>
              </a:rPr>
              <a:t>شود. </a:t>
            </a:r>
            <a:r>
              <a:rPr lang="fa-IR" sz="2400" b="1" dirty="0">
                <a:solidFill>
                  <a:schemeClr val="bg1"/>
                </a:solidFill>
                <a:cs typeface="B Nazanin" panose="00000400000000000000" pitchFamily="2" charset="-78"/>
              </a:rPr>
              <a:t>بخشهای خلاصه باید به ترتیب نوشته </a:t>
            </a:r>
            <a:r>
              <a:rPr lang="fa-IR" sz="2400" b="1" dirty="0" smtClean="0">
                <a:solidFill>
                  <a:schemeClr val="bg1"/>
                </a:solidFill>
                <a:cs typeface="B Nazanin" panose="00000400000000000000" pitchFamily="2" charset="-78"/>
              </a:rPr>
              <a:t>شوند.</a:t>
            </a:r>
            <a:endParaRPr lang="en-US" sz="2400" b="1" dirty="0">
              <a:solidFill>
                <a:schemeClr val="bg1"/>
              </a:solidFill>
              <a:cs typeface="B Nazanin" panose="00000400000000000000" pitchFamily="2" charset="-78"/>
            </a:endParaRPr>
          </a:p>
        </p:txBody>
      </p:sp>
      <p:pic>
        <p:nvPicPr>
          <p:cNvPr id="1026" name="Picture 2" descr="Extended Abstrac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38188"/>
            <a:ext cx="6088828" cy="89677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21758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1964225" y="2444676"/>
            <a:ext cx="6466999" cy="704017"/>
          </a:xfrm>
          <a:prstGeom prst="rect">
            <a:avLst/>
          </a:prstGeom>
          <a:noFill/>
          <a:ln/>
        </p:spPr>
        <p:txBody>
          <a:bodyPr wrap="none" lIns="0" tIns="0" rIns="0" bIns="0" rtlCol="0" anchor="t"/>
          <a:lstStyle/>
          <a:p>
            <a:pPr marL="0" indent="0" algn="r" rtl="1">
              <a:lnSpc>
                <a:spcPts val="5500"/>
              </a:lnSpc>
              <a:buNone/>
            </a:pPr>
            <a:r>
              <a:rPr lang="en-US" sz="4400" dirty="0">
                <a:solidFill>
                  <a:srgbClr val="FFFFFF"/>
                </a:solidFill>
                <a:latin typeface="Nunito Semi Bold" pitchFamily="34" charset="0"/>
                <a:ea typeface="Nunito Semi Bold" pitchFamily="34" charset="-122"/>
                <a:cs typeface="B Titr" panose="00000700000000000000" pitchFamily="2" charset="-78"/>
              </a:rPr>
              <a:t>تعریف تجربه و ثبت آموخته‌ها</a:t>
            </a:r>
            <a:endParaRPr lang="en-US" sz="4400" dirty="0">
              <a:cs typeface="B Titr" panose="00000700000000000000" pitchFamily="2" charset="-78"/>
            </a:endParaRPr>
          </a:p>
        </p:txBody>
      </p:sp>
      <p:sp>
        <p:nvSpPr>
          <p:cNvPr id="4" name="Text 1"/>
          <p:cNvSpPr/>
          <p:nvPr/>
        </p:nvSpPr>
        <p:spPr>
          <a:xfrm>
            <a:off x="658110" y="4177137"/>
            <a:ext cx="7468553" cy="383024"/>
          </a:xfrm>
          <a:prstGeom prst="rect">
            <a:avLst/>
          </a:prstGeom>
          <a:noFill/>
          <a:ln/>
        </p:spPr>
        <p:txBody>
          <a:bodyPr wrap="none" lIns="0" tIns="0" rIns="0" bIns="0" rtlCol="0" anchor="t"/>
          <a:lstStyle/>
          <a:p>
            <a:pPr marL="0" indent="0" algn="r" rtl="1">
              <a:lnSpc>
                <a:spcPts val="3000"/>
              </a:lnSpc>
              <a:buNone/>
            </a:pPr>
            <a:r>
              <a:rPr lang="en-US" sz="3600" dirty="0">
                <a:solidFill>
                  <a:srgbClr val="FFFFFF"/>
                </a:solidFill>
                <a:latin typeface="PT Sans" pitchFamily="34" charset="0"/>
                <a:ea typeface="PT Sans" pitchFamily="34" charset="-122"/>
                <a:cs typeface="B Nazanin" panose="00000400000000000000" pitchFamily="2" charset="-78"/>
              </a:rPr>
              <a:t>انتقال دانش و مدیریت تجربه برای رشد سازمانی</a:t>
            </a:r>
            <a:endParaRPr lang="en-US" sz="3600" dirty="0">
              <a:cs typeface="B Nazanin" panose="00000400000000000000" pitchFamily="2" charset="-78"/>
            </a:endParaRPr>
          </a:p>
        </p:txBody>
      </p:sp>
    </p:spTree>
    <p:extLst>
      <p:ext uri="{BB962C8B-B14F-4D97-AF65-F5344CB8AC3E}">
        <p14:creationId xmlns:p14="http://schemas.microsoft.com/office/powerpoint/2010/main" val="7350190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05948" y="1330905"/>
            <a:ext cx="8197327" cy="5724644"/>
          </a:xfrm>
          <a:prstGeom prst="rect">
            <a:avLst/>
          </a:prstGeom>
        </p:spPr>
        <p:txBody>
          <a:bodyPr wrap="square">
            <a:spAutoFit/>
          </a:bodyPr>
          <a:lstStyle/>
          <a:p>
            <a:pPr>
              <a:lnSpc>
                <a:spcPct val="150000"/>
              </a:lnSpc>
            </a:pPr>
            <a:r>
              <a:rPr lang="fa-IR" sz="2000" b="1" dirty="0">
                <a:solidFill>
                  <a:srgbClr val="FF0000"/>
                </a:solidFill>
                <a:latin typeface="BTitrBold"/>
                <a:cs typeface="B Titr" panose="00000700000000000000" pitchFamily="2" charset="-78"/>
              </a:rPr>
              <a:t>مساله و ضرورت:</a:t>
            </a:r>
            <a:endParaRPr lang="en-US" sz="2000" b="1" dirty="0">
              <a:solidFill>
                <a:srgbClr val="FF0000"/>
              </a:solidFill>
              <a:latin typeface="BTitrBold"/>
              <a:cs typeface="B Titr" panose="00000700000000000000" pitchFamily="2" charset="-78"/>
            </a:endParaRPr>
          </a:p>
          <a:p>
            <a:pPr marL="342900" lvl="0" indent="-342900">
              <a:lnSpc>
                <a:spcPct val="150000"/>
              </a:lnSpc>
              <a:buFont typeface="Wingdings" panose="05000000000000000000" pitchFamily="2" charset="2"/>
              <a:buChar char="q"/>
            </a:pPr>
            <a:r>
              <a:rPr lang="en-US" sz="2400" b="1" dirty="0">
                <a:solidFill>
                  <a:schemeClr val="bg1"/>
                </a:solidFill>
                <a:cs typeface="B Nazanin" panose="00000400000000000000" pitchFamily="2" charset="-78"/>
              </a:rPr>
              <a:t> </a:t>
            </a:r>
            <a:r>
              <a:rPr lang="fa-IR" sz="2000" b="1" dirty="0">
                <a:solidFill>
                  <a:schemeClr val="bg1"/>
                </a:solidFill>
                <a:cs typeface="B Nazanin" panose="00000400000000000000" pitchFamily="2" charset="-78"/>
              </a:rPr>
              <a:t>تشریح کنید چه مساله ای اتفاق افتاده است و چرا و چگونه این مساله </a:t>
            </a:r>
            <a:r>
              <a:rPr lang="fa-IR" sz="2000" b="1" dirty="0" smtClean="0">
                <a:solidFill>
                  <a:schemeClr val="bg1"/>
                </a:solidFill>
                <a:cs typeface="B Nazanin" panose="00000400000000000000" pitchFamily="2" charset="-78"/>
              </a:rPr>
              <a:t>رخ داده است ؟</a:t>
            </a:r>
            <a:endParaRPr lang="en-US" sz="2000" b="1" dirty="0">
              <a:solidFill>
                <a:schemeClr val="bg1"/>
              </a:solidFill>
              <a:cs typeface="B Nazanin" panose="00000400000000000000" pitchFamily="2" charset="-78"/>
            </a:endParaRPr>
          </a:p>
          <a:p>
            <a:pPr marL="342900" lvl="0" indent="-342900">
              <a:lnSpc>
                <a:spcPct val="150000"/>
              </a:lnSpc>
              <a:buFont typeface="Wingdings" panose="05000000000000000000" pitchFamily="2" charset="2"/>
              <a:buChar char="q"/>
            </a:pPr>
            <a:r>
              <a:rPr lang="fa-IR" sz="2000" b="1" dirty="0">
                <a:solidFill>
                  <a:schemeClr val="bg1"/>
                </a:solidFill>
                <a:cs typeface="B Nazanin" panose="00000400000000000000" pitchFamily="2" charset="-78"/>
              </a:rPr>
              <a:t> عوامل و شرایطی که موجب به وجود آمدن و بروز مشکل یا مساله شده، کدام است؟</a:t>
            </a:r>
            <a:endParaRPr lang="en-US" sz="2000" b="1" dirty="0">
              <a:solidFill>
                <a:schemeClr val="bg1"/>
              </a:solidFill>
              <a:cs typeface="B Nazanin" panose="00000400000000000000" pitchFamily="2" charset="-78"/>
            </a:endParaRPr>
          </a:p>
          <a:p>
            <a:pPr marL="342900" lvl="0" indent="-342900">
              <a:lnSpc>
                <a:spcPct val="150000"/>
              </a:lnSpc>
              <a:buFont typeface="Wingdings" panose="05000000000000000000" pitchFamily="2" charset="2"/>
              <a:buChar char="q"/>
            </a:pPr>
            <a:r>
              <a:rPr lang="fa-IR" sz="2000" b="1" dirty="0">
                <a:solidFill>
                  <a:schemeClr val="bg1"/>
                </a:solidFill>
                <a:cs typeface="B Nazanin" panose="00000400000000000000" pitchFamily="2" charset="-78"/>
              </a:rPr>
              <a:t>چه وقت مساله رخ داده؟ چقدر طول کشیده؟ و آیا هنوز هم ادامه دارد؟</a:t>
            </a:r>
            <a:endParaRPr lang="en-US" sz="2000" b="1" dirty="0">
              <a:solidFill>
                <a:schemeClr val="bg1"/>
              </a:solidFill>
              <a:cs typeface="B Nazanin" panose="00000400000000000000" pitchFamily="2" charset="-78"/>
            </a:endParaRPr>
          </a:p>
          <a:p>
            <a:pPr marL="342900" lvl="0" indent="-342900">
              <a:lnSpc>
                <a:spcPct val="150000"/>
              </a:lnSpc>
              <a:buFont typeface="Wingdings" panose="05000000000000000000" pitchFamily="2" charset="2"/>
              <a:buChar char="q"/>
            </a:pPr>
            <a:r>
              <a:rPr lang="fa-IR" sz="2000" b="1" dirty="0">
                <a:solidFill>
                  <a:schemeClr val="bg1"/>
                </a:solidFill>
                <a:cs typeface="B Nazanin" panose="00000400000000000000" pitchFamily="2" charset="-78"/>
              </a:rPr>
              <a:t> تشریح کنید موقعیت زمانى و مکانى مشکل یا مساله ای که با آن مواجه بوده اید چه بوده است و نقطة شروع آن از کجاست؟و ممکن است در کجا تکرار شود و یا اتفاق بیفتد؟</a:t>
            </a:r>
            <a:endParaRPr lang="en-US" sz="2000" b="1" dirty="0">
              <a:solidFill>
                <a:schemeClr val="bg1"/>
              </a:solidFill>
              <a:cs typeface="B Nazanin" panose="00000400000000000000" pitchFamily="2" charset="-78"/>
            </a:endParaRPr>
          </a:p>
          <a:p>
            <a:pPr marL="342900" lvl="0" indent="-342900">
              <a:lnSpc>
                <a:spcPct val="150000"/>
              </a:lnSpc>
              <a:buFont typeface="Wingdings" panose="05000000000000000000" pitchFamily="2" charset="2"/>
              <a:buChar char="q"/>
            </a:pPr>
            <a:r>
              <a:rPr lang="fa-IR" sz="2000" b="1" dirty="0">
                <a:solidFill>
                  <a:schemeClr val="bg1"/>
                </a:solidFill>
                <a:cs typeface="B Nazanin" panose="00000400000000000000" pitchFamily="2" charset="-78"/>
              </a:rPr>
              <a:t>آیا اطلاعات کافى جمع آورى شده است؟</a:t>
            </a:r>
            <a:endParaRPr lang="en-US" sz="2000" b="1" dirty="0">
              <a:solidFill>
                <a:schemeClr val="bg1"/>
              </a:solidFill>
              <a:cs typeface="B Nazanin" panose="00000400000000000000" pitchFamily="2" charset="-78"/>
            </a:endParaRPr>
          </a:p>
          <a:p>
            <a:pPr marL="342900" lvl="0" indent="-342900">
              <a:lnSpc>
                <a:spcPct val="150000"/>
              </a:lnSpc>
              <a:buFont typeface="Wingdings" panose="05000000000000000000" pitchFamily="2" charset="2"/>
              <a:buChar char="q"/>
            </a:pPr>
            <a:r>
              <a:rPr lang="fa-IR" sz="2000" b="1" dirty="0">
                <a:solidFill>
                  <a:schemeClr val="bg1"/>
                </a:solidFill>
                <a:cs typeface="B Nazanin" panose="00000400000000000000" pitchFamily="2" charset="-78"/>
              </a:rPr>
              <a:t>آیا ابعاد مختلف آن بررسى شده است؟</a:t>
            </a:r>
            <a:endParaRPr lang="en-US" sz="2000" b="1" dirty="0">
              <a:solidFill>
                <a:schemeClr val="bg1"/>
              </a:solidFill>
              <a:cs typeface="B Nazanin" panose="00000400000000000000" pitchFamily="2" charset="-78"/>
            </a:endParaRPr>
          </a:p>
          <a:p>
            <a:pPr marL="342900" lvl="0" indent="-342900">
              <a:lnSpc>
                <a:spcPct val="150000"/>
              </a:lnSpc>
              <a:buFont typeface="Wingdings" panose="05000000000000000000" pitchFamily="2" charset="2"/>
              <a:buChar char="q"/>
            </a:pPr>
            <a:r>
              <a:rPr lang="fa-IR" sz="2000" b="1" dirty="0">
                <a:solidFill>
                  <a:schemeClr val="bg1"/>
                </a:solidFill>
                <a:cs typeface="B Nazanin" panose="00000400000000000000" pitchFamily="2" charset="-78"/>
              </a:rPr>
              <a:t> گستردگى موضوع تا چه حد است؟</a:t>
            </a:r>
            <a:endParaRPr lang="en-US" sz="2000" b="1" dirty="0">
              <a:solidFill>
                <a:schemeClr val="bg1"/>
              </a:solidFill>
              <a:cs typeface="B Nazanin" panose="00000400000000000000" pitchFamily="2" charset="-78"/>
            </a:endParaRPr>
          </a:p>
          <a:p>
            <a:pPr lvl="0">
              <a:lnSpc>
                <a:spcPct val="150000"/>
              </a:lnSpc>
            </a:pPr>
            <a:r>
              <a:rPr lang="fa-IR" sz="2000" b="1" dirty="0">
                <a:solidFill>
                  <a:schemeClr val="bg1"/>
                </a:solidFill>
                <a:cs typeface="B Nazanin" panose="00000400000000000000" pitchFamily="2" charset="-78"/>
              </a:rPr>
              <a:t> اگر اقدامى براى حل مشکل نمی شد، چه پیامدهایی به دنبال داشت؟ </a:t>
            </a:r>
            <a:endParaRPr lang="en-US" sz="2000" b="1" dirty="0">
              <a:solidFill>
                <a:schemeClr val="bg1"/>
              </a:solidFill>
              <a:cs typeface="B Nazanin" panose="00000400000000000000" pitchFamily="2" charset="-78"/>
            </a:endParaRPr>
          </a:p>
          <a:p>
            <a:pPr lvl="0">
              <a:lnSpc>
                <a:spcPct val="150000"/>
              </a:lnSpc>
            </a:pPr>
            <a:r>
              <a:rPr lang="fa-IR" sz="2000" b="1" dirty="0">
                <a:solidFill>
                  <a:schemeClr val="bg1"/>
                </a:solidFill>
                <a:cs typeface="B Nazanin" panose="00000400000000000000" pitchFamily="2" charset="-78"/>
              </a:rPr>
              <a:t>ضرورت و اهمیت آن چیست؟</a:t>
            </a:r>
            <a:endParaRPr lang="en-US" sz="2000" b="1" dirty="0">
              <a:solidFill>
                <a:schemeClr val="bg1"/>
              </a:solidFill>
              <a:cs typeface="B Nazanin" panose="00000400000000000000" pitchFamily="2" charset="-78"/>
            </a:endParaRPr>
          </a:p>
          <a:p>
            <a:pPr lvl="0">
              <a:lnSpc>
                <a:spcPct val="150000"/>
              </a:lnSpc>
            </a:pPr>
            <a:r>
              <a:rPr lang="fa-IR" sz="2000" b="1" dirty="0">
                <a:solidFill>
                  <a:schemeClr val="bg1"/>
                </a:solidFill>
                <a:cs typeface="B Nazanin" panose="00000400000000000000" pitchFamily="2" charset="-78"/>
              </a:rPr>
              <a:t> بر چه حوزه و چه افرادی تاثیر مثبت و منفی داشته و یا دارد؟</a:t>
            </a:r>
            <a:endParaRPr lang="en-US" sz="2000" b="1" dirty="0">
              <a:solidFill>
                <a:schemeClr val="bg1"/>
              </a:solidFill>
              <a:cs typeface="B Nazanin" panose="00000400000000000000" pitchFamily="2" charset="-78"/>
            </a:endParaRPr>
          </a:p>
        </p:txBody>
      </p:sp>
      <p:sp>
        <p:nvSpPr>
          <p:cNvPr id="3" name="AutoShape 2" descr="‫تعریف مسئله چگونه انجام می‌شود؟ - چطور‬‎"/>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a-IR"/>
          </a:p>
        </p:txBody>
      </p:sp>
      <p:pic>
        <p:nvPicPr>
          <p:cNvPr id="4" name="Picture 3"/>
          <p:cNvPicPr>
            <a:picLocks noChangeAspect="1"/>
          </p:cNvPicPr>
          <p:nvPr/>
        </p:nvPicPr>
        <p:blipFill>
          <a:blip r:embed="rId2"/>
          <a:stretch>
            <a:fillRect/>
          </a:stretch>
        </p:blipFill>
        <p:spPr>
          <a:xfrm>
            <a:off x="0" y="1"/>
            <a:ext cx="5475642" cy="8229600"/>
          </a:xfrm>
          <a:prstGeom prst="rect">
            <a:avLst/>
          </a:prstGeom>
        </p:spPr>
      </p:pic>
    </p:spTree>
    <p:extLst>
      <p:ext uri="{BB962C8B-B14F-4D97-AF65-F5344CB8AC3E}">
        <p14:creationId xmlns:p14="http://schemas.microsoft.com/office/powerpoint/2010/main" val="782539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17920" y="1330905"/>
            <a:ext cx="7885355" cy="6132448"/>
          </a:xfrm>
          <a:prstGeom prst="rect">
            <a:avLst/>
          </a:prstGeom>
        </p:spPr>
        <p:txBody>
          <a:bodyPr wrap="square">
            <a:spAutoFit/>
          </a:bodyPr>
          <a:lstStyle/>
          <a:p>
            <a:pPr>
              <a:lnSpc>
                <a:spcPct val="250000"/>
              </a:lnSpc>
            </a:pPr>
            <a:r>
              <a:rPr lang="fa-IR" sz="2000" b="1" dirty="0" smtClean="0">
                <a:solidFill>
                  <a:schemeClr val="bg1"/>
                </a:solidFill>
                <a:latin typeface="BTitrBold"/>
                <a:cs typeface="B Titr" panose="00000700000000000000" pitchFamily="2" charset="-78"/>
              </a:rPr>
              <a:t>راهکار:</a:t>
            </a:r>
          </a:p>
          <a:p>
            <a:pPr>
              <a:lnSpc>
                <a:spcPct val="250000"/>
              </a:lnSpc>
            </a:pPr>
            <a:r>
              <a:rPr lang="fa-IR" sz="2000" b="1" dirty="0" smtClean="0">
                <a:solidFill>
                  <a:schemeClr val="bg1"/>
                </a:solidFill>
                <a:latin typeface="BTitrBold"/>
                <a:cs typeface="B Titr" panose="00000700000000000000" pitchFamily="2" charset="-78"/>
              </a:rPr>
              <a:t> </a:t>
            </a:r>
            <a:r>
              <a:rPr lang="fa-IR" sz="2000" b="1" dirty="0">
                <a:solidFill>
                  <a:schemeClr val="bg1"/>
                </a:solidFill>
                <a:cs typeface="B Nazanin" panose="00000400000000000000" pitchFamily="2" charset="-78"/>
              </a:rPr>
              <a:t>در این بخش باید به طور واضح بنویسید که با چه روشی و بر اساس چه اطلاعاتی تصمیم گیری و برای اجرا برنامه ریزی شده. آیا این تصمیم یک تصمیم مشارکتی و از طریق کمیته های تخصصی بوده و یا اینکه با مطالعه تجربه دیگران و یا مواردی از این دست بوده.</a:t>
            </a:r>
            <a:endParaRPr lang="en-US" sz="2000" b="1" dirty="0">
              <a:solidFill>
                <a:schemeClr val="bg1"/>
              </a:solidFill>
              <a:cs typeface="B Nazanin" panose="00000400000000000000" pitchFamily="2" charset="-78"/>
            </a:endParaRPr>
          </a:p>
          <a:p>
            <a:pPr>
              <a:lnSpc>
                <a:spcPct val="250000"/>
              </a:lnSpc>
            </a:pPr>
            <a:r>
              <a:rPr lang="fa-IR" sz="2000" b="1" dirty="0">
                <a:solidFill>
                  <a:schemeClr val="bg1"/>
                </a:solidFill>
                <a:cs typeface="B Nazanin" panose="00000400000000000000" pitchFamily="2" charset="-78"/>
              </a:rPr>
              <a:t>در این قسمت مخاطب، علت برگزیدن راهکار موردنظر رو باید درک کنه. در غیر این صورت ممکنه مخاطب تجربه، مدام با این سوال روبرو باشه که چرا شیوه دیگری انتخاب نشد؟ باید با نوشتن مناسب مساله و در نظر گرفتن جوانب مختلف، چگونگی رسیدن به تصمیم خاص رو توضیح بدیم.</a:t>
            </a:r>
            <a:endParaRPr lang="en-US" sz="2000" b="1" dirty="0">
              <a:solidFill>
                <a:schemeClr val="bg1"/>
              </a:solidFill>
              <a:cs typeface="B Nazanin" panose="00000400000000000000" pitchFamily="2" charset="-78"/>
            </a:endParaRPr>
          </a:p>
        </p:txBody>
      </p:sp>
      <p:sp>
        <p:nvSpPr>
          <p:cNvPr id="3" name="AutoShape 2" descr="‫تعریف مسئله چگونه انجام می‌شود؟ - چطور‬‎"/>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a-IR"/>
          </a:p>
        </p:txBody>
      </p:sp>
      <p:pic>
        <p:nvPicPr>
          <p:cNvPr id="3074" name="Picture 2" descr="‫چگونه مهارت حل مسئله خود را تقویت نماییم؟ - علی جاهدی‬‎"/>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68363"/>
            <a:ext cx="5142155" cy="9097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52555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8372" y="796066"/>
            <a:ext cx="8304903" cy="6663363"/>
          </a:xfrm>
          <a:prstGeom prst="rect">
            <a:avLst/>
          </a:prstGeom>
        </p:spPr>
        <p:txBody>
          <a:bodyPr wrap="square">
            <a:spAutoFit/>
          </a:bodyPr>
          <a:lstStyle/>
          <a:p>
            <a:pPr>
              <a:lnSpc>
                <a:spcPct val="250000"/>
              </a:lnSpc>
            </a:pPr>
            <a:r>
              <a:rPr lang="fa-IR" sz="1600" b="1" dirty="0" smtClean="0">
                <a:solidFill>
                  <a:schemeClr val="bg1"/>
                </a:solidFill>
                <a:latin typeface="BTitrBold"/>
                <a:cs typeface="B Titr" panose="00000700000000000000" pitchFamily="2" charset="-78"/>
              </a:rPr>
              <a:t>نتایج </a:t>
            </a:r>
            <a:r>
              <a:rPr lang="fa-IR" sz="1600" b="1" dirty="0">
                <a:solidFill>
                  <a:schemeClr val="bg1"/>
                </a:solidFill>
                <a:latin typeface="BTitrBold"/>
                <a:cs typeface="B Titr" panose="00000700000000000000" pitchFamily="2" charset="-78"/>
              </a:rPr>
              <a:t>و تحلیل آن</a:t>
            </a:r>
            <a:r>
              <a:rPr lang="fa-IR" sz="1600" b="1" dirty="0" smtClean="0">
                <a:solidFill>
                  <a:schemeClr val="bg1"/>
                </a:solidFill>
                <a:latin typeface="BTitrBold"/>
                <a:cs typeface="B Titr" panose="00000700000000000000" pitchFamily="2" charset="-78"/>
              </a:rPr>
              <a:t>:</a:t>
            </a:r>
          </a:p>
          <a:p>
            <a:pPr>
              <a:lnSpc>
                <a:spcPct val="250000"/>
              </a:lnSpc>
            </a:pPr>
            <a:r>
              <a:rPr lang="fa-IR" sz="1600" b="1" dirty="0" smtClean="0">
                <a:solidFill>
                  <a:schemeClr val="bg1"/>
                </a:solidFill>
                <a:latin typeface="BTitrBold"/>
                <a:cs typeface="B Titr" panose="00000700000000000000" pitchFamily="2" charset="-78"/>
              </a:rPr>
              <a:t> </a:t>
            </a:r>
            <a:r>
              <a:rPr lang="fa-IR" sz="1600" b="1" dirty="0">
                <a:solidFill>
                  <a:schemeClr val="bg1"/>
                </a:solidFill>
                <a:cs typeface="B Nazanin" panose="00000400000000000000" pitchFamily="2" charset="-78"/>
              </a:rPr>
              <a:t>در </a:t>
            </a:r>
            <a:r>
              <a:rPr lang="fa-IR" b="1" dirty="0">
                <a:solidFill>
                  <a:schemeClr val="bg1"/>
                </a:solidFill>
                <a:cs typeface="B Nazanin" panose="00000400000000000000" pitchFamily="2" charset="-78"/>
              </a:rPr>
              <a:t>این مرحله باید به صورت مستند نشون بدید که کارهایی که انجام شده باعث رفع مساله یاحداقل کمتر شدن اثرات آن شده است؟</a:t>
            </a:r>
          </a:p>
          <a:p>
            <a:pPr>
              <a:lnSpc>
                <a:spcPct val="150000"/>
              </a:lnSpc>
            </a:pPr>
            <a:r>
              <a:rPr lang="fa-IR" b="1" dirty="0">
                <a:solidFill>
                  <a:schemeClr val="bg1"/>
                </a:solidFill>
                <a:cs typeface="B Nazanin" panose="00000400000000000000" pitchFamily="2" charset="-78"/>
              </a:rPr>
              <a:t>در بخش نتایج باید فعالیت های انجام شده را تحلیل کنید و با شیوه های مختلف، کارایی و اثربخشی کارها را نشان دهید. این کار می تواند ازطریق نمودارها، جداول، تحلیل های آماری، نظرسنجی و .... انجام بشه.</a:t>
            </a:r>
          </a:p>
          <a:p>
            <a:pPr>
              <a:lnSpc>
                <a:spcPct val="150000"/>
              </a:lnSpc>
            </a:pPr>
            <a:r>
              <a:rPr lang="fa-IR" b="1" dirty="0">
                <a:solidFill>
                  <a:schemeClr val="bg1"/>
                </a:solidFill>
                <a:cs typeface="B Nazanin" panose="00000400000000000000" pitchFamily="2" charset="-78"/>
              </a:rPr>
              <a:t>به دستاوردهایی اشاره کنید که نتیجه مستقیم فعالیت ها بوده و همچنین دارای اجزای مشخص باشه. بیان نتیجه گیری های کلی و اعلام تغییرات فراوان و شگرف، بدون بیان نشانه های آن، تنها باعث سردرگمی و عدم اعتماد مخاطب به محتوای تجربه می شه. بنابراین بهتره با بیان وتحلیل نتایج ملموس، نقاط ضعف و پیشنهادات خود را برای بهتر شدن نتایج ارایه کنید.</a:t>
            </a:r>
          </a:p>
          <a:p>
            <a:pPr>
              <a:lnSpc>
                <a:spcPct val="150000"/>
              </a:lnSpc>
            </a:pPr>
            <a:r>
              <a:rPr lang="fa-IR" b="1" dirty="0">
                <a:solidFill>
                  <a:schemeClr val="bg1"/>
                </a:solidFill>
                <a:cs typeface="B Nazanin" panose="00000400000000000000" pitchFamily="2" charset="-78"/>
              </a:rPr>
              <a:t>• چه نتایجی از اقدامات انجام شده به دست آمده است؟</a:t>
            </a:r>
          </a:p>
          <a:p>
            <a:pPr>
              <a:lnSpc>
                <a:spcPct val="150000"/>
              </a:lnSpc>
            </a:pPr>
            <a:r>
              <a:rPr lang="fa-IR" b="1" dirty="0">
                <a:solidFill>
                  <a:schemeClr val="bg1"/>
                </a:solidFill>
                <a:cs typeface="B Nazanin" panose="00000400000000000000" pitchFamily="2" charset="-78"/>
              </a:rPr>
              <a:t>• تغییرات مشاهده شده در راستای حل مسئله چیست؟ آیا مشکل حل شده است؟</a:t>
            </a:r>
          </a:p>
          <a:p>
            <a:pPr>
              <a:lnSpc>
                <a:spcPct val="150000"/>
              </a:lnSpc>
            </a:pPr>
            <a:r>
              <a:rPr lang="fa-IR" b="1" dirty="0">
                <a:solidFill>
                  <a:schemeClr val="bg1"/>
                </a:solidFill>
                <a:cs typeface="B Nazanin" panose="00000400000000000000" pitchFamily="2" charset="-78"/>
              </a:rPr>
              <a:t>• آثار و نتایج مثبت و منفی اقدامات کدام است؟</a:t>
            </a:r>
          </a:p>
          <a:p>
            <a:pPr>
              <a:lnSpc>
                <a:spcPct val="150000"/>
              </a:lnSpc>
            </a:pPr>
            <a:r>
              <a:rPr lang="fa-IR" b="1" dirty="0">
                <a:solidFill>
                  <a:schemeClr val="bg1"/>
                </a:solidFill>
                <a:cs typeface="B Nazanin" panose="00000400000000000000" pitchFamily="2" charset="-78"/>
              </a:rPr>
              <a:t>• این تجربه را تا چه حد می توان در شرایط مشابه به کار برد؟</a:t>
            </a:r>
          </a:p>
          <a:p>
            <a:pPr>
              <a:lnSpc>
                <a:spcPct val="150000"/>
              </a:lnSpc>
            </a:pPr>
            <a:r>
              <a:rPr lang="fa-IR" b="1" dirty="0">
                <a:solidFill>
                  <a:schemeClr val="bg1"/>
                </a:solidFill>
                <a:cs typeface="B Nazanin" panose="00000400000000000000" pitchFamily="2" charset="-78"/>
              </a:rPr>
              <a:t>• چه پیشنهاداتی برای به کارگیرنده این تجربه دارید؟</a:t>
            </a:r>
          </a:p>
        </p:txBody>
      </p:sp>
      <p:sp>
        <p:nvSpPr>
          <p:cNvPr id="3" name="AutoShape 2" descr="‫تعریف مسئله چگونه انجام می‌شود؟ - چطور‬‎"/>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a-I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7938"/>
            <a:ext cx="5053780" cy="822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84023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837724" y="1791414"/>
            <a:ext cx="7468553" cy="1408033"/>
          </a:xfrm>
          <a:prstGeom prst="rect">
            <a:avLst/>
          </a:prstGeom>
          <a:noFill/>
          <a:ln/>
        </p:spPr>
        <p:txBody>
          <a:bodyPr wrap="none" lIns="0" tIns="0" rIns="0" bIns="0" rtlCol="0" anchor="t"/>
          <a:lstStyle/>
          <a:p>
            <a:pPr marL="0" indent="0" algn="r" rtl="1">
              <a:lnSpc>
                <a:spcPts val="11050"/>
              </a:lnSpc>
              <a:buNone/>
            </a:pPr>
            <a:r>
              <a:rPr lang="en-US" sz="4800" dirty="0" err="1" smtClean="0">
                <a:solidFill>
                  <a:srgbClr val="FFFFFF"/>
                </a:solidFill>
                <a:latin typeface="Nunito Semi Bold" pitchFamily="34" charset="0"/>
                <a:ea typeface="Nunito Semi Bold" pitchFamily="34" charset="-122"/>
                <a:cs typeface="B Titr" panose="00000700000000000000" pitchFamily="2" charset="-78"/>
              </a:rPr>
              <a:t>سپاس</a:t>
            </a:r>
            <a:r>
              <a:rPr lang="en-US" sz="4800" dirty="0" smtClean="0">
                <a:solidFill>
                  <a:srgbClr val="FFFFFF"/>
                </a:solidFill>
                <a:latin typeface="Nunito Semi Bold" pitchFamily="34" charset="0"/>
                <a:ea typeface="Nunito Semi Bold" pitchFamily="34" charset="-122"/>
                <a:cs typeface="B Titr" panose="00000700000000000000" pitchFamily="2" charset="-78"/>
              </a:rPr>
              <a:t> </a:t>
            </a:r>
            <a:r>
              <a:rPr lang="fa-IR" sz="4800" dirty="0" smtClean="0">
                <a:solidFill>
                  <a:srgbClr val="FFFFFF"/>
                </a:solidFill>
                <a:latin typeface="Nunito Semi Bold" pitchFamily="34" charset="0"/>
                <a:ea typeface="Nunito Semi Bold" pitchFamily="34" charset="-122"/>
                <a:cs typeface="B Titr" panose="00000700000000000000" pitchFamily="2" charset="-78"/>
              </a:rPr>
              <a:t>از حسن توجه شما بزرگواران</a:t>
            </a:r>
            <a:endParaRPr lang="en-US" sz="4800" dirty="0">
              <a:cs typeface="B Titr" panose="00000700000000000000" pitchFamily="2" charset="-78"/>
            </a:endParaRPr>
          </a:p>
        </p:txBody>
      </p:sp>
      <p:sp>
        <p:nvSpPr>
          <p:cNvPr id="4" name="Text 1"/>
          <p:cNvSpPr/>
          <p:nvPr/>
        </p:nvSpPr>
        <p:spPr>
          <a:xfrm>
            <a:off x="837724" y="3917394"/>
            <a:ext cx="7109579" cy="1126569"/>
          </a:xfrm>
          <a:prstGeom prst="rect">
            <a:avLst/>
          </a:prstGeom>
          <a:noFill/>
          <a:ln/>
        </p:spPr>
        <p:txBody>
          <a:bodyPr wrap="square" lIns="0" tIns="0" rIns="0" bIns="0" rtlCol="0" anchor="t"/>
          <a:lstStyle/>
          <a:p>
            <a:pPr marL="0" indent="0" algn="r" rtl="1">
              <a:lnSpc>
                <a:spcPts val="4400"/>
              </a:lnSpc>
              <a:buNone/>
            </a:pPr>
            <a:r>
              <a:rPr lang="fa-IR" sz="3500" dirty="0" smtClean="0">
                <a:solidFill>
                  <a:srgbClr val="FFFFFF"/>
                </a:solidFill>
                <a:latin typeface="Nunito Semi Bold" pitchFamily="34" charset="0"/>
                <a:ea typeface="Nunito Semi Bold" pitchFamily="34" charset="-122"/>
                <a:cs typeface="B Davat" panose="00000400000000000000" pitchFamily="2" charset="-78"/>
              </a:rPr>
              <a:t>«</a:t>
            </a:r>
            <a:r>
              <a:rPr lang="en-US" sz="3500" dirty="0" err="1" smtClean="0">
                <a:solidFill>
                  <a:srgbClr val="FFFFFF"/>
                </a:solidFill>
                <a:latin typeface="Nunito Semi Bold" pitchFamily="34" charset="0"/>
                <a:ea typeface="Nunito Semi Bold" pitchFamily="34" charset="-122"/>
                <a:cs typeface="B Davat" panose="00000400000000000000" pitchFamily="2" charset="-78"/>
              </a:rPr>
              <a:t>ثبت</a:t>
            </a:r>
            <a:r>
              <a:rPr lang="en-US" sz="3500" dirty="0" smtClean="0">
                <a:solidFill>
                  <a:srgbClr val="FFFFFF"/>
                </a:solidFill>
                <a:latin typeface="Nunito Semi Bold" pitchFamily="34" charset="0"/>
                <a:ea typeface="Nunito Semi Bold" pitchFamily="34" charset="-122"/>
                <a:cs typeface="B Davat" panose="00000400000000000000" pitchFamily="2" charset="-78"/>
              </a:rPr>
              <a:t> </a:t>
            </a:r>
            <a:r>
              <a:rPr lang="en-US" sz="3500" dirty="0">
                <a:solidFill>
                  <a:srgbClr val="FFFFFF"/>
                </a:solidFill>
                <a:latin typeface="Nunito Semi Bold" pitchFamily="34" charset="0"/>
                <a:ea typeface="Nunito Semi Bold" pitchFamily="34" charset="-122"/>
                <a:cs typeface="B Davat" panose="00000400000000000000" pitchFamily="2" charset="-78"/>
              </a:rPr>
              <a:t>تجربه، سرمایه‌گذاری برای </a:t>
            </a:r>
            <a:r>
              <a:rPr lang="en-US" sz="3500" dirty="0" err="1">
                <a:solidFill>
                  <a:srgbClr val="FFFFFF"/>
                </a:solidFill>
                <a:latin typeface="Nunito Semi Bold" pitchFamily="34" charset="0"/>
                <a:ea typeface="Nunito Semi Bold" pitchFamily="34" charset="-122"/>
                <a:cs typeface="B Davat" panose="00000400000000000000" pitchFamily="2" charset="-78"/>
              </a:rPr>
              <a:t>فردایی</a:t>
            </a:r>
            <a:r>
              <a:rPr lang="en-US" sz="3500" dirty="0">
                <a:solidFill>
                  <a:srgbClr val="FFFFFF"/>
                </a:solidFill>
                <a:latin typeface="Nunito Semi Bold" pitchFamily="34" charset="0"/>
                <a:ea typeface="Nunito Semi Bold" pitchFamily="34" charset="-122"/>
                <a:cs typeface="B Davat" panose="00000400000000000000" pitchFamily="2" charset="-78"/>
              </a:rPr>
              <a:t> </a:t>
            </a:r>
            <a:r>
              <a:rPr lang="en-US" sz="3500" dirty="0" err="1" smtClean="0">
                <a:solidFill>
                  <a:srgbClr val="FFFFFF"/>
                </a:solidFill>
                <a:latin typeface="Nunito Semi Bold" pitchFamily="34" charset="0"/>
                <a:ea typeface="Nunito Semi Bold" pitchFamily="34" charset="-122"/>
                <a:cs typeface="B Davat" panose="00000400000000000000" pitchFamily="2" charset="-78"/>
              </a:rPr>
              <a:t>بهتر</a:t>
            </a:r>
            <a:r>
              <a:rPr lang="fa-IR" sz="3500" dirty="0" smtClean="0">
                <a:solidFill>
                  <a:srgbClr val="FFFFFF"/>
                </a:solidFill>
                <a:latin typeface="Nunito Semi Bold" pitchFamily="34" charset="0"/>
                <a:ea typeface="Nunito Semi Bold" pitchFamily="34" charset="-122"/>
                <a:cs typeface="B Davat" panose="00000400000000000000" pitchFamily="2" charset="-78"/>
              </a:rPr>
              <a:t>»</a:t>
            </a:r>
            <a:endParaRPr lang="en-US" sz="3500" dirty="0">
              <a:cs typeface="B Davat" panose="00000400000000000000" pitchFamily="2" charset="-78"/>
            </a:endParaRPr>
          </a:p>
        </p:txBody>
      </p:sp>
      <p:sp>
        <p:nvSpPr>
          <p:cNvPr id="5" name="Shape 2"/>
          <p:cNvSpPr/>
          <p:nvPr/>
        </p:nvSpPr>
        <p:spPr>
          <a:xfrm>
            <a:off x="8275796" y="3558421"/>
            <a:ext cx="30480" cy="1844516"/>
          </a:xfrm>
          <a:prstGeom prst="rect">
            <a:avLst/>
          </a:prstGeom>
          <a:solidFill>
            <a:srgbClr val="F2B42D"/>
          </a:solidFill>
          <a:ln/>
        </p:spPr>
      </p:sp>
      <p:sp>
        <p:nvSpPr>
          <p:cNvPr id="6" name="Text 3"/>
          <p:cNvSpPr/>
          <p:nvPr/>
        </p:nvSpPr>
        <p:spPr>
          <a:xfrm>
            <a:off x="837724" y="5672137"/>
            <a:ext cx="7468553" cy="1659391"/>
          </a:xfrm>
          <a:prstGeom prst="rect">
            <a:avLst/>
          </a:prstGeom>
          <a:noFill/>
          <a:ln/>
        </p:spPr>
        <p:txBody>
          <a:bodyPr wrap="square" lIns="0" tIns="0" rIns="0" bIns="0" rtlCol="0" anchor="t"/>
          <a:lstStyle/>
          <a:p>
            <a:pPr marL="0" indent="0" algn="r" rtl="1">
              <a:lnSpc>
                <a:spcPts val="3000"/>
              </a:lnSpc>
              <a:buNone/>
            </a:pPr>
            <a:r>
              <a:rPr lang="en-US" sz="2400" b="1" dirty="0">
                <a:solidFill>
                  <a:srgbClr val="FFC000"/>
                </a:solidFill>
                <a:latin typeface="Nunito Semi Bold" pitchFamily="34" charset="0"/>
                <a:ea typeface="Nunito Semi Bold" pitchFamily="34" charset="-122"/>
                <a:cs typeface="B Davat" panose="00000400000000000000" pitchFamily="2" charset="-78"/>
              </a:rPr>
              <a:t>با مدیریت تجربه و انتقال دانش، به ساخت سازمانی یادگیرنده و پویا کمک می‌کنیم.</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ext 0"/>
          <p:cNvSpPr/>
          <p:nvPr/>
        </p:nvSpPr>
        <p:spPr>
          <a:xfrm>
            <a:off x="8782883" y="594836"/>
            <a:ext cx="5090398" cy="636151"/>
          </a:xfrm>
          <a:prstGeom prst="rect">
            <a:avLst/>
          </a:prstGeom>
          <a:noFill/>
          <a:ln/>
        </p:spPr>
        <p:txBody>
          <a:bodyPr wrap="none" lIns="0" tIns="0" rIns="0" bIns="0" rtlCol="0" anchor="t"/>
          <a:lstStyle/>
          <a:p>
            <a:pPr marL="0" indent="0" algn="r" rtl="1">
              <a:lnSpc>
                <a:spcPts val="5000"/>
              </a:lnSpc>
              <a:buNone/>
            </a:pPr>
            <a:r>
              <a:rPr lang="en-US" sz="4000" dirty="0">
                <a:solidFill>
                  <a:srgbClr val="FFFFFF"/>
                </a:solidFill>
                <a:latin typeface="Nunito Semi Bold" pitchFamily="34" charset="0"/>
                <a:ea typeface="Nunito Semi Bold" pitchFamily="34" charset="-122"/>
                <a:cs typeface="B Titr" panose="00000700000000000000" pitchFamily="2" charset="-78"/>
              </a:rPr>
              <a:t>تجربه چیست؟</a:t>
            </a:r>
            <a:endParaRPr lang="en-US" sz="4000" dirty="0">
              <a:cs typeface="B Titr" panose="00000700000000000000" pitchFamily="2" charset="-78"/>
            </a:endParaRPr>
          </a:p>
        </p:txBody>
      </p:sp>
      <p:pic>
        <p:nvPicPr>
          <p:cNvPr id="3" name="Image 0" descr="preencoded.png"/>
          <p:cNvPicPr>
            <a:picLocks noChangeAspect="1"/>
          </p:cNvPicPr>
          <p:nvPr/>
        </p:nvPicPr>
        <p:blipFill>
          <a:blip r:embed="rId3"/>
          <a:stretch>
            <a:fillRect/>
          </a:stretch>
        </p:blipFill>
        <p:spPr>
          <a:xfrm>
            <a:off x="757118" y="1798796"/>
            <a:ext cx="6294239" cy="6294239"/>
          </a:xfrm>
          <a:prstGeom prst="rect">
            <a:avLst/>
          </a:prstGeom>
        </p:spPr>
      </p:pic>
      <p:sp>
        <p:nvSpPr>
          <p:cNvPr id="4" name="Text 1"/>
          <p:cNvSpPr/>
          <p:nvPr/>
        </p:nvSpPr>
        <p:spPr>
          <a:xfrm>
            <a:off x="10826711" y="1580912"/>
            <a:ext cx="3054191" cy="381714"/>
          </a:xfrm>
          <a:prstGeom prst="rect">
            <a:avLst/>
          </a:prstGeom>
          <a:noFill/>
          <a:ln/>
        </p:spPr>
        <p:txBody>
          <a:bodyPr wrap="none" lIns="0" tIns="0" rIns="0" bIns="0" rtlCol="0" anchor="t"/>
          <a:lstStyle/>
          <a:p>
            <a:pPr marL="0" indent="0" algn="r" rtl="1">
              <a:lnSpc>
                <a:spcPts val="3000"/>
              </a:lnSpc>
              <a:buNone/>
            </a:pPr>
            <a:r>
              <a:rPr lang="en-US" sz="2800" dirty="0">
                <a:solidFill>
                  <a:srgbClr val="FF0000"/>
                </a:solidFill>
                <a:latin typeface="Nunito Semi Bold" pitchFamily="34" charset="0"/>
                <a:ea typeface="Nunito Semi Bold" pitchFamily="34" charset="-122"/>
                <a:cs typeface="B Mitra" panose="00000400000000000000" pitchFamily="2" charset="-78"/>
              </a:rPr>
              <a:t>تعریف دقیق تجربه</a:t>
            </a:r>
            <a:endParaRPr lang="en-US" sz="2800" dirty="0">
              <a:solidFill>
                <a:srgbClr val="FF0000"/>
              </a:solidFill>
              <a:cs typeface="B Mitra" panose="00000400000000000000" pitchFamily="2" charset="-78"/>
            </a:endParaRPr>
          </a:p>
        </p:txBody>
      </p:sp>
      <p:sp>
        <p:nvSpPr>
          <p:cNvPr id="5" name="Text 2"/>
          <p:cNvSpPr/>
          <p:nvPr/>
        </p:nvSpPr>
        <p:spPr>
          <a:xfrm>
            <a:off x="7586663" y="2407621"/>
            <a:ext cx="6294239" cy="346115"/>
          </a:xfrm>
          <a:prstGeom prst="rect">
            <a:avLst/>
          </a:prstGeom>
          <a:noFill/>
          <a:ln/>
        </p:spPr>
        <p:txBody>
          <a:bodyPr wrap="none" lIns="0" tIns="0" rIns="0" bIns="0" rtlCol="0" anchor="t"/>
          <a:lstStyle/>
          <a:p>
            <a:pPr marL="342900" indent="-342900" algn="r" rtl="1">
              <a:lnSpc>
                <a:spcPts val="2700"/>
              </a:lnSpc>
              <a:buSzPct val="100000"/>
              <a:buChar char="•"/>
            </a:pPr>
            <a:r>
              <a:rPr lang="en-US" sz="2800" dirty="0">
                <a:solidFill>
                  <a:srgbClr val="FFFFFF"/>
                </a:solidFill>
                <a:latin typeface="Nunito Semi Bold" pitchFamily="34" charset="0"/>
                <a:ea typeface="Nunito Semi Bold" pitchFamily="34" charset="-122"/>
                <a:cs typeface="B Nazanin" panose="00000400000000000000" pitchFamily="2" charset="-78"/>
              </a:rPr>
              <a:t>دانش</a:t>
            </a:r>
            <a:r>
              <a:rPr lang="en-US" dirty="0">
                <a:solidFill>
                  <a:srgbClr val="FFFFFF"/>
                </a:solidFill>
                <a:latin typeface="PT Sans" pitchFamily="34" charset="0"/>
                <a:ea typeface="PT Sans" pitchFamily="34" charset="-122"/>
                <a:cs typeface="B Nazanin" panose="00000400000000000000" pitchFamily="2" charset="-78"/>
              </a:rPr>
              <a:t> </a:t>
            </a:r>
            <a:r>
              <a:rPr lang="en-US" sz="2800" dirty="0">
                <a:solidFill>
                  <a:srgbClr val="FFFFFF"/>
                </a:solidFill>
                <a:latin typeface="Nunito Semi Bold" pitchFamily="34" charset="0"/>
                <a:ea typeface="Nunito Semi Bold" pitchFamily="34" charset="-122"/>
                <a:cs typeface="B Nazanin" panose="00000400000000000000" pitchFamily="2" charset="-78"/>
              </a:rPr>
              <a:t>یا مهارت کسب‌شده در </a:t>
            </a:r>
            <a:r>
              <a:rPr lang="en-US" sz="2800" dirty="0" err="1">
                <a:solidFill>
                  <a:srgbClr val="FFFFFF"/>
                </a:solidFill>
                <a:latin typeface="Nunito Semi Bold" pitchFamily="34" charset="0"/>
                <a:ea typeface="Nunito Semi Bold" pitchFamily="34" charset="-122"/>
                <a:cs typeface="B Nazanin" panose="00000400000000000000" pitchFamily="2" charset="-78"/>
              </a:rPr>
              <a:t>بازه</a:t>
            </a:r>
            <a:r>
              <a:rPr lang="en-US" sz="2800" dirty="0">
                <a:solidFill>
                  <a:srgbClr val="FFFFFF"/>
                </a:solidFill>
                <a:latin typeface="Nunito Semi Bold" pitchFamily="34" charset="0"/>
                <a:ea typeface="Nunito Semi Bold" pitchFamily="34" charset="-122"/>
                <a:cs typeface="B Nazanin" panose="00000400000000000000" pitchFamily="2" charset="-78"/>
              </a:rPr>
              <a:t> </a:t>
            </a:r>
            <a:r>
              <a:rPr lang="en-US" sz="2800" dirty="0" err="1" smtClean="0">
                <a:solidFill>
                  <a:srgbClr val="FFFFFF"/>
                </a:solidFill>
                <a:latin typeface="Nunito Semi Bold" pitchFamily="34" charset="0"/>
                <a:ea typeface="Nunito Semi Bold" pitchFamily="34" charset="-122"/>
                <a:cs typeface="B Nazanin" panose="00000400000000000000" pitchFamily="2" charset="-78"/>
              </a:rPr>
              <a:t>زمانی</a:t>
            </a:r>
            <a:r>
              <a:rPr lang="en-US" sz="2800" dirty="0" smtClean="0">
                <a:solidFill>
                  <a:srgbClr val="FFFFFF"/>
                </a:solidFill>
                <a:latin typeface="Nunito Semi Bold" pitchFamily="34" charset="0"/>
                <a:ea typeface="Nunito Semi Bold" pitchFamily="34" charset="-122"/>
                <a:cs typeface="B Nazanin" panose="00000400000000000000" pitchFamily="2" charset="-78"/>
              </a:rPr>
              <a:t>  </a:t>
            </a:r>
            <a:r>
              <a:rPr lang="en-US" sz="2800" dirty="0" err="1" smtClean="0">
                <a:solidFill>
                  <a:srgbClr val="FFFFFF"/>
                </a:solidFill>
                <a:latin typeface="Nunito Semi Bold" pitchFamily="34" charset="0"/>
                <a:ea typeface="Nunito Semi Bold" pitchFamily="34" charset="-122"/>
                <a:cs typeface="B Nazanin" panose="00000400000000000000" pitchFamily="2" charset="-78"/>
              </a:rPr>
              <a:t>مشخص</a:t>
            </a:r>
            <a:r>
              <a:rPr lang="en-US" sz="2800" dirty="0" smtClean="0">
                <a:solidFill>
                  <a:srgbClr val="FFFFFF"/>
                </a:solidFill>
                <a:latin typeface="Nunito Semi Bold" pitchFamily="34" charset="0"/>
                <a:ea typeface="Nunito Semi Bold" pitchFamily="34" charset="-122"/>
                <a:cs typeface="B Nazanin" panose="00000400000000000000" pitchFamily="2" charset="-78"/>
              </a:rPr>
              <a:t> </a:t>
            </a:r>
          </a:p>
          <a:p>
            <a:pPr marL="342900" indent="-342900" algn="r" rtl="1">
              <a:lnSpc>
                <a:spcPts val="2700"/>
              </a:lnSpc>
              <a:buSzPct val="100000"/>
              <a:buChar char="•"/>
            </a:pPr>
            <a:endParaRPr lang="en-US" sz="2800" dirty="0">
              <a:solidFill>
                <a:srgbClr val="FFFFFF"/>
              </a:solidFill>
              <a:latin typeface="Nunito Semi Bold" pitchFamily="34" charset="0"/>
              <a:ea typeface="Nunito Semi Bold" pitchFamily="34" charset="-122"/>
              <a:cs typeface="B Nazanin" panose="00000400000000000000" pitchFamily="2" charset="-78"/>
            </a:endParaRPr>
          </a:p>
          <a:p>
            <a:pPr marL="342900" indent="-342900" algn="r" rtl="1">
              <a:lnSpc>
                <a:spcPts val="2700"/>
              </a:lnSpc>
              <a:buSzPct val="100000"/>
              <a:buChar char="•"/>
            </a:pPr>
            <a:endParaRPr lang="en-US" sz="2800" dirty="0">
              <a:solidFill>
                <a:srgbClr val="FFFFFF"/>
              </a:solidFill>
              <a:latin typeface="Nunito Semi Bold" pitchFamily="34" charset="0"/>
              <a:ea typeface="Nunito Semi Bold" pitchFamily="34" charset="-122"/>
              <a:cs typeface="B Nazanin" panose="00000400000000000000" pitchFamily="2" charset="-78"/>
            </a:endParaRPr>
          </a:p>
        </p:txBody>
      </p:sp>
      <p:sp>
        <p:nvSpPr>
          <p:cNvPr id="6" name="Text 3"/>
          <p:cNvSpPr/>
          <p:nvPr/>
        </p:nvSpPr>
        <p:spPr>
          <a:xfrm>
            <a:off x="7586663" y="3353457"/>
            <a:ext cx="6294239" cy="346115"/>
          </a:xfrm>
          <a:prstGeom prst="rect">
            <a:avLst/>
          </a:prstGeom>
          <a:noFill/>
          <a:ln/>
        </p:spPr>
        <p:txBody>
          <a:bodyPr wrap="none" lIns="0" tIns="0" rIns="0" bIns="0" rtlCol="0" anchor="t"/>
          <a:lstStyle/>
          <a:p>
            <a:pPr marL="342900" indent="-342900" algn="r" rtl="1">
              <a:lnSpc>
                <a:spcPts val="2700"/>
              </a:lnSpc>
              <a:buSzPct val="100000"/>
              <a:buChar char="•"/>
            </a:pPr>
            <a:r>
              <a:rPr lang="en-US" sz="2400" dirty="0">
                <a:solidFill>
                  <a:srgbClr val="FFFFFF"/>
                </a:solidFill>
                <a:latin typeface="Nunito Semi Bold" pitchFamily="34" charset="0"/>
                <a:ea typeface="Nunito Semi Bold" pitchFamily="34" charset="-122"/>
                <a:cs typeface="B Nazanin" panose="00000400000000000000" pitchFamily="2" charset="-78"/>
              </a:rPr>
              <a:t>حاصل مشاهده، بررسی و مداخله در مسائل سازمانی</a:t>
            </a:r>
          </a:p>
        </p:txBody>
      </p:sp>
      <p:sp>
        <p:nvSpPr>
          <p:cNvPr id="7" name="Text 4"/>
          <p:cNvSpPr/>
          <p:nvPr/>
        </p:nvSpPr>
        <p:spPr>
          <a:xfrm>
            <a:off x="7586663" y="4323602"/>
            <a:ext cx="6294239" cy="346115"/>
          </a:xfrm>
          <a:prstGeom prst="rect">
            <a:avLst/>
          </a:prstGeom>
          <a:noFill/>
          <a:ln/>
        </p:spPr>
        <p:txBody>
          <a:bodyPr wrap="none" lIns="0" tIns="0" rIns="0" bIns="0" rtlCol="0" anchor="t"/>
          <a:lstStyle/>
          <a:p>
            <a:pPr marL="342900" indent="-342900">
              <a:lnSpc>
                <a:spcPts val="2700"/>
              </a:lnSpc>
              <a:buSzPct val="100000"/>
              <a:buChar char="•"/>
            </a:pPr>
            <a:r>
              <a:rPr lang="en-US" sz="2400" dirty="0">
                <a:solidFill>
                  <a:srgbClr val="FFFFFF"/>
                </a:solidFill>
                <a:latin typeface="Nunito Semi Bold" pitchFamily="34" charset="0"/>
                <a:ea typeface="Nunito Semi Bold" pitchFamily="34" charset="-122"/>
                <a:cs typeface="B Nazanin" panose="00000400000000000000" pitchFamily="2" charset="-78"/>
              </a:rPr>
              <a:t>منجر به تغییر مثبت یا منفی در عملکرد سازمان</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2992160"/>
          </a:xfrm>
          <a:prstGeom prst="rect">
            <a:avLst/>
          </a:prstGeom>
        </p:spPr>
      </p:pic>
      <p:sp>
        <p:nvSpPr>
          <p:cNvPr id="3" name="Text 0"/>
          <p:cNvSpPr/>
          <p:nvPr/>
        </p:nvSpPr>
        <p:spPr>
          <a:xfrm>
            <a:off x="7812881" y="3827799"/>
            <a:ext cx="5979795" cy="704017"/>
          </a:xfrm>
          <a:prstGeom prst="rect">
            <a:avLst/>
          </a:prstGeom>
          <a:noFill/>
          <a:ln/>
        </p:spPr>
        <p:txBody>
          <a:bodyPr wrap="none" lIns="0" tIns="0" rIns="0" bIns="0" rtlCol="0" anchor="t"/>
          <a:lstStyle/>
          <a:p>
            <a:pPr marL="0" indent="0" algn="r" rtl="1">
              <a:lnSpc>
                <a:spcPts val="5500"/>
              </a:lnSpc>
              <a:buNone/>
            </a:pPr>
            <a:r>
              <a:rPr lang="en-US" sz="4400" dirty="0">
                <a:solidFill>
                  <a:srgbClr val="FFFFFF"/>
                </a:solidFill>
                <a:latin typeface="Nunito Semi Bold" pitchFamily="34" charset="0"/>
                <a:ea typeface="Nunito Semi Bold" pitchFamily="34" charset="-122"/>
                <a:cs typeface="B Titr" panose="00000700000000000000" pitchFamily="2" charset="-78"/>
              </a:rPr>
              <a:t>آیا شما هم تجربه داشته‌اید؟</a:t>
            </a:r>
            <a:endParaRPr lang="en-US" sz="4400" dirty="0">
              <a:cs typeface="B Titr" panose="00000700000000000000" pitchFamily="2" charset="-78"/>
            </a:endParaRPr>
          </a:p>
        </p:txBody>
      </p:sp>
      <p:sp>
        <p:nvSpPr>
          <p:cNvPr id="4" name="Shape 1"/>
          <p:cNvSpPr/>
          <p:nvPr/>
        </p:nvSpPr>
        <p:spPr>
          <a:xfrm>
            <a:off x="13254157" y="5242798"/>
            <a:ext cx="538520" cy="538520"/>
          </a:xfrm>
          <a:prstGeom prst="roundRect">
            <a:avLst>
              <a:gd name="adj" fmla="val 66677"/>
            </a:avLst>
          </a:prstGeom>
          <a:solidFill>
            <a:srgbClr val="00002E"/>
          </a:solidFill>
          <a:ln w="22860">
            <a:solidFill>
              <a:srgbClr val="F2B42D"/>
            </a:solidFill>
            <a:prstDash val="solid"/>
          </a:ln>
        </p:spPr>
      </p:sp>
      <p:sp>
        <p:nvSpPr>
          <p:cNvPr id="5" name="Text 2"/>
          <p:cNvSpPr/>
          <p:nvPr/>
        </p:nvSpPr>
        <p:spPr>
          <a:xfrm>
            <a:off x="9673828" y="5287566"/>
            <a:ext cx="3341013" cy="844629"/>
          </a:xfrm>
          <a:prstGeom prst="rect">
            <a:avLst/>
          </a:prstGeom>
          <a:noFill/>
          <a:ln/>
        </p:spPr>
        <p:txBody>
          <a:bodyPr wrap="square" lIns="0" tIns="0" rIns="0" bIns="0" rtlCol="0" anchor="t"/>
          <a:lstStyle/>
          <a:p>
            <a:pPr marL="0" indent="0" algn="r" rtl="1">
              <a:lnSpc>
                <a:spcPts val="3300"/>
              </a:lnSpc>
              <a:buNone/>
            </a:pPr>
            <a:r>
              <a:rPr lang="en-US" sz="2650" dirty="0">
                <a:solidFill>
                  <a:srgbClr val="FFFFFF"/>
                </a:solidFill>
                <a:latin typeface="Nunito Semi Bold" pitchFamily="34" charset="0"/>
                <a:ea typeface="Nunito Semi Bold" pitchFamily="34" charset="-122"/>
                <a:cs typeface="B Nazanin" panose="00000400000000000000" pitchFamily="2" charset="-78"/>
              </a:rPr>
              <a:t>راهکاری که مشکل را حل کرد</a:t>
            </a:r>
            <a:endParaRPr lang="en-US" sz="2650" dirty="0">
              <a:cs typeface="B Nazanin" panose="00000400000000000000" pitchFamily="2" charset="-78"/>
            </a:endParaRPr>
          </a:p>
        </p:txBody>
      </p:sp>
      <p:sp>
        <p:nvSpPr>
          <p:cNvPr id="6" name="Text 3"/>
          <p:cNvSpPr/>
          <p:nvPr/>
        </p:nvSpPr>
        <p:spPr>
          <a:xfrm>
            <a:off x="9673828" y="6275784"/>
            <a:ext cx="3341013" cy="766048"/>
          </a:xfrm>
          <a:prstGeom prst="rect">
            <a:avLst/>
          </a:prstGeom>
          <a:noFill/>
          <a:ln/>
        </p:spPr>
        <p:txBody>
          <a:bodyPr wrap="square" lIns="0" tIns="0" rIns="0" bIns="0" rtlCol="0" anchor="t"/>
          <a:lstStyle/>
          <a:p>
            <a:pPr marL="0" indent="0" algn="r" rtl="1">
              <a:lnSpc>
                <a:spcPts val="3000"/>
              </a:lnSpc>
              <a:buNone/>
            </a:pPr>
            <a:endParaRPr lang="en-US" sz="1850" dirty="0"/>
          </a:p>
        </p:txBody>
      </p:sp>
      <p:sp>
        <p:nvSpPr>
          <p:cNvPr id="7" name="Shape 4"/>
          <p:cNvSpPr/>
          <p:nvPr/>
        </p:nvSpPr>
        <p:spPr>
          <a:xfrm>
            <a:off x="8836104" y="5242798"/>
            <a:ext cx="538520" cy="538520"/>
          </a:xfrm>
          <a:prstGeom prst="roundRect">
            <a:avLst>
              <a:gd name="adj" fmla="val 66677"/>
            </a:avLst>
          </a:prstGeom>
          <a:solidFill>
            <a:srgbClr val="00002E"/>
          </a:solidFill>
          <a:ln w="22860">
            <a:solidFill>
              <a:srgbClr val="D7425E"/>
            </a:solidFill>
            <a:prstDash val="solid"/>
          </a:ln>
        </p:spPr>
      </p:sp>
      <p:sp>
        <p:nvSpPr>
          <p:cNvPr id="8" name="Text 5"/>
          <p:cNvSpPr/>
          <p:nvPr/>
        </p:nvSpPr>
        <p:spPr>
          <a:xfrm>
            <a:off x="5255776" y="5287566"/>
            <a:ext cx="3341013" cy="844629"/>
          </a:xfrm>
          <a:prstGeom prst="rect">
            <a:avLst/>
          </a:prstGeom>
          <a:noFill/>
          <a:ln/>
        </p:spPr>
        <p:txBody>
          <a:bodyPr wrap="square" lIns="0" tIns="0" rIns="0" bIns="0" rtlCol="0" anchor="t"/>
          <a:lstStyle/>
          <a:p>
            <a:pPr marL="0" indent="0" algn="r" rtl="1">
              <a:lnSpc>
                <a:spcPts val="3300"/>
              </a:lnSpc>
              <a:buNone/>
            </a:pPr>
            <a:r>
              <a:rPr lang="en-US" sz="2650" dirty="0">
                <a:solidFill>
                  <a:srgbClr val="FFFFFF"/>
                </a:solidFill>
                <a:latin typeface="Nunito Semi Bold" pitchFamily="34" charset="0"/>
                <a:ea typeface="Nunito Semi Bold" pitchFamily="34" charset="-122"/>
                <a:cs typeface="B Nazanin" panose="00000400000000000000" pitchFamily="2" charset="-78"/>
              </a:rPr>
              <a:t>کاری که به آن افتخار می‌کنید</a:t>
            </a:r>
          </a:p>
        </p:txBody>
      </p:sp>
      <p:sp>
        <p:nvSpPr>
          <p:cNvPr id="9" name="Text 6"/>
          <p:cNvSpPr/>
          <p:nvPr/>
        </p:nvSpPr>
        <p:spPr>
          <a:xfrm>
            <a:off x="5255776" y="5987698"/>
            <a:ext cx="3461504" cy="766048"/>
          </a:xfrm>
          <a:prstGeom prst="rect">
            <a:avLst/>
          </a:prstGeom>
          <a:noFill/>
          <a:ln/>
        </p:spPr>
        <p:txBody>
          <a:bodyPr wrap="square" lIns="0" tIns="0" rIns="0" bIns="0" rtlCol="0" anchor="t"/>
          <a:lstStyle/>
          <a:p>
            <a:pPr marL="0" indent="0" algn="r" rtl="1">
              <a:lnSpc>
                <a:spcPts val="3000"/>
              </a:lnSpc>
              <a:buNone/>
            </a:pPr>
            <a:r>
              <a:rPr lang="en-US" dirty="0">
                <a:solidFill>
                  <a:srgbClr val="FFFFFF"/>
                </a:solidFill>
                <a:latin typeface="PT Sans" pitchFamily="34" charset="0"/>
                <a:ea typeface="PT Sans" pitchFamily="34" charset="-122"/>
                <a:cs typeface="PT Sans" pitchFamily="34" charset="-120"/>
              </a:rPr>
              <a:t>و </a:t>
            </a:r>
            <a:r>
              <a:rPr lang="en-US" sz="2400" dirty="0">
                <a:solidFill>
                  <a:srgbClr val="FFFFFF"/>
                </a:solidFill>
                <a:latin typeface="Nunito Semi Bold" pitchFamily="34" charset="0"/>
                <a:ea typeface="Nunito Semi Bold" pitchFamily="34" charset="-122"/>
                <a:cs typeface="B Nazanin" panose="00000400000000000000" pitchFamily="2" charset="-78"/>
              </a:rPr>
              <a:t>نتایج مثبت آن را مشاهده کرده‌اید؟</a:t>
            </a:r>
          </a:p>
        </p:txBody>
      </p:sp>
      <p:sp>
        <p:nvSpPr>
          <p:cNvPr id="10" name="Shape 7"/>
          <p:cNvSpPr/>
          <p:nvPr/>
        </p:nvSpPr>
        <p:spPr>
          <a:xfrm>
            <a:off x="4418052" y="5242798"/>
            <a:ext cx="538520" cy="538520"/>
          </a:xfrm>
          <a:prstGeom prst="roundRect">
            <a:avLst>
              <a:gd name="adj" fmla="val 66677"/>
            </a:avLst>
          </a:prstGeom>
          <a:solidFill>
            <a:srgbClr val="00002E"/>
          </a:solidFill>
          <a:ln w="22860">
            <a:solidFill>
              <a:srgbClr val="DD785E"/>
            </a:solidFill>
            <a:prstDash val="solid"/>
          </a:ln>
        </p:spPr>
      </p:sp>
      <p:sp>
        <p:nvSpPr>
          <p:cNvPr id="11" name="Text 8"/>
          <p:cNvSpPr/>
          <p:nvPr/>
        </p:nvSpPr>
        <p:spPr>
          <a:xfrm>
            <a:off x="837724" y="5287566"/>
            <a:ext cx="3341013" cy="844629"/>
          </a:xfrm>
          <a:prstGeom prst="rect">
            <a:avLst/>
          </a:prstGeom>
          <a:noFill/>
          <a:ln/>
        </p:spPr>
        <p:txBody>
          <a:bodyPr wrap="square" lIns="0" tIns="0" rIns="0" bIns="0" rtlCol="0" anchor="t"/>
          <a:lstStyle/>
          <a:p>
            <a:pPr>
              <a:lnSpc>
                <a:spcPts val="3300"/>
              </a:lnSpc>
            </a:pPr>
            <a:r>
              <a:rPr lang="en-US" sz="2400" dirty="0">
                <a:solidFill>
                  <a:srgbClr val="FFFFFF"/>
                </a:solidFill>
                <a:latin typeface="Nunito Semi Bold" pitchFamily="34" charset="0"/>
                <a:ea typeface="Nunito Semi Bold" pitchFamily="34" charset="-122"/>
                <a:cs typeface="B Nazanin" panose="00000400000000000000" pitchFamily="2" charset="-78"/>
              </a:rPr>
              <a:t>تجربه‌ای که از تکرار آن پرهیز می‌کنید</a:t>
            </a:r>
          </a:p>
        </p:txBody>
      </p:sp>
      <p:sp>
        <p:nvSpPr>
          <p:cNvPr id="12" name="Text 9"/>
          <p:cNvSpPr/>
          <p:nvPr/>
        </p:nvSpPr>
        <p:spPr>
          <a:xfrm>
            <a:off x="48254" y="5702156"/>
            <a:ext cx="3341013" cy="383024"/>
          </a:xfrm>
          <a:prstGeom prst="rect">
            <a:avLst/>
          </a:prstGeom>
          <a:noFill/>
          <a:ln/>
        </p:spPr>
        <p:txBody>
          <a:bodyPr wrap="none" lIns="0" tIns="0" rIns="0" bIns="0" rtlCol="0" anchor="t"/>
          <a:lstStyle/>
          <a:p>
            <a:pPr indent="0">
              <a:lnSpc>
                <a:spcPts val="3300"/>
              </a:lnSpc>
              <a:buNone/>
            </a:pPr>
            <a:r>
              <a:rPr lang="en-US" sz="2000" dirty="0">
                <a:solidFill>
                  <a:srgbClr val="FFFFFF"/>
                </a:solidFill>
                <a:latin typeface="Nunito Semi Bold" pitchFamily="34" charset="0"/>
                <a:ea typeface="Nunito Semi Bold" pitchFamily="34" charset="-122"/>
                <a:cs typeface="B Nazanin" panose="00000400000000000000" pitchFamily="2" charset="-78"/>
              </a:rPr>
              <a:t>و درس مهمی از آن آموخته‌اید؟</a:t>
            </a:r>
          </a:p>
        </p:txBody>
      </p:sp>
      <p:sp>
        <p:nvSpPr>
          <p:cNvPr id="13" name="Rectangle 12"/>
          <p:cNvSpPr/>
          <p:nvPr/>
        </p:nvSpPr>
        <p:spPr>
          <a:xfrm>
            <a:off x="9962402" y="5893668"/>
            <a:ext cx="3052439" cy="477054"/>
          </a:xfrm>
          <a:prstGeom prst="rect">
            <a:avLst/>
          </a:prstGeom>
        </p:spPr>
        <p:txBody>
          <a:bodyPr wrap="none">
            <a:spAutoFit/>
          </a:bodyPr>
          <a:lstStyle/>
          <a:p>
            <a:pPr>
              <a:lnSpc>
                <a:spcPts val="3000"/>
              </a:lnSpc>
            </a:pPr>
            <a:r>
              <a:rPr lang="en-US" sz="2000" dirty="0">
                <a:solidFill>
                  <a:srgbClr val="FFFFFF"/>
                </a:solidFill>
                <a:latin typeface="Nunito Semi Bold" pitchFamily="34" charset="0"/>
                <a:ea typeface="Nunito Semi Bold" pitchFamily="34" charset="-122"/>
                <a:cs typeface="B Nazanin" panose="00000400000000000000" pitchFamily="2" charset="-78"/>
              </a:rPr>
              <a:t>و </a:t>
            </a:r>
            <a:r>
              <a:rPr lang="en-US" sz="2000" dirty="0" err="1">
                <a:solidFill>
                  <a:srgbClr val="FFFFFF"/>
                </a:solidFill>
                <a:latin typeface="Nunito Semi Bold" pitchFamily="34" charset="0"/>
                <a:ea typeface="Nunito Semi Bold" pitchFamily="34" charset="-122"/>
                <a:cs typeface="B Nazanin" panose="00000400000000000000" pitchFamily="2" charset="-78"/>
              </a:rPr>
              <a:t>قابل</a:t>
            </a:r>
            <a:r>
              <a:rPr lang="en-US" sz="2000" dirty="0">
                <a:solidFill>
                  <a:srgbClr val="FFFFFF"/>
                </a:solidFill>
                <a:latin typeface="Nunito Semi Bold" pitchFamily="34" charset="0"/>
                <a:ea typeface="Nunito Semi Bold" pitchFamily="34" charset="-122"/>
                <a:cs typeface="B Nazanin" panose="00000400000000000000" pitchFamily="2" charset="-78"/>
              </a:rPr>
              <a:t> </a:t>
            </a:r>
            <a:r>
              <a:rPr lang="en-US" sz="2000" dirty="0" err="1">
                <a:solidFill>
                  <a:srgbClr val="FFFFFF"/>
                </a:solidFill>
                <a:latin typeface="Nunito Semi Bold" pitchFamily="34" charset="0"/>
                <a:ea typeface="Nunito Semi Bold" pitchFamily="34" charset="-122"/>
                <a:cs typeface="B Nazanin" panose="00000400000000000000" pitchFamily="2" charset="-78"/>
              </a:rPr>
              <a:t>الگوبرداری</a:t>
            </a:r>
            <a:r>
              <a:rPr lang="en-US" sz="2000" dirty="0">
                <a:solidFill>
                  <a:srgbClr val="FFFFFF"/>
                </a:solidFill>
                <a:latin typeface="Nunito Semi Bold" pitchFamily="34" charset="0"/>
                <a:ea typeface="Nunito Semi Bold" pitchFamily="34" charset="-122"/>
                <a:cs typeface="B Nazanin" panose="00000400000000000000" pitchFamily="2" charset="-78"/>
              </a:rPr>
              <a:t> </a:t>
            </a:r>
            <a:r>
              <a:rPr lang="en-US" sz="2000" dirty="0" err="1">
                <a:solidFill>
                  <a:srgbClr val="FFFFFF"/>
                </a:solidFill>
                <a:latin typeface="Nunito Semi Bold" pitchFamily="34" charset="0"/>
                <a:ea typeface="Nunito Semi Bold" pitchFamily="34" charset="-122"/>
                <a:cs typeface="B Nazanin" panose="00000400000000000000" pitchFamily="2" charset="-78"/>
              </a:rPr>
              <a:t>برای</a:t>
            </a:r>
            <a:r>
              <a:rPr lang="en-US" sz="2000" dirty="0">
                <a:solidFill>
                  <a:srgbClr val="FFFFFF"/>
                </a:solidFill>
                <a:latin typeface="Nunito Semi Bold" pitchFamily="34" charset="0"/>
                <a:ea typeface="Nunito Semi Bold" pitchFamily="34" charset="-122"/>
                <a:cs typeface="B Nazanin" panose="00000400000000000000" pitchFamily="2" charset="-78"/>
              </a:rPr>
              <a:t> </a:t>
            </a:r>
            <a:r>
              <a:rPr lang="en-US" sz="2000" dirty="0" err="1">
                <a:solidFill>
                  <a:srgbClr val="FFFFFF"/>
                </a:solidFill>
                <a:latin typeface="Nunito Semi Bold" pitchFamily="34" charset="0"/>
                <a:ea typeface="Nunito Semi Bold" pitchFamily="34" charset="-122"/>
                <a:cs typeface="B Nazanin" panose="00000400000000000000" pitchFamily="2" charset="-78"/>
              </a:rPr>
              <a:t>دیگران</a:t>
            </a:r>
            <a:r>
              <a:rPr lang="en-US" sz="2000" dirty="0">
                <a:solidFill>
                  <a:srgbClr val="FFFFFF"/>
                </a:solidFill>
                <a:latin typeface="Nunito Semi Bold" pitchFamily="34" charset="0"/>
                <a:ea typeface="Nunito Semi Bold" pitchFamily="34" charset="-122"/>
                <a:cs typeface="B Nazanin" panose="00000400000000000000" pitchFamily="2" charset="-78"/>
              </a:rPr>
              <a:t> </a:t>
            </a:r>
            <a:r>
              <a:rPr lang="en-US" sz="2000" dirty="0" err="1">
                <a:solidFill>
                  <a:srgbClr val="FFFFFF"/>
                </a:solidFill>
                <a:latin typeface="Nunito Semi Bold" pitchFamily="34" charset="0"/>
                <a:ea typeface="Nunito Semi Bold" pitchFamily="34" charset="-122"/>
                <a:cs typeface="B Nazanin" panose="00000400000000000000" pitchFamily="2" charset="-78"/>
              </a:rPr>
              <a:t>است</a:t>
            </a:r>
            <a:r>
              <a:rPr lang="en-US" sz="2000" dirty="0">
                <a:solidFill>
                  <a:srgbClr val="FFFFFF"/>
                </a:solidFill>
                <a:latin typeface="Nunito Semi Bold" pitchFamily="34" charset="0"/>
                <a:ea typeface="Nunito Semi Bold" pitchFamily="34" charset="-122"/>
                <a:cs typeface="B Nazanin" panose="00000400000000000000" pitchFamily="2" charset="-78"/>
              </a:rPr>
              <a: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0" cy="8229600"/>
          </a:xfrm>
          <a:prstGeom prst="rect">
            <a:avLst/>
          </a:prstGeom>
        </p:spPr>
      </p:pic>
      <p:sp>
        <p:nvSpPr>
          <p:cNvPr id="3" name="Text 0"/>
          <p:cNvSpPr/>
          <p:nvPr/>
        </p:nvSpPr>
        <p:spPr>
          <a:xfrm>
            <a:off x="7077432" y="1103352"/>
            <a:ext cx="6715244" cy="704017"/>
          </a:xfrm>
          <a:prstGeom prst="rect">
            <a:avLst/>
          </a:prstGeom>
          <a:noFill/>
          <a:ln/>
        </p:spPr>
        <p:txBody>
          <a:bodyPr wrap="none" lIns="0" tIns="0" rIns="0" bIns="0" rtlCol="0" anchor="t"/>
          <a:lstStyle/>
          <a:p>
            <a:pPr marL="0" indent="0" algn="r" rtl="1">
              <a:lnSpc>
                <a:spcPts val="5500"/>
              </a:lnSpc>
              <a:buNone/>
            </a:pPr>
            <a:r>
              <a:rPr lang="en-US" sz="4400" dirty="0">
                <a:solidFill>
                  <a:srgbClr val="FFFFFF"/>
                </a:solidFill>
                <a:latin typeface="Nunito Semi Bold" pitchFamily="34" charset="0"/>
                <a:ea typeface="Nunito Semi Bold" pitchFamily="34" charset="-122"/>
                <a:cs typeface="B Titr" panose="00000700000000000000" pitchFamily="2" charset="-78"/>
              </a:rPr>
              <a:t>موارد قابل ثبت به عنوان تجربه</a:t>
            </a:r>
            <a:endParaRPr lang="en-US" sz="4400" dirty="0">
              <a:cs typeface="B Titr" panose="00000700000000000000" pitchFamily="2" charset="-78"/>
            </a:endParaRPr>
          </a:p>
        </p:txBody>
      </p:sp>
      <p:sp>
        <p:nvSpPr>
          <p:cNvPr id="4" name="Shape 1"/>
          <p:cNvSpPr/>
          <p:nvPr/>
        </p:nvSpPr>
        <p:spPr>
          <a:xfrm>
            <a:off x="10178058" y="2166342"/>
            <a:ext cx="3614618" cy="2360295"/>
          </a:xfrm>
          <a:prstGeom prst="roundRect">
            <a:avLst>
              <a:gd name="adj" fmla="val 15213"/>
            </a:avLst>
          </a:prstGeom>
          <a:solidFill>
            <a:srgbClr val="00002E"/>
          </a:solidFill>
          <a:ln w="22860">
            <a:solidFill>
              <a:srgbClr val="F2B42D"/>
            </a:solidFill>
            <a:prstDash val="solid"/>
          </a:ln>
        </p:spPr>
      </p:sp>
      <p:sp>
        <p:nvSpPr>
          <p:cNvPr id="5" name="Shape 2"/>
          <p:cNvSpPr/>
          <p:nvPr/>
        </p:nvSpPr>
        <p:spPr>
          <a:xfrm>
            <a:off x="12812435" y="2428518"/>
            <a:ext cx="718066" cy="718066"/>
          </a:xfrm>
          <a:prstGeom prst="roundRect">
            <a:avLst>
              <a:gd name="adj" fmla="val 12732932"/>
            </a:avLst>
          </a:prstGeom>
          <a:solidFill>
            <a:srgbClr val="F2B42D"/>
          </a:solidFill>
          <a:ln/>
        </p:spPr>
      </p:sp>
      <p:pic>
        <p:nvPicPr>
          <p:cNvPr id="6" name="Image 1" descr="preencoded.png"/>
          <p:cNvPicPr>
            <a:picLocks noChangeAspect="1"/>
          </p:cNvPicPr>
          <p:nvPr/>
        </p:nvPicPr>
        <p:blipFill>
          <a:blip r:embed="rId4"/>
          <a:stretch>
            <a:fillRect/>
          </a:stretch>
        </p:blipFill>
        <p:spPr>
          <a:xfrm>
            <a:off x="13009959" y="2585561"/>
            <a:ext cx="323136" cy="403860"/>
          </a:xfrm>
          <a:prstGeom prst="rect">
            <a:avLst/>
          </a:prstGeom>
        </p:spPr>
      </p:pic>
      <p:sp>
        <p:nvSpPr>
          <p:cNvPr id="7" name="Text 3"/>
          <p:cNvSpPr/>
          <p:nvPr/>
        </p:nvSpPr>
        <p:spPr>
          <a:xfrm>
            <a:off x="10666452" y="3385899"/>
            <a:ext cx="2864048" cy="351949"/>
          </a:xfrm>
          <a:prstGeom prst="rect">
            <a:avLst/>
          </a:prstGeom>
          <a:noFill/>
          <a:ln/>
        </p:spPr>
        <p:txBody>
          <a:bodyPr wrap="none" lIns="0" tIns="0" rIns="0" bIns="0" rtlCol="0" anchor="t"/>
          <a:lstStyle/>
          <a:p>
            <a:pPr marL="0" indent="0" algn="r" rtl="1">
              <a:lnSpc>
                <a:spcPts val="2750"/>
              </a:lnSpc>
              <a:buNone/>
            </a:pPr>
            <a:r>
              <a:rPr lang="en-US" sz="2200" dirty="0">
                <a:solidFill>
                  <a:srgbClr val="FFFFFF"/>
                </a:solidFill>
                <a:latin typeface="Nunito Semi Bold" pitchFamily="34" charset="0"/>
                <a:ea typeface="Nunito Semi Bold" pitchFamily="34" charset="-122"/>
                <a:cs typeface="B Nazanin" panose="00000400000000000000" pitchFamily="2" charset="-78"/>
              </a:rPr>
              <a:t>پیاده‌سازی روش‌های جدید</a:t>
            </a:r>
            <a:endParaRPr lang="en-US" sz="2200" dirty="0">
              <a:cs typeface="B Nazanin" panose="00000400000000000000" pitchFamily="2" charset="-78"/>
            </a:endParaRPr>
          </a:p>
        </p:txBody>
      </p:sp>
      <p:sp>
        <p:nvSpPr>
          <p:cNvPr id="8" name="Text 4"/>
          <p:cNvSpPr/>
          <p:nvPr/>
        </p:nvSpPr>
        <p:spPr>
          <a:xfrm>
            <a:off x="10440233" y="3881438"/>
            <a:ext cx="3090267" cy="383024"/>
          </a:xfrm>
          <a:prstGeom prst="rect">
            <a:avLst/>
          </a:prstGeom>
          <a:noFill/>
          <a:ln/>
        </p:spPr>
        <p:txBody>
          <a:bodyPr wrap="none" lIns="0" tIns="0" rIns="0" bIns="0" rtlCol="0" anchor="t"/>
          <a:lstStyle/>
          <a:p>
            <a:pPr>
              <a:lnSpc>
                <a:spcPts val="2750"/>
              </a:lnSpc>
            </a:pPr>
            <a:r>
              <a:rPr lang="en-US" sz="2200" dirty="0">
                <a:solidFill>
                  <a:srgbClr val="FFFFFF"/>
                </a:solidFill>
                <a:latin typeface="Nunito Semi Bold" pitchFamily="34" charset="0"/>
                <a:ea typeface="Nunito Semi Bold" pitchFamily="34" charset="-122"/>
                <a:cs typeface="B Nazanin" panose="00000400000000000000" pitchFamily="2" charset="-78"/>
              </a:rPr>
              <a:t>نوآوری‌ها و راهکارهای خلاقانه</a:t>
            </a:r>
          </a:p>
        </p:txBody>
      </p:sp>
      <p:sp>
        <p:nvSpPr>
          <p:cNvPr id="9" name="Shape 5"/>
          <p:cNvSpPr/>
          <p:nvPr/>
        </p:nvSpPr>
        <p:spPr>
          <a:xfrm>
            <a:off x="6324124" y="2166342"/>
            <a:ext cx="3614618" cy="2360295"/>
          </a:xfrm>
          <a:prstGeom prst="roundRect">
            <a:avLst>
              <a:gd name="adj" fmla="val 15213"/>
            </a:avLst>
          </a:prstGeom>
          <a:solidFill>
            <a:srgbClr val="00002E"/>
          </a:solidFill>
          <a:ln w="22860">
            <a:solidFill>
              <a:srgbClr val="D7425E"/>
            </a:solidFill>
            <a:prstDash val="solid"/>
          </a:ln>
        </p:spPr>
      </p:sp>
      <p:sp>
        <p:nvSpPr>
          <p:cNvPr id="10" name="Shape 6"/>
          <p:cNvSpPr/>
          <p:nvPr/>
        </p:nvSpPr>
        <p:spPr>
          <a:xfrm>
            <a:off x="8958501" y="2428518"/>
            <a:ext cx="718066" cy="718066"/>
          </a:xfrm>
          <a:prstGeom prst="roundRect">
            <a:avLst>
              <a:gd name="adj" fmla="val 12732932"/>
            </a:avLst>
          </a:prstGeom>
          <a:solidFill>
            <a:srgbClr val="D7425E"/>
          </a:solidFill>
          <a:ln/>
        </p:spPr>
      </p:sp>
      <p:pic>
        <p:nvPicPr>
          <p:cNvPr id="11" name="Image 2" descr="preencoded.png"/>
          <p:cNvPicPr>
            <a:picLocks noChangeAspect="1"/>
          </p:cNvPicPr>
          <p:nvPr/>
        </p:nvPicPr>
        <p:blipFill>
          <a:blip r:embed="rId5"/>
          <a:stretch>
            <a:fillRect/>
          </a:stretch>
        </p:blipFill>
        <p:spPr>
          <a:xfrm>
            <a:off x="9156025" y="2585561"/>
            <a:ext cx="323136" cy="403860"/>
          </a:xfrm>
          <a:prstGeom prst="rect">
            <a:avLst/>
          </a:prstGeom>
        </p:spPr>
      </p:pic>
      <p:sp>
        <p:nvSpPr>
          <p:cNvPr id="12" name="Text 7"/>
          <p:cNvSpPr/>
          <p:nvPr/>
        </p:nvSpPr>
        <p:spPr>
          <a:xfrm>
            <a:off x="6860381" y="3385899"/>
            <a:ext cx="2816185" cy="351949"/>
          </a:xfrm>
          <a:prstGeom prst="rect">
            <a:avLst/>
          </a:prstGeom>
          <a:noFill/>
          <a:ln/>
        </p:spPr>
        <p:txBody>
          <a:bodyPr wrap="none" lIns="0" tIns="0" rIns="0" bIns="0" rtlCol="0" anchor="t"/>
          <a:lstStyle/>
          <a:p>
            <a:pPr marL="0" indent="0" algn="r" rtl="1">
              <a:lnSpc>
                <a:spcPts val="2750"/>
              </a:lnSpc>
              <a:buNone/>
            </a:pPr>
            <a:r>
              <a:rPr lang="en-US" sz="2200" dirty="0">
                <a:solidFill>
                  <a:srgbClr val="FFFFFF"/>
                </a:solidFill>
                <a:latin typeface="Nunito Semi Bold" pitchFamily="34" charset="0"/>
                <a:ea typeface="Nunito Semi Bold" pitchFamily="34" charset="-122"/>
                <a:cs typeface="B Nazanin" panose="00000400000000000000" pitchFamily="2" charset="-78"/>
              </a:rPr>
              <a:t>موفقیت‌های سازمانی</a:t>
            </a:r>
          </a:p>
        </p:txBody>
      </p:sp>
      <p:sp>
        <p:nvSpPr>
          <p:cNvPr id="13" name="Text 8"/>
          <p:cNvSpPr/>
          <p:nvPr/>
        </p:nvSpPr>
        <p:spPr>
          <a:xfrm>
            <a:off x="6586299" y="3881438"/>
            <a:ext cx="3090267" cy="383024"/>
          </a:xfrm>
          <a:prstGeom prst="rect">
            <a:avLst/>
          </a:prstGeom>
          <a:noFill/>
          <a:ln/>
        </p:spPr>
        <p:txBody>
          <a:bodyPr wrap="none" lIns="0" tIns="0" rIns="0" bIns="0" rtlCol="0" anchor="t"/>
          <a:lstStyle/>
          <a:p>
            <a:pPr>
              <a:lnSpc>
                <a:spcPts val="2750"/>
              </a:lnSpc>
            </a:pPr>
            <a:r>
              <a:rPr lang="en-US" sz="2200" dirty="0">
                <a:solidFill>
                  <a:srgbClr val="FFFFFF"/>
                </a:solidFill>
                <a:latin typeface="Nunito Semi Bold" pitchFamily="34" charset="0"/>
                <a:ea typeface="Nunito Semi Bold" pitchFamily="34" charset="-122"/>
                <a:cs typeface="B Nazanin" panose="00000400000000000000" pitchFamily="2" charset="-78"/>
              </a:rPr>
              <a:t>با جزئیات فرآیند تصمیم‌گیری</a:t>
            </a:r>
          </a:p>
        </p:txBody>
      </p:sp>
      <p:sp>
        <p:nvSpPr>
          <p:cNvPr id="14" name="Shape 9"/>
          <p:cNvSpPr/>
          <p:nvPr/>
        </p:nvSpPr>
        <p:spPr>
          <a:xfrm>
            <a:off x="6324124" y="4765953"/>
            <a:ext cx="7468553" cy="2360295"/>
          </a:xfrm>
          <a:prstGeom prst="roundRect">
            <a:avLst>
              <a:gd name="adj" fmla="val 15213"/>
            </a:avLst>
          </a:prstGeom>
          <a:solidFill>
            <a:srgbClr val="00002E"/>
          </a:solidFill>
          <a:ln w="22860">
            <a:solidFill>
              <a:srgbClr val="DD785E"/>
            </a:solidFill>
            <a:prstDash val="solid"/>
          </a:ln>
        </p:spPr>
      </p:sp>
      <p:sp>
        <p:nvSpPr>
          <p:cNvPr id="15" name="Shape 10"/>
          <p:cNvSpPr/>
          <p:nvPr/>
        </p:nvSpPr>
        <p:spPr>
          <a:xfrm>
            <a:off x="12812435" y="5028128"/>
            <a:ext cx="718066" cy="718066"/>
          </a:xfrm>
          <a:prstGeom prst="roundRect">
            <a:avLst>
              <a:gd name="adj" fmla="val 12732932"/>
            </a:avLst>
          </a:prstGeom>
          <a:solidFill>
            <a:srgbClr val="DD785E"/>
          </a:solidFill>
          <a:ln/>
        </p:spPr>
      </p:sp>
      <p:pic>
        <p:nvPicPr>
          <p:cNvPr id="16" name="Image 3" descr="preencoded.png"/>
          <p:cNvPicPr>
            <a:picLocks noChangeAspect="1"/>
          </p:cNvPicPr>
          <p:nvPr/>
        </p:nvPicPr>
        <p:blipFill>
          <a:blip r:embed="rId6"/>
          <a:stretch>
            <a:fillRect/>
          </a:stretch>
        </p:blipFill>
        <p:spPr>
          <a:xfrm>
            <a:off x="13009959" y="5185172"/>
            <a:ext cx="323136" cy="403860"/>
          </a:xfrm>
          <a:prstGeom prst="rect">
            <a:avLst/>
          </a:prstGeom>
        </p:spPr>
      </p:pic>
      <p:sp>
        <p:nvSpPr>
          <p:cNvPr id="17" name="Text 11"/>
          <p:cNvSpPr/>
          <p:nvPr/>
        </p:nvSpPr>
        <p:spPr>
          <a:xfrm>
            <a:off x="10714315" y="5985510"/>
            <a:ext cx="2816185" cy="351949"/>
          </a:xfrm>
          <a:prstGeom prst="rect">
            <a:avLst/>
          </a:prstGeom>
          <a:noFill/>
          <a:ln/>
        </p:spPr>
        <p:txBody>
          <a:bodyPr wrap="none" lIns="0" tIns="0" rIns="0" bIns="0" rtlCol="0" anchor="t"/>
          <a:lstStyle/>
          <a:p>
            <a:pPr marL="0" indent="0" algn="r" rtl="1">
              <a:lnSpc>
                <a:spcPts val="2750"/>
              </a:lnSpc>
              <a:buNone/>
            </a:pPr>
            <a:r>
              <a:rPr lang="en-US" sz="2200" dirty="0">
                <a:solidFill>
                  <a:srgbClr val="FFFFFF"/>
                </a:solidFill>
                <a:latin typeface="Nunito Semi Bold" pitchFamily="34" charset="0"/>
                <a:ea typeface="Nunito Semi Bold" pitchFamily="34" charset="-122"/>
                <a:cs typeface="B Nazanin" panose="00000400000000000000" pitchFamily="2" charset="-78"/>
              </a:rPr>
              <a:t>تصمیمات کلیدی مدیران</a:t>
            </a:r>
          </a:p>
        </p:txBody>
      </p:sp>
      <p:sp>
        <p:nvSpPr>
          <p:cNvPr id="18" name="Text 12"/>
          <p:cNvSpPr/>
          <p:nvPr/>
        </p:nvSpPr>
        <p:spPr>
          <a:xfrm>
            <a:off x="6586299" y="6481048"/>
            <a:ext cx="6944201" cy="383024"/>
          </a:xfrm>
          <a:prstGeom prst="rect">
            <a:avLst/>
          </a:prstGeom>
          <a:noFill/>
          <a:ln/>
        </p:spPr>
        <p:txBody>
          <a:bodyPr wrap="none" lIns="0" tIns="0" rIns="0" bIns="0" rtlCol="0" anchor="t"/>
          <a:lstStyle/>
          <a:p>
            <a:pPr>
              <a:lnSpc>
                <a:spcPts val="2750"/>
              </a:lnSpc>
            </a:pPr>
            <a:r>
              <a:rPr lang="en-US" sz="2200" dirty="0">
                <a:solidFill>
                  <a:srgbClr val="FFFFFF"/>
                </a:solidFill>
                <a:latin typeface="Nunito Semi Bold" pitchFamily="34" charset="0"/>
                <a:ea typeface="Nunito Semi Bold" pitchFamily="34" charset="-122"/>
                <a:cs typeface="B Nazanin" panose="00000400000000000000" pitchFamily="2" charset="-78"/>
              </a:rPr>
              <a:t>و نتایج حاصل از آن‌ها</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1830348" y="2432685"/>
            <a:ext cx="6475928" cy="704017"/>
          </a:xfrm>
          <a:prstGeom prst="rect">
            <a:avLst/>
          </a:prstGeom>
          <a:noFill/>
          <a:ln/>
        </p:spPr>
        <p:txBody>
          <a:bodyPr wrap="none" lIns="0" tIns="0" rIns="0" bIns="0" rtlCol="0" anchor="t"/>
          <a:lstStyle/>
          <a:p>
            <a:pPr marL="0" indent="0" algn="r" rtl="1">
              <a:lnSpc>
                <a:spcPts val="5500"/>
              </a:lnSpc>
              <a:buNone/>
            </a:pPr>
            <a:r>
              <a:rPr lang="en-US" sz="4400" dirty="0">
                <a:solidFill>
                  <a:srgbClr val="FFFFFF"/>
                </a:solidFill>
                <a:latin typeface="Nunito Semi Bold" pitchFamily="34" charset="0"/>
                <a:ea typeface="Nunito Semi Bold" pitchFamily="34" charset="-122"/>
                <a:cs typeface="B Titr" panose="00000700000000000000" pitchFamily="2" charset="-78"/>
              </a:rPr>
              <a:t>تجربیات گروهی و موردنویسی</a:t>
            </a:r>
            <a:endParaRPr lang="en-US" sz="4400" dirty="0">
              <a:cs typeface="B Titr" panose="00000700000000000000" pitchFamily="2" charset="-78"/>
            </a:endParaRPr>
          </a:p>
        </p:txBody>
      </p:sp>
      <p:sp>
        <p:nvSpPr>
          <p:cNvPr id="4" name="Text 1"/>
          <p:cNvSpPr/>
          <p:nvPr/>
        </p:nvSpPr>
        <p:spPr>
          <a:xfrm>
            <a:off x="900589" y="3734991"/>
            <a:ext cx="3379470" cy="422315"/>
          </a:xfrm>
          <a:prstGeom prst="rect">
            <a:avLst/>
          </a:prstGeom>
          <a:noFill/>
          <a:ln/>
        </p:spPr>
        <p:txBody>
          <a:bodyPr wrap="none" lIns="0" tIns="0" rIns="0" bIns="0" rtlCol="0" anchor="t"/>
          <a:lstStyle/>
          <a:p>
            <a:pPr marL="0" indent="0" algn="r" rtl="1">
              <a:lnSpc>
                <a:spcPts val="3300"/>
              </a:lnSpc>
              <a:buNone/>
            </a:pPr>
            <a:r>
              <a:rPr lang="en-US" sz="2650" dirty="0">
                <a:solidFill>
                  <a:srgbClr val="FFFFFF"/>
                </a:solidFill>
                <a:latin typeface="Nunito Semi Bold" pitchFamily="34" charset="0"/>
                <a:ea typeface="Nunito Semi Bold" pitchFamily="34" charset="-122"/>
                <a:cs typeface="B Nazanin" panose="00000400000000000000" pitchFamily="2" charset="-78"/>
              </a:rPr>
              <a:t>تجربیات جمعی</a:t>
            </a:r>
            <a:endParaRPr lang="en-US" sz="2650" dirty="0">
              <a:cs typeface="B Nazanin" panose="00000400000000000000" pitchFamily="2" charset="-78"/>
            </a:endParaRPr>
          </a:p>
        </p:txBody>
      </p:sp>
      <p:sp>
        <p:nvSpPr>
          <p:cNvPr id="5" name="Text 2"/>
          <p:cNvSpPr/>
          <p:nvPr/>
        </p:nvSpPr>
        <p:spPr>
          <a:xfrm>
            <a:off x="837724" y="4602451"/>
            <a:ext cx="3442335" cy="383024"/>
          </a:xfrm>
          <a:prstGeom prst="rect">
            <a:avLst/>
          </a:prstGeom>
          <a:noFill/>
          <a:ln/>
        </p:spPr>
        <p:txBody>
          <a:bodyPr wrap="none" lIns="0" tIns="0" rIns="0" bIns="0" rtlCol="0" anchor="t"/>
          <a:lstStyle/>
          <a:p>
            <a:pPr marL="342900" indent="-342900">
              <a:lnSpc>
                <a:spcPts val="3000"/>
              </a:lnSpc>
              <a:buSzPct val="100000"/>
              <a:buChar char="•"/>
            </a:pPr>
            <a:r>
              <a:rPr lang="en-US" sz="2650" dirty="0">
                <a:solidFill>
                  <a:srgbClr val="FFFFFF"/>
                </a:solidFill>
                <a:latin typeface="Nunito Semi Bold" pitchFamily="34" charset="0"/>
                <a:ea typeface="Nunito Semi Bold" pitchFamily="34" charset="-122"/>
                <a:cs typeface="B Nazanin" panose="00000400000000000000" pitchFamily="2" charset="-78"/>
              </a:rPr>
              <a:t>همکاری‌های دانشی بین‌سازمانی</a:t>
            </a:r>
          </a:p>
        </p:txBody>
      </p:sp>
      <p:sp>
        <p:nvSpPr>
          <p:cNvPr id="6" name="Text 3"/>
          <p:cNvSpPr/>
          <p:nvPr/>
        </p:nvSpPr>
        <p:spPr>
          <a:xfrm>
            <a:off x="869156" y="5430620"/>
            <a:ext cx="3442335" cy="383024"/>
          </a:xfrm>
          <a:prstGeom prst="rect">
            <a:avLst/>
          </a:prstGeom>
          <a:noFill/>
          <a:ln/>
        </p:spPr>
        <p:txBody>
          <a:bodyPr wrap="none" lIns="0" tIns="0" rIns="0" bIns="0" rtlCol="0" anchor="t"/>
          <a:lstStyle/>
          <a:p>
            <a:pPr marL="342900" indent="-342900">
              <a:lnSpc>
                <a:spcPts val="3000"/>
              </a:lnSpc>
              <a:buSzPct val="100000"/>
              <a:buChar char="•"/>
            </a:pPr>
            <a:r>
              <a:rPr lang="en-US" sz="2650" dirty="0">
                <a:solidFill>
                  <a:srgbClr val="FFFFFF"/>
                </a:solidFill>
                <a:latin typeface="Nunito Semi Bold" pitchFamily="34" charset="0"/>
                <a:ea typeface="Nunito Semi Bold" pitchFamily="34" charset="-122"/>
                <a:cs typeface="B Nazanin" panose="00000400000000000000" pitchFamily="2" charset="-78"/>
              </a:rPr>
              <a:t>تجربیات گروهی پروژه‌های مهم</a:t>
            </a:r>
          </a:p>
        </p:txBody>
      </p:sp>
      <p:sp>
        <p:nvSpPr>
          <p:cNvPr id="7" name="Text 4"/>
          <p:cNvSpPr/>
          <p:nvPr/>
        </p:nvSpPr>
        <p:spPr>
          <a:xfrm>
            <a:off x="900589" y="6244471"/>
            <a:ext cx="3442335" cy="383024"/>
          </a:xfrm>
          <a:prstGeom prst="rect">
            <a:avLst/>
          </a:prstGeom>
          <a:noFill/>
          <a:ln/>
        </p:spPr>
        <p:txBody>
          <a:bodyPr wrap="none" lIns="0" tIns="0" rIns="0" bIns="0" rtlCol="0" anchor="t"/>
          <a:lstStyle/>
          <a:p>
            <a:pPr marL="342900" indent="-342900">
              <a:lnSpc>
                <a:spcPts val="3000"/>
              </a:lnSpc>
              <a:buSzPct val="100000"/>
              <a:buChar char="•"/>
            </a:pPr>
            <a:r>
              <a:rPr lang="en-US" sz="2650" dirty="0">
                <a:solidFill>
                  <a:srgbClr val="FFFFFF"/>
                </a:solidFill>
                <a:latin typeface="Nunito Semi Bold" pitchFamily="34" charset="0"/>
                <a:ea typeface="Nunito Semi Bold" pitchFamily="34" charset="-122"/>
                <a:cs typeface="B Nazanin" panose="00000400000000000000" pitchFamily="2" charset="-78"/>
              </a:rPr>
              <a:t>درس‌های آموخته از حوادث</a:t>
            </a:r>
          </a:p>
        </p:txBody>
      </p:sp>
      <p:sp>
        <p:nvSpPr>
          <p:cNvPr id="8" name="Text 5"/>
          <p:cNvSpPr/>
          <p:nvPr/>
        </p:nvSpPr>
        <p:spPr>
          <a:xfrm>
            <a:off x="4934426" y="3734991"/>
            <a:ext cx="3379470" cy="422315"/>
          </a:xfrm>
          <a:prstGeom prst="rect">
            <a:avLst/>
          </a:prstGeom>
          <a:noFill/>
          <a:ln/>
        </p:spPr>
        <p:txBody>
          <a:bodyPr wrap="none" lIns="0" tIns="0" rIns="0" bIns="0" rtlCol="0" anchor="t"/>
          <a:lstStyle/>
          <a:p>
            <a:pPr marL="0" indent="0" algn="r" rtl="1">
              <a:lnSpc>
                <a:spcPts val="3300"/>
              </a:lnSpc>
              <a:buNone/>
            </a:pPr>
            <a:r>
              <a:rPr lang="en-US" sz="2650" dirty="0">
                <a:solidFill>
                  <a:srgbClr val="FFFFFF"/>
                </a:solidFill>
                <a:latin typeface="Nunito Semi Bold" pitchFamily="34" charset="0"/>
                <a:ea typeface="Nunito Semi Bold" pitchFamily="34" charset="-122"/>
                <a:cs typeface="B Nazanin" panose="00000400000000000000" pitchFamily="2" charset="-78"/>
              </a:rPr>
              <a:t>مستندسازی</a:t>
            </a:r>
            <a:endParaRPr lang="en-US" sz="2650" dirty="0">
              <a:cs typeface="B Nazanin" panose="00000400000000000000" pitchFamily="2" charset="-78"/>
            </a:endParaRPr>
          </a:p>
        </p:txBody>
      </p:sp>
      <p:sp>
        <p:nvSpPr>
          <p:cNvPr id="9" name="Text 6"/>
          <p:cNvSpPr/>
          <p:nvPr/>
        </p:nvSpPr>
        <p:spPr>
          <a:xfrm>
            <a:off x="4871561" y="4588133"/>
            <a:ext cx="3442335" cy="383024"/>
          </a:xfrm>
          <a:prstGeom prst="rect">
            <a:avLst/>
          </a:prstGeom>
          <a:noFill/>
          <a:ln/>
        </p:spPr>
        <p:txBody>
          <a:bodyPr wrap="none" lIns="0" tIns="0" rIns="0" bIns="0" rtlCol="0" anchor="t"/>
          <a:lstStyle/>
          <a:p>
            <a:pPr marL="342900" indent="-342900" algn="r" rtl="1">
              <a:lnSpc>
                <a:spcPts val="3000"/>
              </a:lnSpc>
              <a:buSzPct val="100000"/>
              <a:buChar char="•"/>
            </a:pPr>
            <a:r>
              <a:rPr lang="en-US" sz="2650" dirty="0">
                <a:solidFill>
                  <a:srgbClr val="FFFFFF"/>
                </a:solidFill>
                <a:latin typeface="Nunito Semi Bold" pitchFamily="34" charset="0"/>
                <a:ea typeface="Nunito Semi Bold" pitchFamily="34" charset="-122"/>
                <a:cs typeface="B Nazanin" panose="00000400000000000000" pitchFamily="2" charset="-78"/>
              </a:rPr>
              <a:t>روایت‌های سازمانی</a:t>
            </a:r>
          </a:p>
        </p:txBody>
      </p:sp>
      <p:sp>
        <p:nvSpPr>
          <p:cNvPr id="10" name="Text 7"/>
          <p:cNvSpPr/>
          <p:nvPr/>
        </p:nvSpPr>
        <p:spPr>
          <a:xfrm>
            <a:off x="4871561" y="5430620"/>
            <a:ext cx="3442335" cy="383024"/>
          </a:xfrm>
          <a:prstGeom prst="rect">
            <a:avLst/>
          </a:prstGeom>
          <a:noFill/>
          <a:ln/>
        </p:spPr>
        <p:txBody>
          <a:bodyPr wrap="none" lIns="0" tIns="0" rIns="0" bIns="0" rtlCol="0" anchor="t"/>
          <a:lstStyle/>
          <a:p>
            <a:pPr marL="342900" indent="-342900">
              <a:lnSpc>
                <a:spcPts val="3000"/>
              </a:lnSpc>
              <a:buSzPct val="100000"/>
              <a:buChar char="•"/>
            </a:pPr>
            <a:r>
              <a:rPr lang="en-US" sz="2650" dirty="0">
                <a:solidFill>
                  <a:srgbClr val="FFFFFF"/>
                </a:solidFill>
                <a:latin typeface="Nunito Semi Bold" pitchFamily="34" charset="0"/>
                <a:ea typeface="Nunito Semi Bold" pitchFamily="34" charset="-122"/>
                <a:cs typeface="B Nazanin" panose="00000400000000000000" pitchFamily="2" charset="-78"/>
              </a:rPr>
              <a:t>موردنویسی تخصصی</a:t>
            </a:r>
          </a:p>
        </p:txBody>
      </p:sp>
      <p:sp>
        <p:nvSpPr>
          <p:cNvPr id="11" name="Text 8"/>
          <p:cNvSpPr/>
          <p:nvPr/>
        </p:nvSpPr>
        <p:spPr>
          <a:xfrm>
            <a:off x="4902993" y="6244471"/>
            <a:ext cx="3442335" cy="383024"/>
          </a:xfrm>
          <a:prstGeom prst="rect">
            <a:avLst/>
          </a:prstGeom>
          <a:noFill/>
          <a:ln/>
        </p:spPr>
        <p:txBody>
          <a:bodyPr wrap="none" lIns="0" tIns="0" rIns="0" bIns="0" rtlCol="0" anchor="t"/>
          <a:lstStyle/>
          <a:p>
            <a:pPr marL="342900" indent="-342900">
              <a:lnSpc>
                <a:spcPts val="3000"/>
              </a:lnSpc>
              <a:buSzPct val="100000"/>
              <a:buChar char="•"/>
            </a:pPr>
            <a:r>
              <a:rPr lang="en-US" sz="2650" dirty="0">
                <a:solidFill>
                  <a:srgbClr val="FFFFFF"/>
                </a:solidFill>
                <a:latin typeface="Nunito Semi Bold" pitchFamily="34" charset="0"/>
                <a:ea typeface="Nunito Semi Bold" pitchFamily="34" charset="-122"/>
                <a:cs typeface="B Nazanin" panose="00000400000000000000" pitchFamily="2" charset="-78"/>
              </a:rPr>
              <a:t>تحلیل علل و معلول‌ها</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ext 0"/>
          <p:cNvSpPr/>
          <p:nvPr/>
        </p:nvSpPr>
        <p:spPr>
          <a:xfrm>
            <a:off x="8160186" y="2171105"/>
            <a:ext cx="5632490" cy="704017"/>
          </a:xfrm>
          <a:prstGeom prst="rect">
            <a:avLst/>
          </a:prstGeom>
          <a:noFill/>
          <a:ln/>
        </p:spPr>
        <p:txBody>
          <a:bodyPr wrap="none" lIns="0" tIns="0" rIns="0" bIns="0" rtlCol="0" anchor="t"/>
          <a:lstStyle/>
          <a:p>
            <a:pPr marL="0" indent="0" algn="r" rtl="1">
              <a:lnSpc>
                <a:spcPts val="5500"/>
              </a:lnSpc>
              <a:buNone/>
            </a:pPr>
            <a:r>
              <a:rPr lang="en-US" sz="4400" dirty="0">
                <a:solidFill>
                  <a:srgbClr val="FFFFFF"/>
                </a:solidFill>
                <a:latin typeface="Nunito Semi Bold" pitchFamily="34" charset="0"/>
                <a:ea typeface="Nunito Semi Bold" pitchFamily="34" charset="-122"/>
                <a:cs typeface="B Titr" panose="00000700000000000000" pitchFamily="2" charset="-78"/>
              </a:rPr>
              <a:t>موارد غیرقابل ثبت</a:t>
            </a:r>
            <a:endParaRPr lang="en-US" sz="4400" dirty="0">
              <a:cs typeface="B Titr" panose="00000700000000000000" pitchFamily="2" charset="-78"/>
            </a:endParaRPr>
          </a:p>
        </p:txBody>
      </p:sp>
      <p:sp>
        <p:nvSpPr>
          <p:cNvPr id="3" name="Shape 1"/>
          <p:cNvSpPr/>
          <p:nvPr/>
        </p:nvSpPr>
        <p:spPr>
          <a:xfrm>
            <a:off x="9633942" y="3353872"/>
            <a:ext cx="4158734" cy="1418153"/>
          </a:xfrm>
          <a:prstGeom prst="roundRect">
            <a:avLst>
              <a:gd name="adj" fmla="val 25320"/>
            </a:avLst>
          </a:prstGeom>
          <a:solidFill>
            <a:srgbClr val="00002E">
              <a:alpha val="75000"/>
            </a:srgbClr>
          </a:solidFill>
          <a:ln w="30480">
            <a:solidFill>
              <a:srgbClr val="F2B42D"/>
            </a:solidFill>
            <a:prstDash val="solid"/>
          </a:ln>
        </p:spPr>
      </p:sp>
      <p:sp>
        <p:nvSpPr>
          <p:cNvPr id="4" name="Text 2"/>
          <p:cNvSpPr/>
          <p:nvPr/>
        </p:nvSpPr>
        <p:spPr>
          <a:xfrm>
            <a:off x="10706695" y="3623667"/>
            <a:ext cx="2816185" cy="351949"/>
          </a:xfrm>
          <a:prstGeom prst="rect">
            <a:avLst/>
          </a:prstGeom>
          <a:noFill/>
          <a:ln/>
        </p:spPr>
        <p:txBody>
          <a:bodyPr wrap="none" lIns="0" tIns="0" rIns="0" bIns="0" rtlCol="0" anchor="t"/>
          <a:lstStyle/>
          <a:p>
            <a:pPr marL="0" indent="0" algn="r" rtl="1">
              <a:lnSpc>
                <a:spcPts val="2750"/>
              </a:lnSpc>
              <a:buNone/>
            </a:pPr>
            <a:r>
              <a:rPr lang="en-US" sz="2200" b="1" dirty="0">
                <a:solidFill>
                  <a:srgbClr val="FFFFFF"/>
                </a:solidFill>
                <a:latin typeface="Nunito Semi Bold" pitchFamily="34" charset="0"/>
                <a:ea typeface="Nunito Semi Bold" pitchFamily="34" charset="-122"/>
                <a:cs typeface="B Nazanin" panose="00000400000000000000" pitchFamily="2" charset="-78"/>
              </a:rPr>
              <a:t>تکراری بودن</a:t>
            </a:r>
            <a:endParaRPr lang="en-US" sz="2200" b="1" dirty="0">
              <a:cs typeface="B Nazanin" panose="00000400000000000000" pitchFamily="2" charset="-78"/>
            </a:endParaRPr>
          </a:p>
        </p:txBody>
      </p:sp>
      <p:sp>
        <p:nvSpPr>
          <p:cNvPr id="5" name="Text 3"/>
          <p:cNvSpPr/>
          <p:nvPr/>
        </p:nvSpPr>
        <p:spPr>
          <a:xfrm>
            <a:off x="9903738" y="4119205"/>
            <a:ext cx="3619143" cy="383024"/>
          </a:xfrm>
          <a:prstGeom prst="rect">
            <a:avLst/>
          </a:prstGeom>
          <a:noFill/>
          <a:ln/>
        </p:spPr>
        <p:txBody>
          <a:bodyPr wrap="none" lIns="0" tIns="0" rIns="0" bIns="0" rtlCol="0" anchor="t"/>
          <a:lstStyle/>
          <a:p>
            <a:pPr>
              <a:lnSpc>
                <a:spcPts val="2750"/>
              </a:lnSpc>
            </a:pPr>
            <a:r>
              <a:rPr lang="en-US" sz="2200" b="1" dirty="0">
                <a:solidFill>
                  <a:srgbClr val="FFFFFF"/>
                </a:solidFill>
                <a:latin typeface="Nunito Semi Bold" pitchFamily="34" charset="0"/>
                <a:ea typeface="Nunito Semi Bold" pitchFamily="34" charset="-122"/>
                <a:cs typeface="B Nazanin" panose="00000400000000000000" pitchFamily="2" charset="-78"/>
              </a:rPr>
              <a:t>کارهایی که قبلاً انجام شده</a:t>
            </a:r>
          </a:p>
        </p:txBody>
      </p:sp>
      <p:sp>
        <p:nvSpPr>
          <p:cNvPr id="6" name="Shape 4"/>
          <p:cNvSpPr/>
          <p:nvPr/>
        </p:nvSpPr>
        <p:spPr>
          <a:xfrm>
            <a:off x="5235893" y="3353872"/>
            <a:ext cx="4158734" cy="1418153"/>
          </a:xfrm>
          <a:prstGeom prst="roundRect">
            <a:avLst>
              <a:gd name="adj" fmla="val 25320"/>
            </a:avLst>
          </a:prstGeom>
          <a:solidFill>
            <a:srgbClr val="00002E">
              <a:alpha val="75000"/>
            </a:srgbClr>
          </a:solidFill>
          <a:ln w="30480">
            <a:solidFill>
              <a:srgbClr val="D7425E"/>
            </a:solidFill>
            <a:prstDash val="solid"/>
          </a:ln>
        </p:spPr>
      </p:sp>
      <p:sp>
        <p:nvSpPr>
          <p:cNvPr id="7" name="Text 5"/>
          <p:cNvSpPr/>
          <p:nvPr/>
        </p:nvSpPr>
        <p:spPr>
          <a:xfrm>
            <a:off x="6308646" y="3623667"/>
            <a:ext cx="2816185" cy="351949"/>
          </a:xfrm>
          <a:prstGeom prst="rect">
            <a:avLst/>
          </a:prstGeom>
          <a:noFill/>
          <a:ln/>
        </p:spPr>
        <p:txBody>
          <a:bodyPr wrap="none" lIns="0" tIns="0" rIns="0" bIns="0" rtlCol="0" anchor="t"/>
          <a:lstStyle/>
          <a:p>
            <a:pPr indent="0">
              <a:lnSpc>
                <a:spcPts val="2750"/>
              </a:lnSpc>
              <a:buNone/>
            </a:pPr>
            <a:r>
              <a:rPr lang="en-US" sz="2200" b="1" dirty="0">
                <a:solidFill>
                  <a:srgbClr val="FFFFFF"/>
                </a:solidFill>
                <a:latin typeface="Nunito Semi Bold" pitchFamily="34" charset="0"/>
                <a:ea typeface="Nunito Semi Bold" pitchFamily="34" charset="-122"/>
                <a:cs typeface="B Nazanin" panose="00000400000000000000" pitchFamily="2" charset="-78"/>
              </a:rPr>
              <a:t>خارج از مأموریت سازمان</a:t>
            </a:r>
          </a:p>
        </p:txBody>
      </p:sp>
      <p:sp>
        <p:nvSpPr>
          <p:cNvPr id="8" name="Text 6"/>
          <p:cNvSpPr/>
          <p:nvPr/>
        </p:nvSpPr>
        <p:spPr>
          <a:xfrm>
            <a:off x="5505688" y="4119205"/>
            <a:ext cx="3619143" cy="383024"/>
          </a:xfrm>
          <a:prstGeom prst="rect">
            <a:avLst/>
          </a:prstGeom>
          <a:noFill/>
          <a:ln/>
        </p:spPr>
        <p:txBody>
          <a:bodyPr wrap="none" lIns="0" tIns="0" rIns="0" bIns="0" rtlCol="0" anchor="t"/>
          <a:lstStyle/>
          <a:p>
            <a:pPr>
              <a:lnSpc>
                <a:spcPts val="2750"/>
              </a:lnSpc>
            </a:pPr>
            <a:r>
              <a:rPr lang="en-US" sz="2200" b="1" dirty="0">
                <a:solidFill>
                  <a:srgbClr val="FFFFFF"/>
                </a:solidFill>
                <a:latin typeface="Nunito Semi Bold" pitchFamily="34" charset="0"/>
                <a:ea typeface="Nunito Semi Bold" pitchFamily="34" charset="-122"/>
                <a:cs typeface="B Nazanin" panose="00000400000000000000" pitchFamily="2" charset="-78"/>
              </a:rPr>
              <a:t>فعالیت‌های غیرمرتبط</a:t>
            </a:r>
          </a:p>
        </p:txBody>
      </p:sp>
      <p:sp>
        <p:nvSpPr>
          <p:cNvPr id="9" name="Shape 7"/>
          <p:cNvSpPr/>
          <p:nvPr/>
        </p:nvSpPr>
        <p:spPr>
          <a:xfrm>
            <a:off x="837724" y="3353872"/>
            <a:ext cx="4158853" cy="1418153"/>
          </a:xfrm>
          <a:prstGeom prst="roundRect">
            <a:avLst>
              <a:gd name="adj" fmla="val 25320"/>
            </a:avLst>
          </a:prstGeom>
          <a:solidFill>
            <a:srgbClr val="00002E">
              <a:alpha val="75000"/>
            </a:srgbClr>
          </a:solidFill>
          <a:ln w="30480">
            <a:solidFill>
              <a:srgbClr val="DD785E"/>
            </a:solidFill>
            <a:prstDash val="solid"/>
          </a:ln>
        </p:spPr>
      </p:sp>
      <p:sp>
        <p:nvSpPr>
          <p:cNvPr id="10" name="Text 8"/>
          <p:cNvSpPr/>
          <p:nvPr/>
        </p:nvSpPr>
        <p:spPr>
          <a:xfrm>
            <a:off x="1910596" y="3623667"/>
            <a:ext cx="2816185" cy="351949"/>
          </a:xfrm>
          <a:prstGeom prst="rect">
            <a:avLst/>
          </a:prstGeom>
          <a:noFill/>
          <a:ln/>
        </p:spPr>
        <p:txBody>
          <a:bodyPr wrap="none" lIns="0" tIns="0" rIns="0" bIns="0" rtlCol="0" anchor="t"/>
          <a:lstStyle/>
          <a:p>
            <a:pPr indent="0">
              <a:lnSpc>
                <a:spcPts val="2750"/>
              </a:lnSpc>
              <a:buNone/>
            </a:pPr>
            <a:r>
              <a:rPr lang="en-US" sz="2200" b="1" dirty="0">
                <a:solidFill>
                  <a:srgbClr val="FFFFFF"/>
                </a:solidFill>
                <a:latin typeface="Nunito Semi Bold" pitchFamily="34" charset="0"/>
                <a:ea typeface="Nunito Semi Bold" pitchFamily="34" charset="-122"/>
                <a:cs typeface="B Nazanin" panose="00000400000000000000" pitchFamily="2" charset="-78"/>
              </a:rPr>
              <a:t>دارای دستورالعمل موجود</a:t>
            </a:r>
          </a:p>
        </p:txBody>
      </p:sp>
      <p:sp>
        <p:nvSpPr>
          <p:cNvPr id="11" name="Text 9"/>
          <p:cNvSpPr/>
          <p:nvPr/>
        </p:nvSpPr>
        <p:spPr>
          <a:xfrm>
            <a:off x="1107519" y="4119205"/>
            <a:ext cx="3619262" cy="383024"/>
          </a:xfrm>
          <a:prstGeom prst="rect">
            <a:avLst/>
          </a:prstGeom>
          <a:noFill/>
          <a:ln/>
        </p:spPr>
        <p:txBody>
          <a:bodyPr wrap="none" lIns="0" tIns="0" rIns="0" bIns="0" rtlCol="0" anchor="t"/>
          <a:lstStyle/>
          <a:p>
            <a:pPr>
              <a:lnSpc>
                <a:spcPts val="2750"/>
              </a:lnSpc>
            </a:pPr>
            <a:r>
              <a:rPr lang="en-US" sz="2200" b="1" dirty="0">
                <a:solidFill>
                  <a:srgbClr val="FFFFFF"/>
                </a:solidFill>
                <a:latin typeface="Nunito Semi Bold" pitchFamily="34" charset="0"/>
                <a:ea typeface="Nunito Semi Bold" pitchFamily="34" charset="-122"/>
                <a:cs typeface="B Nazanin" panose="00000400000000000000" pitchFamily="2" charset="-78"/>
              </a:rPr>
              <a:t>فرآیندهای استاندارد شده</a:t>
            </a:r>
          </a:p>
        </p:txBody>
      </p:sp>
      <p:sp>
        <p:nvSpPr>
          <p:cNvPr id="12" name="Shape 10"/>
          <p:cNvSpPr/>
          <p:nvPr/>
        </p:nvSpPr>
        <p:spPr>
          <a:xfrm>
            <a:off x="837724" y="5041225"/>
            <a:ext cx="12954952" cy="1017151"/>
          </a:xfrm>
          <a:prstGeom prst="roundRect">
            <a:avLst>
              <a:gd name="adj" fmla="val 35302"/>
            </a:avLst>
          </a:prstGeom>
          <a:solidFill>
            <a:srgbClr val="483304"/>
          </a:solidFill>
          <a:ln/>
        </p:spPr>
        <p:txBody>
          <a:bodyPr/>
          <a:lstStyle/>
          <a:p>
            <a:r>
              <a:rPr lang="fa-IR" sz="2000" dirty="0" smtClean="0">
                <a:solidFill>
                  <a:srgbClr val="FF0000"/>
                </a:solidFill>
                <a:cs typeface="B Titr" panose="00000700000000000000" pitchFamily="2" charset="-78"/>
              </a:rPr>
              <a:t>نکته: </a:t>
            </a:r>
            <a:endParaRPr lang="fa-IR" sz="2000" dirty="0">
              <a:solidFill>
                <a:srgbClr val="FF0000"/>
              </a:solidFill>
              <a:cs typeface="B Titr" panose="00000700000000000000" pitchFamily="2" charset="-78"/>
            </a:endParaRPr>
          </a:p>
        </p:txBody>
      </p:sp>
      <p:pic>
        <p:nvPicPr>
          <p:cNvPr id="13" name="Image 0" descr="preencoded.png"/>
          <p:cNvPicPr>
            <a:picLocks noChangeAspect="1"/>
          </p:cNvPicPr>
          <p:nvPr/>
        </p:nvPicPr>
        <p:blipFill>
          <a:blip r:embed="rId3"/>
          <a:stretch>
            <a:fillRect/>
          </a:stretch>
        </p:blipFill>
        <p:spPr>
          <a:xfrm>
            <a:off x="1077039" y="5405199"/>
            <a:ext cx="299204" cy="239316"/>
          </a:xfrm>
          <a:prstGeom prst="rect">
            <a:avLst/>
          </a:prstGeom>
        </p:spPr>
      </p:pic>
      <p:sp>
        <p:nvSpPr>
          <p:cNvPr id="14" name="Text 11"/>
          <p:cNvSpPr/>
          <p:nvPr/>
        </p:nvSpPr>
        <p:spPr>
          <a:xfrm>
            <a:off x="1585078" y="5453003"/>
            <a:ext cx="11937802" cy="383024"/>
          </a:xfrm>
          <a:prstGeom prst="rect">
            <a:avLst/>
          </a:prstGeom>
          <a:noFill/>
          <a:ln/>
        </p:spPr>
        <p:txBody>
          <a:bodyPr wrap="none" lIns="0" tIns="0" rIns="0" bIns="0" rtlCol="0" anchor="t"/>
          <a:lstStyle/>
          <a:p>
            <a:pPr marL="0" indent="0" algn="r" rtl="1">
              <a:lnSpc>
                <a:spcPts val="3000"/>
              </a:lnSpc>
              <a:buNone/>
            </a:pPr>
            <a:r>
              <a:rPr lang="fa-IR" sz="2200" b="1" dirty="0">
                <a:solidFill>
                  <a:srgbClr val="FFFF00"/>
                </a:solidFill>
                <a:latin typeface="Nunito Semi Bold" pitchFamily="34" charset="0"/>
                <a:ea typeface="Nunito Semi Bold" pitchFamily="34" charset="-122"/>
                <a:cs typeface="B Nazanin" panose="00000400000000000000" pitchFamily="2" charset="-78"/>
              </a:rPr>
              <a:t>ا</a:t>
            </a:r>
            <a:r>
              <a:rPr lang="en-US" sz="2200" b="1" dirty="0" err="1" smtClean="0">
                <a:solidFill>
                  <a:srgbClr val="FFFF00"/>
                </a:solidFill>
                <a:latin typeface="Nunito Semi Bold" pitchFamily="34" charset="0"/>
                <a:ea typeface="Nunito Semi Bold" pitchFamily="34" charset="-122"/>
                <a:cs typeface="B Nazanin" panose="00000400000000000000" pitchFamily="2" charset="-78"/>
              </a:rPr>
              <a:t>مور</a:t>
            </a:r>
            <a:r>
              <a:rPr lang="en-US" sz="2200" b="1" dirty="0" smtClean="0">
                <a:solidFill>
                  <a:srgbClr val="FFFF00"/>
                </a:solidFill>
                <a:latin typeface="Nunito Semi Bold" pitchFamily="34" charset="0"/>
                <a:ea typeface="Nunito Semi Bold" pitchFamily="34" charset="-122"/>
                <a:cs typeface="B Nazanin" panose="00000400000000000000" pitchFamily="2" charset="-78"/>
              </a:rPr>
              <a:t> </a:t>
            </a:r>
            <a:r>
              <a:rPr lang="en-US" sz="2200" b="1" dirty="0">
                <a:solidFill>
                  <a:srgbClr val="FFFF00"/>
                </a:solidFill>
                <a:latin typeface="Nunito Semi Bold" pitchFamily="34" charset="0"/>
                <a:ea typeface="Nunito Semi Bold" pitchFamily="34" charset="-122"/>
                <a:cs typeface="B Nazanin" panose="00000400000000000000" pitchFamily="2" charset="-78"/>
              </a:rPr>
              <a:t>بدیهی و پیاده‌سازی قوانین عادی نیز جزء تجربه </a:t>
            </a:r>
            <a:r>
              <a:rPr lang="en-US" sz="2200" b="1" dirty="0" err="1">
                <a:solidFill>
                  <a:srgbClr val="FFFF00"/>
                </a:solidFill>
                <a:latin typeface="Nunito Semi Bold" pitchFamily="34" charset="0"/>
                <a:ea typeface="Nunito Semi Bold" pitchFamily="34" charset="-122"/>
                <a:cs typeface="B Nazanin" panose="00000400000000000000" pitchFamily="2" charset="-78"/>
              </a:rPr>
              <a:t>محسوب</a:t>
            </a:r>
            <a:r>
              <a:rPr lang="en-US" sz="2200" b="1" dirty="0">
                <a:solidFill>
                  <a:srgbClr val="FFFF00"/>
                </a:solidFill>
                <a:latin typeface="Nunito Semi Bold" pitchFamily="34" charset="0"/>
                <a:ea typeface="Nunito Semi Bold" pitchFamily="34" charset="-122"/>
                <a:cs typeface="B Nazanin" panose="00000400000000000000" pitchFamily="2" charset="-78"/>
              </a:rPr>
              <a:t> </a:t>
            </a:r>
            <a:r>
              <a:rPr lang="en-US" sz="2200" b="1" dirty="0" err="1" smtClean="0">
                <a:solidFill>
                  <a:srgbClr val="FFFF00"/>
                </a:solidFill>
                <a:latin typeface="Nunito Semi Bold" pitchFamily="34" charset="0"/>
                <a:ea typeface="Nunito Semi Bold" pitchFamily="34" charset="-122"/>
                <a:cs typeface="B Nazanin" panose="00000400000000000000" pitchFamily="2" charset="-78"/>
              </a:rPr>
              <a:t>نمی‌شوند</a:t>
            </a:r>
            <a:r>
              <a:rPr lang="en-US" sz="2200" b="1" dirty="0" smtClean="0">
                <a:solidFill>
                  <a:srgbClr val="FFFF00"/>
                </a:solidFill>
                <a:latin typeface="Nunito Semi Bold" pitchFamily="34" charset="0"/>
                <a:ea typeface="Nunito Semi Bold" pitchFamily="34" charset="-122"/>
                <a:cs typeface="B Nazanin" panose="00000400000000000000" pitchFamily="2" charset="-78"/>
              </a:rPr>
              <a:t>.</a:t>
            </a:r>
            <a:endParaRPr lang="en-US" sz="2200" b="1" dirty="0">
              <a:solidFill>
                <a:srgbClr val="FFFF00"/>
              </a:solidFill>
              <a:latin typeface="Nunito Semi Bold" pitchFamily="34" charset="0"/>
              <a:ea typeface="Nunito Semi Bold" pitchFamily="34" charset="-122"/>
              <a:cs typeface="B Nazanin" panose="00000400000000000000" pitchFamily="2" charset="-78"/>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ext 0"/>
          <p:cNvSpPr/>
          <p:nvPr/>
        </p:nvSpPr>
        <p:spPr>
          <a:xfrm>
            <a:off x="7664768" y="1092041"/>
            <a:ext cx="6127909" cy="704017"/>
          </a:xfrm>
          <a:prstGeom prst="rect">
            <a:avLst/>
          </a:prstGeom>
          <a:noFill/>
          <a:ln/>
        </p:spPr>
        <p:txBody>
          <a:bodyPr wrap="none" lIns="0" tIns="0" rIns="0" bIns="0" rtlCol="0" anchor="t"/>
          <a:lstStyle/>
          <a:p>
            <a:pPr marL="0" indent="0" algn="r" rtl="1">
              <a:lnSpc>
                <a:spcPts val="5500"/>
              </a:lnSpc>
              <a:buNone/>
            </a:pPr>
            <a:r>
              <a:rPr lang="en-US" sz="4400" dirty="0">
                <a:solidFill>
                  <a:srgbClr val="FFFFFF"/>
                </a:solidFill>
                <a:latin typeface="Nunito Semi Bold" pitchFamily="34" charset="0"/>
                <a:ea typeface="Nunito Semi Bold" pitchFamily="34" charset="-122"/>
                <a:cs typeface="B Titr" panose="00000700000000000000" pitchFamily="2" charset="-78"/>
              </a:rPr>
              <a:t>نقش زمان در سنجش تجربه</a:t>
            </a:r>
            <a:endParaRPr lang="en-US" sz="4400" dirty="0">
              <a:cs typeface="B Titr" panose="00000700000000000000" pitchFamily="2" charset="-78"/>
            </a:endParaRPr>
          </a:p>
        </p:txBody>
      </p:sp>
      <p:sp>
        <p:nvSpPr>
          <p:cNvPr id="3" name="Shape 1"/>
          <p:cNvSpPr/>
          <p:nvPr/>
        </p:nvSpPr>
        <p:spPr>
          <a:xfrm>
            <a:off x="837724" y="4110871"/>
            <a:ext cx="12954952" cy="30480"/>
          </a:xfrm>
          <a:prstGeom prst="roundRect">
            <a:avLst>
              <a:gd name="adj" fmla="val 1178055"/>
            </a:avLst>
          </a:prstGeom>
          <a:solidFill>
            <a:srgbClr val="FFFFFF">
              <a:alpha val="24000"/>
            </a:srgbClr>
          </a:solidFill>
          <a:ln/>
        </p:spPr>
      </p:sp>
      <p:sp>
        <p:nvSpPr>
          <p:cNvPr id="4" name="Shape 2"/>
          <p:cNvSpPr/>
          <p:nvPr/>
        </p:nvSpPr>
        <p:spPr>
          <a:xfrm>
            <a:off x="11276409" y="3392865"/>
            <a:ext cx="30480" cy="718066"/>
          </a:xfrm>
          <a:prstGeom prst="roundRect">
            <a:avLst>
              <a:gd name="adj" fmla="val 1178055"/>
            </a:avLst>
          </a:prstGeom>
          <a:solidFill>
            <a:srgbClr val="F2B42D"/>
          </a:solidFill>
          <a:ln/>
        </p:spPr>
      </p:sp>
      <p:sp>
        <p:nvSpPr>
          <p:cNvPr id="5" name="Shape 3"/>
          <p:cNvSpPr/>
          <p:nvPr/>
        </p:nvSpPr>
        <p:spPr>
          <a:xfrm>
            <a:off x="11022330" y="3841611"/>
            <a:ext cx="538520" cy="538520"/>
          </a:xfrm>
          <a:prstGeom prst="roundRect">
            <a:avLst>
              <a:gd name="adj" fmla="val 66677"/>
            </a:avLst>
          </a:prstGeom>
          <a:solidFill>
            <a:srgbClr val="00002E"/>
          </a:solidFill>
          <a:ln w="22860">
            <a:solidFill>
              <a:srgbClr val="F2B42D"/>
            </a:solidFill>
            <a:prstDash val="solid"/>
          </a:ln>
        </p:spPr>
      </p:sp>
      <p:sp>
        <p:nvSpPr>
          <p:cNvPr id="6" name="Text 4"/>
          <p:cNvSpPr/>
          <p:nvPr/>
        </p:nvSpPr>
        <p:spPr>
          <a:xfrm>
            <a:off x="11122581" y="3899595"/>
            <a:ext cx="337899" cy="422434"/>
          </a:xfrm>
          <a:prstGeom prst="rect">
            <a:avLst/>
          </a:prstGeom>
          <a:noFill/>
          <a:ln/>
        </p:spPr>
        <p:txBody>
          <a:bodyPr wrap="none" lIns="0" tIns="0" rIns="0" bIns="0" rtlCol="0" anchor="t"/>
          <a:lstStyle/>
          <a:p>
            <a:pPr marL="0" indent="0" algn="ctr" rtl="1">
              <a:lnSpc>
                <a:spcPts val="2650"/>
              </a:lnSpc>
              <a:buNone/>
            </a:pPr>
            <a:r>
              <a:rPr lang="en-US" sz="2650" dirty="0">
                <a:solidFill>
                  <a:srgbClr val="FFFFFF"/>
                </a:solidFill>
                <a:latin typeface="Nunito Semi Bold" pitchFamily="34" charset="0"/>
                <a:ea typeface="Nunito Semi Bold" pitchFamily="34" charset="-122"/>
                <a:cs typeface="Nunito Semi Bold" pitchFamily="34" charset="-120"/>
              </a:rPr>
              <a:t>1</a:t>
            </a:r>
            <a:endParaRPr lang="en-US" sz="2650" dirty="0"/>
          </a:p>
        </p:txBody>
      </p:sp>
      <p:sp>
        <p:nvSpPr>
          <p:cNvPr id="7" name="Text 5"/>
          <p:cNvSpPr/>
          <p:nvPr/>
        </p:nvSpPr>
        <p:spPr>
          <a:xfrm>
            <a:off x="9883378" y="2274808"/>
            <a:ext cx="2816185" cy="351949"/>
          </a:xfrm>
          <a:prstGeom prst="rect">
            <a:avLst/>
          </a:prstGeom>
          <a:noFill/>
          <a:ln/>
        </p:spPr>
        <p:txBody>
          <a:bodyPr wrap="none" lIns="0" tIns="0" rIns="0" bIns="0" rtlCol="0" anchor="t"/>
          <a:lstStyle/>
          <a:p>
            <a:pPr marL="0" indent="0" algn="ctr" rtl="1">
              <a:lnSpc>
                <a:spcPts val="2750"/>
              </a:lnSpc>
              <a:buNone/>
            </a:pPr>
            <a:r>
              <a:rPr lang="en-US" sz="2200" b="1" dirty="0">
                <a:solidFill>
                  <a:srgbClr val="FFFFFF"/>
                </a:solidFill>
                <a:latin typeface="Nunito Semi Bold" pitchFamily="34" charset="0"/>
                <a:ea typeface="Nunito Semi Bold" pitchFamily="34" charset="-122"/>
                <a:cs typeface="B Mitra" panose="00000400000000000000" pitchFamily="2" charset="-78"/>
              </a:rPr>
              <a:t>اجرای راهکار</a:t>
            </a:r>
            <a:endParaRPr lang="en-US" sz="2200" b="1" dirty="0">
              <a:cs typeface="B Mitra" panose="00000400000000000000" pitchFamily="2" charset="-78"/>
            </a:endParaRPr>
          </a:p>
        </p:txBody>
      </p:sp>
      <p:sp>
        <p:nvSpPr>
          <p:cNvPr id="8" name="Text 6"/>
          <p:cNvSpPr/>
          <p:nvPr/>
        </p:nvSpPr>
        <p:spPr>
          <a:xfrm>
            <a:off x="9029581" y="2770346"/>
            <a:ext cx="4523780" cy="383024"/>
          </a:xfrm>
          <a:prstGeom prst="rect">
            <a:avLst/>
          </a:prstGeom>
          <a:noFill/>
          <a:ln/>
        </p:spPr>
        <p:txBody>
          <a:bodyPr wrap="none" lIns="0" tIns="0" rIns="0" bIns="0" rtlCol="0" anchor="t"/>
          <a:lstStyle/>
          <a:p>
            <a:pPr algn="ctr">
              <a:lnSpc>
                <a:spcPts val="2750"/>
              </a:lnSpc>
            </a:pPr>
            <a:r>
              <a:rPr lang="en-US" sz="2200" b="1" dirty="0">
                <a:solidFill>
                  <a:srgbClr val="FFFFFF"/>
                </a:solidFill>
                <a:latin typeface="Nunito Semi Bold" pitchFamily="34" charset="0"/>
                <a:ea typeface="Nunito Semi Bold" pitchFamily="34" charset="-122"/>
                <a:cs typeface="B Mitra" panose="00000400000000000000" pitchFamily="2" charset="-78"/>
              </a:rPr>
              <a:t>شروع پیاده‌سازی تجربه</a:t>
            </a:r>
          </a:p>
        </p:txBody>
      </p:sp>
      <p:sp>
        <p:nvSpPr>
          <p:cNvPr id="9" name="Shape 7"/>
          <p:cNvSpPr/>
          <p:nvPr/>
        </p:nvSpPr>
        <p:spPr>
          <a:xfrm>
            <a:off x="8625602" y="4110811"/>
            <a:ext cx="30480" cy="718066"/>
          </a:xfrm>
          <a:prstGeom prst="roundRect">
            <a:avLst>
              <a:gd name="adj" fmla="val 1178055"/>
            </a:avLst>
          </a:prstGeom>
          <a:solidFill>
            <a:srgbClr val="D7425E"/>
          </a:solidFill>
          <a:ln/>
        </p:spPr>
      </p:sp>
      <p:sp>
        <p:nvSpPr>
          <p:cNvPr id="10" name="Shape 8"/>
          <p:cNvSpPr/>
          <p:nvPr/>
        </p:nvSpPr>
        <p:spPr>
          <a:xfrm>
            <a:off x="8371523" y="3841611"/>
            <a:ext cx="538520" cy="538520"/>
          </a:xfrm>
          <a:prstGeom prst="roundRect">
            <a:avLst>
              <a:gd name="adj" fmla="val 66677"/>
            </a:avLst>
          </a:prstGeom>
          <a:solidFill>
            <a:srgbClr val="00002E"/>
          </a:solidFill>
          <a:ln w="22860">
            <a:solidFill>
              <a:srgbClr val="D7425E"/>
            </a:solidFill>
            <a:prstDash val="solid"/>
          </a:ln>
        </p:spPr>
      </p:sp>
      <p:sp>
        <p:nvSpPr>
          <p:cNvPr id="11" name="Text 9"/>
          <p:cNvSpPr/>
          <p:nvPr/>
        </p:nvSpPr>
        <p:spPr>
          <a:xfrm>
            <a:off x="8471773" y="3899595"/>
            <a:ext cx="337899" cy="422434"/>
          </a:xfrm>
          <a:prstGeom prst="rect">
            <a:avLst/>
          </a:prstGeom>
          <a:noFill/>
          <a:ln/>
        </p:spPr>
        <p:txBody>
          <a:bodyPr wrap="none" lIns="0" tIns="0" rIns="0" bIns="0" rtlCol="0" anchor="t"/>
          <a:lstStyle/>
          <a:p>
            <a:pPr marL="0" indent="0" algn="ctr" rtl="1">
              <a:lnSpc>
                <a:spcPts val="2650"/>
              </a:lnSpc>
              <a:buNone/>
            </a:pPr>
            <a:r>
              <a:rPr lang="en-US" sz="2650" dirty="0">
                <a:solidFill>
                  <a:srgbClr val="FFFFFF"/>
                </a:solidFill>
                <a:latin typeface="Nunito Semi Bold" pitchFamily="34" charset="0"/>
                <a:ea typeface="Nunito Semi Bold" pitchFamily="34" charset="-122"/>
                <a:cs typeface="Nunito Semi Bold" pitchFamily="34" charset="-120"/>
              </a:rPr>
              <a:t>2</a:t>
            </a:r>
            <a:endParaRPr lang="en-US" sz="2650" dirty="0"/>
          </a:p>
        </p:txBody>
      </p:sp>
      <p:sp>
        <p:nvSpPr>
          <p:cNvPr id="12" name="Text 10"/>
          <p:cNvSpPr/>
          <p:nvPr/>
        </p:nvSpPr>
        <p:spPr>
          <a:xfrm>
            <a:off x="7232571" y="5068372"/>
            <a:ext cx="2816185" cy="351949"/>
          </a:xfrm>
          <a:prstGeom prst="rect">
            <a:avLst/>
          </a:prstGeom>
          <a:noFill/>
          <a:ln/>
        </p:spPr>
        <p:txBody>
          <a:bodyPr wrap="none" lIns="0" tIns="0" rIns="0" bIns="0" rtlCol="0" anchor="t"/>
          <a:lstStyle/>
          <a:p>
            <a:pPr marL="0" indent="0" algn="ctr" rtl="1">
              <a:lnSpc>
                <a:spcPts val="2750"/>
              </a:lnSpc>
              <a:buNone/>
            </a:pPr>
            <a:r>
              <a:rPr lang="en-US" sz="2200" b="1" dirty="0">
                <a:solidFill>
                  <a:srgbClr val="FFFFFF"/>
                </a:solidFill>
                <a:latin typeface="Nunito Semi Bold" pitchFamily="34" charset="0"/>
                <a:ea typeface="Nunito Semi Bold" pitchFamily="34" charset="-122"/>
                <a:cs typeface="B Mitra" panose="00000400000000000000" pitchFamily="2" charset="-78"/>
              </a:rPr>
              <a:t>پایش حداقل یکساله</a:t>
            </a:r>
          </a:p>
        </p:txBody>
      </p:sp>
      <p:sp>
        <p:nvSpPr>
          <p:cNvPr id="13" name="Text 11"/>
          <p:cNvSpPr/>
          <p:nvPr/>
        </p:nvSpPr>
        <p:spPr>
          <a:xfrm>
            <a:off x="6378773" y="5563910"/>
            <a:ext cx="4523780" cy="383024"/>
          </a:xfrm>
          <a:prstGeom prst="rect">
            <a:avLst/>
          </a:prstGeom>
          <a:noFill/>
          <a:ln/>
        </p:spPr>
        <p:txBody>
          <a:bodyPr wrap="none" lIns="0" tIns="0" rIns="0" bIns="0" rtlCol="0" anchor="t"/>
          <a:lstStyle/>
          <a:p>
            <a:pPr algn="ctr">
              <a:lnSpc>
                <a:spcPts val="2750"/>
              </a:lnSpc>
            </a:pPr>
            <a:r>
              <a:rPr lang="en-US" sz="2200" b="1" dirty="0">
                <a:solidFill>
                  <a:srgbClr val="FFFFFF"/>
                </a:solidFill>
                <a:latin typeface="Nunito Semi Bold" pitchFamily="34" charset="0"/>
                <a:ea typeface="Nunito Semi Bold" pitchFamily="34" charset="-122"/>
                <a:cs typeface="B Mitra" panose="00000400000000000000" pitchFamily="2" charset="-78"/>
              </a:rPr>
              <a:t>ارزیابی مستمر نتایج</a:t>
            </a:r>
          </a:p>
        </p:txBody>
      </p:sp>
      <p:sp>
        <p:nvSpPr>
          <p:cNvPr id="14" name="Shape 12"/>
          <p:cNvSpPr/>
          <p:nvPr/>
        </p:nvSpPr>
        <p:spPr>
          <a:xfrm>
            <a:off x="5974794" y="3392865"/>
            <a:ext cx="30480" cy="718066"/>
          </a:xfrm>
          <a:prstGeom prst="roundRect">
            <a:avLst>
              <a:gd name="adj" fmla="val 1178055"/>
            </a:avLst>
          </a:prstGeom>
          <a:solidFill>
            <a:srgbClr val="DD785E"/>
          </a:solidFill>
          <a:ln/>
        </p:spPr>
      </p:sp>
      <p:sp>
        <p:nvSpPr>
          <p:cNvPr id="15" name="Shape 13"/>
          <p:cNvSpPr/>
          <p:nvPr/>
        </p:nvSpPr>
        <p:spPr>
          <a:xfrm>
            <a:off x="5720715" y="3841611"/>
            <a:ext cx="538520" cy="538520"/>
          </a:xfrm>
          <a:prstGeom prst="roundRect">
            <a:avLst>
              <a:gd name="adj" fmla="val 66677"/>
            </a:avLst>
          </a:prstGeom>
          <a:solidFill>
            <a:srgbClr val="00002E"/>
          </a:solidFill>
          <a:ln w="22860">
            <a:solidFill>
              <a:srgbClr val="DD785E"/>
            </a:solidFill>
            <a:prstDash val="solid"/>
          </a:ln>
        </p:spPr>
      </p:sp>
      <p:sp>
        <p:nvSpPr>
          <p:cNvPr id="16" name="Text 14"/>
          <p:cNvSpPr/>
          <p:nvPr/>
        </p:nvSpPr>
        <p:spPr>
          <a:xfrm>
            <a:off x="5820966" y="3899595"/>
            <a:ext cx="337899" cy="422434"/>
          </a:xfrm>
          <a:prstGeom prst="rect">
            <a:avLst/>
          </a:prstGeom>
          <a:noFill/>
          <a:ln/>
        </p:spPr>
        <p:txBody>
          <a:bodyPr wrap="none" lIns="0" tIns="0" rIns="0" bIns="0" rtlCol="0" anchor="t"/>
          <a:lstStyle/>
          <a:p>
            <a:pPr marL="0" indent="0" algn="ctr" rtl="1">
              <a:lnSpc>
                <a:spcPts val="2650"/>
              </a:lnSpc>
              <a:buNone/>
            </a:pPr>
            <a:r>
              <a:rPr lang="en-US" sz="2650" dirty="0">
                <a:solidFill>
                  <a:srgbClr val="FFFFFF"/>
                </a:solidFill>
                <a:latin typeface="Nunito Semi Bold" pitchFamily="34" charset="0"/>
                <a:ea typeface="Nunito Semi Bold" pitchFamily="34" charset="-122"/>
                <a:cs typeface="Nunito Semi Bold" pitchFamily="34" charset="-120"/>
              </a:rPr>
              <a:t>3</a:t>
            </a:r>
            <a:endParaRPr lang="en-US" sz="2650" dirty="0"/>
          </a:p>
        </p:txBody>
      </p:sp>
      <p:sp>
        <p:nvSpPr>
          <p:cNvPr id="17" name="Text 15"/>
          <p:cNvSpPr/>
          <p:nvPr/>
        </p:nvSpPr>
        <p:spPr>
          <a:xfrm>
            <a:off x="4581763" y="2274808"/>
            <a:ext cx="2816185" cy="351949"/>
          </a:xfrm>
          <a:prstGeom prst="rect">
            <a:avLst/>
          </a:prstGeom>
          <a:noFill/>
          <a:ln/>
        </p:spPr>
        <p:txBody>
          <a:bodyPr wrap="none" lIns="0" tIns="0" rIns="0" bIns="0" rtlCol="0" anchor="t"/>
          <a:lstStyle/>
          <a:p>
            <a:pPr indent="0" algn="ctr">
              <a:lnSpc>
                <a:spcPts val="2750"/>
              </a:lnSpc>
              <a:buNone/>
            </a:pPr>
            <a:r>
              <a:rPr lang="en-US" sz="2200" b="1" dirty="0">
                <a:solidFill>
                  <a:srgbClr val="FFFFFF"/>
                </a:solidFill>
                <a:latin typeface="Nunito Semi Bold" pitchFamily="34" charset="0"/>
                <a:ea typeface="Nunito Semi Bold" pitchFamily="34" charset="-122"/>
                <a:cs typeface="B Mitra" panose="00000400000000000000" pitchFamily="2" charset="-78"/>
              </a:rPr>
              <a:t>مقایسه با گذشته</a:t>
            </a:r>
          </a:p>
        </p:txBody>
      </p:sp>
      <p:sp>
        <p:nvSpPr>
          <p:cNvPr id="18" name="Text 16"/>
          <p:cNvSpPr/>
          <p:nvPr/>
        </p:nvSpPr>
        <p:spPr>
          <a:xfrm>
            <a:off x="3743384" y="2770346"/>
            <a:ext cx="4523780" cy="383024"/>
          </a:xfrm>
          <a:prstGeom prst="rect">
            <a:avLst/>
          </a:prstGeom>
          <a:noFill/>
          <a:ln/>
        </p:spPr>
        <p:txBody>
          <a:bodyPr wrap="none" lIns="0" tIns="0" rIns="0" bIns="0" rtlCol="0" anchor="t"/>
          <a:lstStyle/>
          <a:p>
            <a:pPr marL="0" indent="0" algn="ctr" rtl="1">
              <a:lnSpc>
                <a:spcPts val="3000"/>
              </a:lnSpc>
              <a:buNone/>
            </a:pPr>
            <a:r>
              <a:rPr lang="en-US" sz="2200" b="1" dirty="0">
                <a:solidFill>
                  <a:srgbClr val="FFFFFF"/>
                </a:solidFill>
                <a:latin typeface="Nunito Semi Bold" pitchFamily="34" charset="0"/>
                <a:ea typeface="Nunito Semi Bold" pitchFamily="34" charset="-122"/>
                <a:cs typeface="B Mitra" panose="00000400000000000000" pitchFamily="2" charset="-78"/>
              </a:rPr>
              <a:t>تحلیل تغییرات ایجاد شده</a:t>
            </a:r>
          </a:p>
        </p:txBody>
      </p:sp>
      <p:sp>
        <p:nvSpPr>
          <p:cNvPr id="19" name="Shape 17"/>
          <p:cNvSpPr/>
          <p:nvPr/>
        </p:nvSpPr>
        <p:spPr>
          <a:xfrm>
            <a:off x="3323987" y="4110811"/>
            <a:ext cx="30480" cy="718066"/>
          </a:xfrm>
          <a:prstGeom prst="roundRect">
            <a:avLst>
              <a:gd name="adj" fmla="val 1178055"/>
            </a:avLst>
          </a:prstGeom>
          <a:solidFill>
            <a:srgbClr val="48A8E2"/>
          </a:solidFill>
          <a:ln/>
        </p:spPr>
      </p:sp>
      <p:sp>
        <p:nvSpPr>
          <p:cNvPr id="20" name="Shape 18"/>
          <p:cNvSpPr/>
          <p:nvPr/>
        </p:nvSpPr>
        <p:spPr>
          <a:xfrm>
            <a:off x="3069908" y="3841611"/>
            <a:ext cx="538520" cy="538520"/>
          </a:xfrm>
          <a:prstGeom prst="roundRect">
            <a:avLst>
              <a:gd name="adj" fmla="val 66677"/>
            </a:avLst>
          </a:prstGeom>
          <a:solidFill>
            <a:srgbClr val="00002E"/>
          </a:solidFill>
          <a:ln w="22860">
            <a:solidFill>
              <a:srgbClr val="48A8E2"/>
            </a:solidFill>
            <a:prstDash val="solid"/>
          </a:ln>
        </p:spPr>
      </p:sp>
      <p:sp>
        <p:nvSpPr>
          <p:cNvPr id="21" name="Text 19"/>
          <p:cNvSpPr/>
          <p:nvPr/>
        </p:nvSpPr>
        <p:spPr>
          <a:xfrm>
            <a:off x="3170158" y="3899595"/>
            <a:ext cx="337899" cy="422434"/>
          </a:xfrm>
          <a:prstGeom prst="rect">
            <a:avLst/>
          </a:prstGeom>
          <a:noFill/>
          <a:ln/>
        </p:spPr>
        <p:txBody>
          <a:bodyPr wrap="none" lIns="0" tIns="0" rIns="0" bIns="0" rtlCol="0" anchor="t"/>
          <a:lstStyle/>
          <a:p>
            <a:pPr marL="0" indent="0" algn="ctr" rtl="1">
              <a:lnSpc>
                <a:spcPts val="2650"/>
              </a:lnSpc>
              <a:buNone/>
            </a:pPr>
            <a:r>
              <a:rPr lang="en-US" sz="2650" dirty="0">
                <a:solidFill>
                  <a:srgbClr val="FFFFFF"/>
                </a:solidFill>
                <a:latin typeface="Nunito Semi Bold" pitchFamily="34" charset="0"/>
                <a:ea typeface="Nunito Semi Bold" pitchFamily="34" charset="-122"/>
                <a:cs typeface="Nunito Semi Bold" pitchFamily="34" charset="-120"/>
              </a:rPr>
              <a:t>4</a:t>
            </a:r>
            <a:endParaRPr lang="en-US" sz="2650" dirty="0"/>
          </a:p>
        </p:txBody>
      </p:sp>
      <p:sp>
        <p:nvSpPr>
          <p:cNvPr id="22" name="Text 20"/>
          <p:cNvSpPr/>
          <p:nvPr/>
        </p:nvSpPr>
        <p:spPr>
          <a:xfrm>
            <a:off x="1930956" y="5068372"/>
            <a:ext cx="2816185" cy="351949"/>
          </a:xfrm>
          <a:prstGeom prst="rect">
            <a:avLst/>
          </a:prstGeom>
          <a:noFill/>
          <a:ln/>
        </p:spPr>
        <p:txBody>
          <a:bodyPr wrap="none" lIns="0" tIns="0" rIns="0" bIns="0" rtlCol="0" anchor="t"/>
          <a:lstStyle/>
          <a:p>
            <a:pPr marL="0" indent="0" algn="ctr" rtl="1">
              <a:lnSpc>
                <a:spcPts val="2750"/>
              </a:lnSpc>
              <a:buNone/>
            </a:pPr>
            <a:r>
              <a:rPr lang="en-US" sz="2200" b="1" dirty="0">
                <a:solidFill>
                  <a:srgbClr val="FFFFFF"/>
                </a:solidFill>
                <a:latin typeface="Nunito Semi Bold" pitchFamily="34" charset="0"/>
                <a:ea typeface="Nunito Semi Bold" pitchFamily="34" charset="-122"/>
                <a:cs typeface="B Mitra" panose="00000400000000000000" pitchFamily="2" charset="-78"/>
              </a:rPr>
              <a:t>تأیید اثرگذاری پایدار</a:t>
            </a:r>
          </a:p>
        </p:txBody>
      </p:sp>
      <p:sp>
        <p:nvSpPr>
          <p:cNvPr id="23" name="Text 21"/>
          <p:cNvSpPr/>
          <p:nvPr/>
        </p:nvSpPr>
        <p:spPr>
          <a:xfrm>
            <a:off x="1077158" y="5563910"/>
            <a:ext cx="4523780" cy="383024"/>
          </a:xfrm>
          <a:prstGeom prst="rect">
            <a:avLst/>
          </a:prstGeom>
          <a:noFill/>
          <a:ln/>
        </p:spPr>
        <p:txBody>
          <a:bodyPr wrap="none" lIns="0" tIns="0" rIns="0" bIns="0" rtlCol="0" anchor="t"/>
          <a:lstStyle/>
          <a:p>
            <a:pPr algn="ctr">
              <a:lnSpc>
                <a:spcPts val="2750"/>
              </a:lnSpc>
            </a:pPr>
            <a:r>
              <a:rPr lang="en-US" sz="2200" b="1" dirty="0">
                <a:solidFill>
                  <a:srgbClr val="FFFFFF"/>
                </a:solidFill>
                <a:latin typeface="Nunito Semi Bold" pitchFamily="34" charset="0"/>
                <a:ea typeface="Nunito Semi Bold" pitchFamily="34" charset="-122"/>
                <a:cs typeface="B Mitra" panose="00000400000000000000" pitchFamily="2" charset="-78"/>
              </a:rPr>
              <a:t>اطمینان از دوام نتایج</a:t>
            </a:r>
          </a:p>
        </p:txBody>
      </p:sp>
      <p:sp>
        <p:nvSpPr>
          <p:cNvPr id="24" name="Text 22"/>
          <p:cNvSpPr/>
          <p:nvPr/>
        </p:nvSpPr>
        <p:spPr>
          <a:xfrm>
            <a:off x="837724" y="6754535"/>
            <a:ext cx="12595979" cy="383024"/>
          </a:xfrm>
          <a:prstGeom prst="rect">
            <a:avLst/>
          </a:prstGeom>
          <a:noFill/>
          <a:ln/>
        </p:spPr>
        <p:txBody>
          <a:bodyPr wrap="none" lIns="0" tIns="0" rIns="0" bIns="0" rtlCol="0" anchor="t"/>
          <a:lstStyle/>
          <a:p>
            <a:pPr indent="0" algn="ctr">
              <a:lnSpc>
                <a:spcPts val="2750"/>
              </a:lnSpc>
              <a:buNone/>
            </a:pPr>
            <a:r>
              <a:rPr lang="en-US" sz="2200" b="1" dirty="0">
                <a:solidFill>
                  <a:srgbClr val="FFFFFF"/>
                </a:solidFill>
                <a:latin typeface="Nunito Semi Bold" pitchFamily="34" charset="0"/>
                <a:ea typeface="Nunito Semi Bold" pitchFamily="34" charset="-122"/>
                <a:cs typeface="B Mitra" panose="00000400000000000000" pitchFamily="2" charset="-78"/>
              </a:rPr>
              <a:t>مثال: کاهش عفونت در بیمارستان - نیاز به پایش حداقل یکساله برای تأیید موثر بودن راهکار</a:t>
            </a:r>
          </a:p>
        </p:txBody>
      </p:sp>
      <p:sp>
        <p:nvSpPr>
          <p:cNvPr id="25" name="Shape 23"/>
          <p:cNvSpPr/>
          <p:nvPr/>
        </p:nvSpPr>
        <p:spPr>
          <a:xfrm>
            <a:off x="13762196" y="6676846"/>
            <a:ext cx="30480" cy="921425"/>
          </a:xfrm>
          <a:prstGeom prst="rect">
            <a:avLst/>
          </a:prstGeom>
          <a:solidFill>
            <a:srgbClr val="F2B42D"/>
          </a:solidFill>
          <a:ln/>
        </p:spPr>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ext 0"/>
          <p:cNvSpPr/>
          <p:nvPr/>
        </p:nvSpPr>
        <p:spPr>
          <a:xfrm>
            <a:off x="8160187" y="1256348"/>
            <a:ext cx="5632490" cy="704017"/>
          </a:xfrm>
          <a:prstGeom prst="rect">
            <a:avLst/>
          </a:prstGeom>
          <a:noFill/>
          <a:ln/>
        </p:spPr>
        <p:txBody>
          <a:bodyPr wrap="none" lIns="0" tIns="0" rIns="0" bIns="0" rtlCol="0" anchor="t"/>
          <a:lstStyle/>
          <a:p>
            <a:pPr marL="0" indent="0" algn="r" rtl="1">
              <a:lnSpc>
                <a:spcPts val="5500"/>
              </a:lnSpc>
              <a:buNone/>
            </a:pPr>
            <a:r>
              <a:rPr lang="en-US" sz="4400" dirty="0">
                <a:solidFill>
                  <a:srgbClr val="FFFFFF"/>
                </a:solidFill>
                <a:latin typeface="Nunito Semi Bold" pitchFamily="34" charset="0"/>
                <a:ea typeface="Nunito Semi Bold" pitchFamily="34" charset="-122"/>
                <a:cs typeface="2  Titr" panose="00000700000000000000" pitchFamily="2" charset="-78"/>
              </a:rPr>
              <a:t>مزایای ثبت تجربه</a:t>
            </a:r>
            <a:endParaRPr lang="en-US" sz="4400" dirty="0">
              <a:cs typeface="2  Titr" panose="00000700000000000000" pitchFamily="2" charset="-78"/>
            </a:endParaRPr>
          </a:p>
        </p:txBody>
      </p:sp>
      <p:sp>
        <p:nvSpPr>
          <p:cNvPr id="3" name="Text 1"/>
          <p:cNvSpPr/>
          <p:nvPr/>
        </p:nvSpPr>
        <p:spPr>
          <a:xfrm>
            <a:off x="9941243" y="3043595"/>
            <a:ext cx="2816185" cy="351949"/>
          </a:xfrm>
          <a:prstGeom prst="rect">
            <a:avLst/>
          </a:prstGeom>
          <a:noFill/>
          <a:ln/>
        </p:spPr>
        <p:txBody>
          <a:bodyPr wrap="none" lIns="0" tIns="0" rIns="0" bIns="0" rtlCol="0" anchor="t"/>
          <a:lstStyle/>
          <a:p>
            <a:pPr marL="0" indent="0" algn="l" rtl="1">
              <a:lnSpc>
                <a:spcPts val="2750"/>
              </a:lnSpc>
              <a:buNone/>
            </a:pPr>
            <a:r>
              <a:rPr lang="en-US" sz="2200" b="1" dirty="0">
                <a:solidFill>
                  <a:srgbClr val="FFFFFF"/>
                </a:solidFill>
                <a:latin typeface="Nunito Semi Bold" pitchFamily="34" charset="0"/>
                <a:ea typeface="Nunito Semi Bold" pitchFamily="34" charset="-122"/>
                <a:cs typeface="B Nazanin" panose="00000400000000000000" pitchFamily="2" charset="-78"/>
              </a:rPr>
              <a:t>بهبود عملکرد</a:t>
            </a:r>
            <a:endParaRPr lang="en-US" sz="2200" b="1" dirty="0">
              <a:cs typeface="B Nazanin" panose="00000400000000000000" pitchFamily="2" charset="-78"/>
            </a:endParaRPr>
          </a:p>
        </p:txBody>
      </p:sp>
      <p:sp>
        <p:nvSpPr>
          <p:cNvPr id="4" name="Text 2"/>
          <p:cNvSpPr/>
          <p:nvPr/>
        </p:nvSpPr>
        <p:spPr>
          <a:xfrm>
            <a:off x="9941243" y="3539133"/>
            <a:ext cx="3851434" cy="383024"/>
          </a:xfrm>
          <a:prstGeom prst="rect">
            <a:avLst/>
          </a:prstGeom>
          <a:noFill/>
          <a:ln/>
        </p:spPr>
        <p:txBody>
          <a:bodyPr wrap="none" lIns="0" tIns="0" rIns="0" bIns="0" rtlCol="0" anchor="t"/>
          <a:lstStyle/>
          <a:p>
            <a:pPr algn="l">
              <a:lnSpc>
                <a:spcPts val="2750"/>
              </a:lnSpc>
            </a:pPr>
            <a:r>
              <a:rPr lang="en-US" sz="2200" b="1" dirty="0">
                <a:solidFill>
                  <a:srgbClr val="FFFFFF"/>
                </a:solidFill>
                <a:latin typeface="Nunito Semi Bold" pitchFamily="34" charset="0"/>
                <a:ea typeface="Nunito Semi Bold" pitchFamily="34" charset="-122"/>
                <a:cs typeface="B Nazanin" panose="00000400000000000000" pitchFamily="2" charset="-78"/>
              </a:rPr>
              <a:t>افزایش کیفیت خدمات سازمانی</a:t>
            </a:r>
          </a:p>
        </p:txBody>
      </p:sp>
      <p:pic>
        <p:nvPicPr>
          <p:cNvPr id="5" name="Image 0" descr="preencoded.png"/>
          <p:cNvPicPr>
            <a:picLocks noChangeAspect="1"/>
          </p:cNvPicPr>
          <p:nvPr/>
        </p:nvPicPr>
        <p:blipFill>
          <a:blip r:embed="rId3"/>
          <a:stretch>
            <a:fillRect/>
          </a:stretch>
        </p:blipFill>
        <p:spPr>
          <a:xfrm>
            <a:off x="5048131" y="2439114"/>
            <a:ext cx="4534138" cy="4534138"/>
          </a:xfrm>
          <a:prstGeom prst="rect">
            <a:avLst/>
          </a:prstGeom>
        </p:spPr>
      </p:pic>
      <p:pic>
        <p:nvPicPr>
          <p:cNvPr id="6" name="Image 1" descr="preencoded.png"/>
          <p:cNvPicPr>
            <a:picLocks noChangeAspect="1"/>
          </p:cNvPicPr>
          <p:nvPr/>
        </p:nvPicPr>
        <p:blipFill>
          <a:blip r:embed="rId4"/>
          <a:stretch>
            <a:fillRect/>
          </a:stretch>
        </p:blipFill>
        <p:spPr>
          <a:xfrm>
            <a:off x="8258175" y="3360182"/>
            <a:ext cx="358140" cy="447675"/>
          </a:xfrm>
          <a:prstGeom prst="rect">
            <a:avLst/>
          </a:prstGeom>
        </p:spPr>
      </p:pic>
      <p:sp>
        <p:nvSpPr>
          <p:cNvPr id="7" name="Text 3"/>
          <p:cNvSpPr/>
          <p:nvPr/>
        </p:nvSpPr>
        <p:spPr>
          <a:xfrm>
            <a:off x="2513052" y="3024148"/>
            <a:ext cx="2816185" cy="351949"/>
          </a:xfrm>
          <a:prstGeom prst="rect">
            <a:avLst/>
          </a:prstGeom>
          <a:noFill/>
          <a:ln/>
        </p:spPr>
        <p:txBody>
          <a:bodyPr wrap="none" lIns="0" tIns="0" rIns="0" bIns="0" rtlCol="0" anchor="t"/>
          <a:lstStyle/>
          <a:p>
            <a:pPr indent="0" algn="l">
              <a:lnSpc>
                <a:spcPts val="2750"/>
              </a:lnSpc>
              <a:buNone/>
            </a:pPr>
            <a:r>
              <a:rPr lang="en-US" sz="2200" b="1" dirty="0">
                <a:solidFill>
                  <a:srgbClr val="FFFFFF"/>
                </a:solidFill>
                <a:latin typeface="Nunito Semi Bold" pitchFamily="34" charset="0"/>
                <a:ea typeface="Nunito Semi Bold" pitchFamily="34" charset="-122"/>
                <a:cs typeface="B Nazanin" panose="00000400000000000000" pitchFamily="2" charset="-78"/>
              </a:rPr>
              <a:t>کاهش خطرات</a:t>
            </a:r>
          </a:p>
        </p:txBody>
      </p:sp>
      <p:sp>
        <p:nvSpPr>
          <p:cNvPr id="8" name="Text 4"/>
          <p:cNvSpPr/>
          <p:nvPr/>
        </p:nvSpPr>
        <p:spPr>
          <a:xfrm>
            <a:off x="1477803" y="3593881"/>
            <a:ext cx="3851434" cy="383024"/>
          </a:xfrm>
          <a:prstGeom prst="rect">
            <a:avLst/>
          </a:prstGeom>
          <a:noFill/>
          <a:ln/>
        </p:spPr>
        <p:txBody>
          <a:bodyPr wrap="none" lIns="0" tIns="0" rIns="0" bIns="0" rtlCol="0" anchor="t"/>
          <a:lstStyle/>
          <a:p>
            <a:pPr algn="l">
              <a:lnSpc>
                <a:spcPts val="2750"/>
              </a:lnSpc>
            </a:pPr>
            <a:r>
              <a:rPr lang="en-US" sz="2200" b="1" dirty="0">
                <a:solidFill>
                  <a:srgbClr val="FFFFFF"/>
                </a:solidFill>
                <a:latin typeface="Nunito Semi Bold" pitchFamily="34" charset="0"/>
                <a:ea typeface="Nunito Semi Bold" pitchFamily="34" charset="-122"/>
                <a:cs typeface="B Nazanin" panose="00000400000000000000" pitchFamily="2" charset="-78"/>
              </a:rPr>
              <a:t>جلوگیری از تکرار اشتباهات</a:t>
            </a:r>
          </a:p>
        </p:txBody>
      </p:sp>
      <p:pic>
        <p:nvPicPr>
          <p:cNvPr id="9" name="Image 2" descr="preencoded.png"/>
          <p:cNvPicPr>
            <a:picLocks noChangeAspect="1"/>
          </p:cNvPicPr>
          <p:nvPr/>
        </p:nvPicPr>
        <p:blipFill>
          <a:blip r:embed="rId5"/>
          <a:stretch>
            <a:fillRect/>
          </a:stretch>
        </p:blipFill>
        <p:spPr>
          <a:xfrm>
            <a:off x="5048131" y="2439114"/>
            <a:ext cx="4534138" cy="4534138"/>
          </a:xfrm>
          <a:prstGeom prst="rect">
            <a:avLst/>
          </a:prstGeom>
        </p:spPr>
      </p:pic>
      <p:pic>
        <p:nvPicPr>
          <p:cNvPr id="10" name="Image 3" descr="preencoded.png"/>
          <p:cNvPicPr>
            <a:picLocks noChangeAspect="1"/>
          </p:cNvPicPr>
          <p:nvPr/>
        </p:nvPicPr>
        <p:blipFill>
          <a:blip r:embed="rId6"/>
          <a:stretch>
            <a:fillRect/>
          </a:stretch>
        </p:blipFill>
        <p:spPr>
          <a:xfrm>
            <a:off x="6013966" y="3360182"/>
            <a:ext cx="358140" cy="447675"/>
          </a:xfrm>
          <a:prstGeom prst="rect">
            <a:avLst/>
          </a:prstGeom>
        </p:spPr>
      </p:pic>
      <p:sp>
        <p:nvSpPr>
          <p:cNvPr id="11" name="Text 5"/>
          <p:cNvSpPr/>
          <p:nvPr/>
        </p:nvSpPr>
        <p:spPr>
          <a:xfrm>
            <a:off x="1749028" y="5473183"/>
            <a:ext cx="2816185" cy="351949"/>
          </a:xfrm>
          <a:prstGeom prst="rect">
            <a:avLst/>
          </a:prstGeom>
          <a:noFill/>
          <a:ln/>
        </p:spPr>
        <p:txBody>
          <a:bodyPr wrap="none" lIns="0" tIns="0" rIns="0" bIns="0" rtlCol="0" anchor="t"/>
          <a:lstStyle/>
          <a:p>
            <a:pPr marL="0" indent="0" algn="r" rtl="1">
              <a:lnSpc>
                <a:spcPts val="2750"/>
              </a:lnSpc>
              <a:buNone/>
            </a:pPr>
            <a:r>
              <a:rPr lang="en-US" sz="2200" b="1" dirty="0">
                <a:solidFill>
                  <a:srgbClr val="FFFFFF"/>
                </a:solidFill>
                <a:latin typeface="Nunito Semi Bold" pitchFamily="34" charset="0"/>
                <a:ea typeface="Nunito Semi Bold" pitchFamily="34" charset="-122"/>
                <a:cs typeface="B Nazanin" panose="00000400000000000000" pitchFamily="2" charset="-78"/>
              </a:rPr>
              <a:t>انتقال دانش</a:t>
            </a:r>
          </a:p>
        </p:txBody>
      </p:sp>
      <p:sp>
        <p:nvSpPr>
          <p:cNvPr id="12" name="Text 6"/>
          <p:cNvSpPr/>
          <p:nvPr/>
        </p:nvSpPr>
        <p:spPr>
          <a:xfrm>
            <a:off x="837724" y="5985629"/>
            <a:ext cx="3851434" cy="383024"/>
          </a:xfrm>
          <a:prstGeom prst="rect">
            <a:avLst/>
          </a:prstGeom>
          <a:noFill/>
          <a:ln/>
        </p:spPr>
        <p:txBody>
          <a:bodyPr wrap="none" lIns="0" tIns="0" rIns="0" bIns="0" rtlCol="0" anchor="t"/>
          <a:lstStyle/>
          <a:p>
            <a:pPr>
              <a:lnSpc>
                <a:spcPts val="2750"/>
              </a:lnSpc>
            </a:pPr>
            <a:r>
              <a:rPr lang="en-US" sz="2200" b="1" dirty="0">
                <a:solidFill>
                  <a:srgbClr val="FFFFFF"/>
                </a:solidFill>
                <a:latin typeface="Nunito Semi Bold" pitchFamily="34" charset="0"/>
                <a:ea typeface="Nunito Semi Bold" pitchFamily="34" charset="-122"/>
                <a:cs typeface="B Nazanin" panose="00000400000000000000" pitchFamily="2" charset="-78"/>
              </a:rPr>
              <a:t>اشتراک‌گذاری تجربیات مفید</a:t>
            </a:r>
          </a:p>
        </p:txBody>
      </p:sp>
      <p:pic>
        <p:nvPicPr>
          <p:cNvPr id="13" name="Image 4" descr="preencoded.png"/>
          <p:cNvPicPr>
            <a:picLocks noChangeAspect="1"/>
          </p:cNvPicPr>
          <p:nvPr/>
        </p:nvPicPr>
        <p:blipFill>
          <a:blip r:embed="rId7"/>
          <a:stretch>
            <a:fillRect/>
          </a:stretch>
        </p:blipFill>
        <p:spPr>
          <a:xfrm>
            <a:off x="5048131" y="2439114"/>
            <a:ext cx="4534138" cy="4534138"/>
          </a:xfrm>
          <a:prstGeom prst="rect">
            <a:avLst/>
          </a:prstGeom>
        </p:spPr>
      </p:pic>
      <p:pic>
        <p:nvPicPr>
          <p:cNvPr id="14" name="Image 5" descr="preencoded.png"/>
          <p:cNvPicPr>
            <a:picLocks noChangeAspect="1"/>
          </p:cNvPicPr>
          <p:nvPr/>
        </p:nvPicPr>
        <p:blipFill>
          <a:blip r:embed="rId8"/>
          <a:stretch>
            <a:fillRect/>
          </a:stretch>
        </p:blipFill>
        <p:spPr>
          <a:xfrm>
            <a:off x="6013966" y="5649158"/>
            <a:ext cx="358140" cy="358140"/>
          </a:xfrm>
          <a:prstGeom prst="rect">
            <a:avLst/>
          </a:prstGeom>
        </p:spPr>
      </p:pic>
      <p:sp>
        <p:nvSpPr>
          <p:cNvPr id="15" name="Text 7"/>
          <p:cNvSpPr/>
          <p:nvPr/>
        </p:nvSpPr>
        <p:spPr>
          <a:xfrm>
            <a:off x="9941243" y="5490091"/>
            <a:ext cx="2816185" cy="351949"/>
          </a:xfrm>
          <a:prstGeom prst="rect">
            <a:avLst/>
          </a:prstGeom>
          <a:noFill/>
          <a:ln/>
        </p:spPr>
        <p:txBody>
          <a:bodyPr wrap="none" lIns="0" tIns="0" rIns="0" bIns="0" rtlCol="0" anchor="t"/>
          <a:lstStyle/>
          <a:p>
            <a:pPr indent="0" algn="l">
              <a:lnSpc>
                <a:spcPts val="2750"/>
              </a:lnSpc>
              <a:buNone/>
            </a:pPr>
            <a:r>
              <a:rPr lang="en-US" sz="2200" b="1" dirty="0">
                <a:solidFill>
                  <a:srgbClr val="FFFFFF"/>
                </a:solidFill>
                <a:latin typeface="Nunito Semi Bold" pitchFamily="34" charset="0"/>
                <a:ea typeface="Nunito Semi Bold" pitchFamily="34" charset="-122"/>
                <a:cs typeface="B Nazanin" panose="00000400000000000000" pitchFamily="2" charset="-78"/>
              </a:rPr>
              <a:t>صرفه‌جویی زمان</a:t>
            </a:r>
          </a:p>
        </p:txBody>
      </p:sp>
      <p:sp>
        <p:nvSpPr>
          <p:cNvPr id="16" name="Text 8"/>
          <p:cNvSpPr/>
          <p:nvPr/>
        </p:nvSpPr>
        <p:spPr>
          <a:xfrm>
            <a:off x="9941243" y="5985629"/>
            <a:ext cx="3851434" cy="383024"/>
          </a:xfrm>
          <a:prstGeom prst="rect">
            <a:avLst/>
          </a:prstGeom>
          <a:noFill/>
          <a:ln/>
        </p:spPr>
        <p:txBody>
          <a:bodyPr wrap="none" lIns="0" tIns="0" rIns="0" bIns="0" rtlCol="0" anchor="t"/>
          <a:lstStyle/>
          <a:p>
            <a:pPr algn="l">
              <a:lnSpc>
                <a:spcPts val="2750"/>
              </a:lnSpc>
            </a:pPr>
            <a:r>
              <a:rPr lang="en-US" sz="2200" b="1" dirty="0">
                <a:solidFill>
                  <a:srgbClr val="FFFFFF"/>
                </a:solidFill>
                <a:latin typeface="Nunito Semi Bold" pitchFamily="34" charset="0"/>
                <a:ea typeface="Nunito Semi Bold" pitchFamily="34" charset="-122"/>
                <a:cs typeface="B Nazanin" panose="00000400000000000000" pitchFamily="2" charset="-78"/>
              </a:rPr>
              <a:t>تسریع در حل مسائل آینده</a:t>
            </a:r>
          </a:p>
        </p:txBody>
      </p:sp>
      <p:pic>
        <p:nvPicPr>
          <p:cNvPr id="17" name="Image 6" descr="preencoded.png"/>
          <p:cNvPicPr>
            <a:picLocks noChangeAspect="1"/>
          </p:cNvPicPr>
          <p:nvPr/>
        </p:nvPicPr>
        <p:blipFill>
          <a:blip r:embed="rId9"/>
          <a:stretch>
            <a:fillRect/>
          </a:stretch>
        </p:blipFill>
        <p:spPr>
          <a:xfrm>
            <a:off x="5048131" y="2439114"/>
            <a:ext cx="4534138" cy="4534138"/>
          </a:xfrm>
          <a:prstGeom prst="rect">
            <a:avLst/>
          </a:prstGeom>
        </p:spPr>
      </p:pic>
      <p:pic>
        <p:nvPicPr>
          <p:cNvPr id="18" name="Image 7" descr="preencoded.png"/>
          <p:cNvPicPr>
            <a:picLocks noChangeAspect="1"/>
          </p:cNvPicPr>
          <p:nvPr/>
        </p:nvPicPr>
        <p:blipFill>
          <a:blip r:embed="rId10"/>
          <a:stretch>
            <a:fillRect/>
          </a:stretch>
        </p:blipFill>
        <p:spPr>
          <a:xfrm>
            <a:off x="8258175" y="5604391"/>
            <a:ext cx="358140" cy="447675"/>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TotalTime>
  <Words>1408</Words>
  <Application>Microsoft Office PowerPoint</Application>
  <PresentationFormat>Custom</PresentationFormat>
  <Paragraphs>155</Paragraphs>
  <Slides>23</Slides>
  <Notes>11</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23</vt:i4>
      </vt:variant>
    </vt:vector>
  </HeadingPairs>
  <TitlesOfParts>
    <vt:vector size="38" baseType="lpstr">
      <vt:lpstr>2  Titr</vt:lpstr>
      <vt:lpstr>B Mitra</vt:lpstr>
      <vt:lpstr>BNazaninBold</vt:lpstr>
      <vt:lpstr>Calibri</vt:lpstr>
      <vt:lpstr>Nunito Semi Bold</vt:lpstr>
      <vt:lpstr>ArialMT</vt:lpstr>
      <vt:lpstr>Wingdings</vt:lpstr>
      <vt:lpstr>B Nazanin</vt:lpstr>
      <vt:lpstr>Arial</vt:lpstr>
      <vt:lpstr>B Davat</vt:lpstr>
      <vt:lpstr>BTitrBold</vt:lpstr>
      <vt:lpstr>PT Sans</vt:lpstr>
      <vt:lpstr>IranNastaliq</vt:lpstr>
      <vt:lpstr>B Titr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poyan &amp; parhan</dc:creator>
  <cp:lastModifiedBy>Admin</cp:lastModifiedBy>
  <cp:revision>20</cp:revision>
  <dcterms:created xsi:type="dcterms:W3CDTF">2025-09-30T01:27:01Z</dcterms:created>
  <dcterms:modified xsi:type="dcterms:W3CDTF">2025-09-30T07:57:20Z</dcterms:modified>
</cp:coreProperties>
</file>